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56" r:id="rId3"/>
    <p:sldId id="257" r:id="rId4"/>
    <p:sldId id="259" r:id="rId5"/>
    <p:sldId id="273" r:id="rId6"/>
    <p:sldId id="258" r:id="rId7"/>
    <p:sldId id="260" r:id="rId8"/>
    <p:sldId id="261" r:id="rId9"/>
    <p:sldId id="262" r:id="rId10"/>
    <p:sldId id="274" r:id="rId11"/>
    <p:sldId id="275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8" r:id="rId20"/>
    <p:sldId id="272" r:id="rId21"/>
    <p:sldId id="276" r:id="rId22"/>
    <p:sldId id="263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915C-4175-4C96-B1CC-01D206FC1B5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6AE-3302-4D3E-BD1A-8159E739D5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915C-4175-4C96-B1CC-01D206FC1B5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6AE-3302-4D3E-BD1A-8159E739D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915C-4175-4C96-B1CC-01D206FC1B5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6AE-3302-4D3E-BD1A-8159E739D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915C-4175-4C96-B1CC-01D206FC1B5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6AE-3302-4D3E-BD1A-8159E739D5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915C-4175-4C96-B1CC-01D206FC1B5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6AE-3302-4D3E-BD1A-8159E739D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915C-4175-4C96-B1CC-01D206FC1B5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6AE-3302-4D3E-BD1A-8159E739D5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915C-4175-4C96-B1CC-01D206FC1B5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6AE-3302-4D3E-BD1A-8159E739D5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915C-4175-4C96-B1CC-01D206FC1B5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6AE-3302-4D3E-BD1A-8159E739D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915C-4175-4C96-B1CC-01D206FC1B5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6AE-3302-4D3E-BD1A-8159E739D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915C-4175-4C96-B1CC-01D206FC1B5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6AE-3302-4D3E-BD1A-8159E739D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915C-4175-4C96-B1CC-01D206FC1B5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76AE-3302-4D3E-BD1A-8159E739D5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B0915C-4175-4C96-B1CC-01D206FC1B5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BA76AE-3302-4D3E-BD1A-8159E739D5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үздіксіз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көтеріп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отырғанда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оқуды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ізденуді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тоқтатқанмен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мұғалімдігі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жойылады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Константин Ушинский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36712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қалыптастырушы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алушыға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тапсырманы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сабақтағы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іс-әрекетті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берілетін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байланысқа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негізделсе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жиынтық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бөлімді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аяқтауы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жинақтаған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дағдыларының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анықтауға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Тоқсандық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жиынтық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берудің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деңгейіндегі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жиынтық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бағдарламасын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меңгеру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жүргізіледі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97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Бағалаудың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мақсат-міндеттері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нысандары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қағидаттары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әдіс-тәсілдері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формалары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құралдары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процесінің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қатысушыларына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мұғалімдер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әкімшілігі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түсінікті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19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2537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әзірлеу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неге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аудару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82341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Жоспарлау</a:t>
            </a:r>
            <a:r>
              <a:rPr lang="ru-RU" sz="2800" dirty="0" smtClean="0"/>
              <a:t> </a:t>
            </a:r>
            <a:r>
              <a:rPr lang="ru-RU" sz="2800" dirty="0" err="1" smtClean="0"/>
              <a:t>Бағалауға</a:t>
            </a:r>
            <a:r>
              <a:rPr lang="ru-RU" sz="2800" dirty="0" smtClean="0"/>
              <a:t> </a:t>
            </a:r>
            <a:r>
              <a:rPr lang="ru-RU" sz="2800" dirty="0" err="1" smtClean="0"/>
              <a:t>арналған</a:t>
            </a:r>
            <a:r>
              <a:rPr lang="ru-RU" sz="2800" dirty="0" smtClean="0"/>
              <a:t> </a:t>
            </a:r>
            <a:r>
              <a:rPr lang="ru-RU" sz="2800" dirty="0" err="1" smtClean="0"/>
              <a:t>тапсырманы</a:t>
            </a:r>
            <a:r>
              <a:rPr lang="ru-RU" sz="2800" dirty="0" smtClean="0"/>
              <a:t> </a:t>
            </a:r>
            <a:r>
              <a:rPr lang="ru-RU" sz="2800" dirty="0" err="1" smtClean="0"/>
              <a:t>әзірлеу</a:t>
            </a:r>
            <a:r>
              <a:rPr lang="ru-RU" sz="2800" dirty="0" smtClean="0"/>
              <a:t> </a:t>
            </a:r>
            <a:r>
              <a:rPr lang="ru-RU" sz="2800" dirty="0" err="1" smtClean="0"/>
              <a:t>мақсаты</a:t>
            </a:r>
            <a:r>
              <a:rPr lang="ru-RU" sz="2800" dirty="0" smtClean="0"/>
              <a:t> мен </a:t>
            </a:r>
            <a:r>
              <a:rPr lang="ru-RU" sz="2800" dirty="0" err="1" smtClean="0"/>
              <a:t>міндеттерін</a:t>
            </a:r>
            <a:r>
              <a:rPr lang="ru-RU" sz="2800" dirty="0" smtClean="0"/>
              <a:t> </a:t>
            </a:r>
            <a:r>
              <a:rPr lang="ru-RU" sz="2800" dirty="0" err="1" smtClean="0"/>
              <a:t>айқындау</a:t>
            </a:r>
            <a:r>
              <a:rPr lang="ru-RU" sz="2800" dirty="0" smtClean="0"/>
              <a:t>, </a:t>
            </a:r>
            <a:r>
              <a:rPr lang="ru-RU" sz="2800" dirty="0" err="1" smtClean="0"/>
              <a:t>қажетті</a:t>
            </a:r>
            <a:r>
              <a:rPr lang="ru-RU" sz="2800" dirty="0" smtClean="0"/>
              <a:t> </a:t>
            </a:r>
            <a:r>
              <a:rPr lang="ru-RU" sz="2800" dirty="0" err="1" smtClean="0"/>
              <a:t>құжаттарды</a:t>
            </a:r>
            <a:r>
              <a:rPr lang="ru-RU" sz="2800" dirty="0" smtClean="0"/>
              <a:t> </a:t>
            </a:r>
            <a:r>
              <a:rPr lang="ru-RU" sz="2800" dirty="0" err="1" smtClean="0"/>
              <a:t>анықтау</a:t>
            </a:r>
            <a:r>
              <a:rPr lang="ru-RU" sz="2800" dirty="0" smtClean="0"/>
              <a:t>. </a:t>
            </a:r>
          </a:p>
          <a:p>
            <a:r>
              <a:rPr lang="ru-RU" sz="2800" b="1" dirty="0" err="1" smtClean="0"/>
              <a:t>Құрастыру</a:t>
            </a:r>
            <a:r>
              <a:rPr lang="ru-RU" sz="2800" dirty="0" smtClean="0"/>
              <a:t> </a:t>
            </a:r>
            <a:r>
              <a:rPr lang="ru-RU" sz="2800" dirty="0" err="1" smtClean="0"/>
              <a:t>Оқу</a:t>
            </a:r>
            <a:r>
              <a:rPr lang="ru-RU" sz="2800" dirty="0" smtClean="0"/>
              <a:t> </a:t>
            </a:r>
            <a:r>
              <a:rPr lang="ru-RU" sz="2800" dirty="0" err="1" smtClean="0"/>
              <a:t>бағдарламасын</a:t>
            </a:r>
            <a:r>
              <a:rPr lang="ru-RU" sz="2800" dirty="0" smtClean="0"/>
              <a:t>, </a:t>
            </a:r>
            <a:r>
              <a:rPr lang="ru-RU" sz="2800" dirty="0" err="1" smtClean="0"/>
              <a:t>спецификацияны</a:t>
            </a:r>
            <a:r>
              <a:rPr lang="ru-RU" sz="2800" dirty="0" smtClean="0"/>
              <a:t> </a:t>
            </a:r>
            <a:r>
              <a:rPr lang="ru-RU" sz="2800" dirty="0" err="1" smtClean="0"/>
              <a:t>қолдану</a:t>
            </a:r>
            <a:r>
              <a:rPr lang="ru-RU" sz="2800" dirty="0" smtClean="0"/>
              <a:t>, </a:t>
            </a:r>
            <a:r>
              <a:rPr lang="ru-RU" sz="2800" dirty="0" err="1" smtClean="0"/>
              <a:t>бағалау</a:t>
            </a:r>
            <a:r>
              <a:rPr lang="ru-RU" sz="2800" dirty="0" smtClean="0"/>
              <a:t> </a:t>
            </a:r>
            <a:r>
              <a:rPr lang="ru-RU" sz="2800" dirty="0" err="1" smtClean="0"/>
              <a:t>критерийлерін</a:t>
            </a:r>
            <a:r>
              <a:rPr lang="ru-RU" sz="2800" dirty="0" smtClean="0"/>
              <a:t> </a:t>
            </a:r>
            <a:r>
              <a:rPr lang="ru-RU" sz="2800" dirty="0" err="1" smtClean="0"/>
              <a:t>белгілеу</a:t>
            </a:r>
            <a:r>
              <a:rPr lang="ru-RU" sz="2800" dirty="0" smtClean="0"/>
              <a:t>, </a:t>
            </a:r>
            <a:r>
              <a:rPr lang="ru-RU" sz="2800" dirty="0" err="1" smtClean="0"/>
              <a:t>тапсырма</a:t>
            </a:r>
            <a:r>
              <a:rPr lang="ru-RU" sz="2800" dirty="0" smtClean="0"/>
              <a:t> </a:t>
            </a:r>
            <a:r>
              <a:rPr lang="ru-RU" sz="2800" dirty="0" err="1" smtClean="0"/>
              <a:t>құрастыру</a:t>
            </a:r>
            <a:r>
              <a:rPr lang="ru-RU" sz="2800" dirty="0" smtClean="0"/>
              <a:t> </a:t>
            </a:r>
          </a:p>
          <a:p>
            <a:r>
              <a:rPr lang="ru-RU" sz="2800" b="1" dirty="0" err="1" smtClean="0"/>
              <a:t>Сараптама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жасау</a:t>
            </a:r>
            <a:r>
              <a:rPr lang="ru-RU" sz="2800" b="1" dirty="0" smtClean="0"/>
              <a:t> </a:t>
            </a:r>
            <a:r>
              <a:rPr lang="ru-RU" sz="2800" dirty="0" err="1" smtClean="0"/>
              <a:t>Тапсырманың</a:t>
            </a:r>
            <a:r>
              <a:rPr lang="ru-RU" sz="2800" dirty="0" smtClean="0"/>
              <a:t> </a:t>
            </a:r>
            <a:r>
              <a:rPr lang="ru-RU" sz="2800" dirty="0" err="1" smtClean="0"/>
              <a:t>сапасын</a:t>
            </a:r>
            <a:r>
              <a:rPr lang="ru-RU" sz="2800" dirty="0" smtClean="0"/>
              <a:t> </a:t>
            </a:r>
            <a:r>
              <a:rPr lang="ru-RU" sz="2800" dirty="0" err="1" smtClean="0"/>
              <a:t>талдау</a:t>
            </a:r>
            <a:r>
              <a:rPr lang="ru-RU" sz="2800" dirty="0" smtClean="0"/>
              <a:t>, </a:t>
            </a:r>
            <a:r>
              <a:rPr lang="ru-RU" sz="2800" dirty="0" err="1" smtClean="0"/>
              <a:t>материалды</a:t>
            </a:r>
            <a:r>
              <a:rPr lang="ru-RU" sz="2800" dirty="0" smtClean="0"/>
              <a:t> </a:t>
            </a:r>
            <a:r>
              <a:rPr lang="ru-RU" sz="2800" dirty="0" err="1" smtClean="0"/>
              <a:t>қайта</a:t>
            </a:r>
            <a:r>
              <a:rPr lang="ru-RU" sz="2800" dirty="0" smtClean="0"/>
              <a:t> </a:t>
            </a:r>
            <a:r>
              <a:rPr lang="ru-RU" sz="2800" dirty="0" err="1" smtClean="0"/>
              <a:t>қарау</a:t>
            </a:r>
            <a:r>
              <a:rPr lang="ru-RU" sz="2800" dirty="0" smtClean="0"/>
              <a:t>, </a:t>
            </a:r>
            <a:r>
              <a:rPr lang="ru-RU" sz="2800" dirty="0" err="1" smtClean="0"/>
              <a:t>өзгерту</a:t>
            </a:r>
            <a:r>
              <a:rPr lang="ru-RU" sz="2800" dirty="0" smtClean="0"/>
              <a:t> </a:t>
            </a:r>
            <a:r>
              <a:rPr lang="ru-RU" sz="2800" dirty="0" err="1" smtClean="0"/>
              <a:t>енгізу</a:t>
            </a:r>
            <a:r>
              <a:rPr lang="ru-RU" sz="2800" dirty="0" smtClean="0"/>
              <a:t> </a:t>
            </a:r>
          </a:p>
          <a:p>
            <a:r>
              <a:rPr lang="ru-RU" sz="2800" b="1" dirty="0" err="1" smtClean="0"/>
              <a:t>Қолдану</a:t>
            </a:r>
            <a:r>
              <a:rPr lang="ru-RU" sz="2800" b="1" dirty="0" smtClean="0"/>
              <a:t> </a:t>
            </a:r>
            <a:r>
              <a:rPr lang="ru-RU" sz="2800" dirty="0" err="1" smtClean="0"/>
              <a:t>Тапсырманы</a:t>
            </a:r>
            <a:r>
              <a:rPr lang="ru-RU" sz="2800" dirty="0" smtClean="0"/>
              <a:t> </a:t>
            </a:r>
            <a:r>
              <a:rPr lang="ru-RU" sz="2800" dirty="0" err="1" smtClean="0"/>
              <a:t>белгіленген</a:t>
            </a:r>
            <a:r>
              <a:rPr lang="ru-RU" sz="2800" dirty="0" smtClean="0"/>
              <a:t> </a:t>
            </a:r>
            <a:r>
              <a:rPr lang="ru-RU" sz="2800" dirty="0" err="1" smtClean="0"/>
              <a:t>уақыт</a:t>
            </a:r>
            <a:r>
              <a:rPr lang="ru-RU" sz="2800" dirty="0" smtClean="0"/>
              <a:t> пен </a:t>
            </a:r>
            <a:r>
              <a:rPr lang="ru-RU" sz="2800" dirty="0" err="1" smtClean="0"/>
              <a:t>жағдайға</a:t>
            </a:r>
            <a:r>
              <a:rPr lang="ru-RU" sz="2800" dirty="0" smtClean="0"/>
              <a:t> </a:t>
            </a:r>
            <a:r>
              <a:rPr lang="ru-RU" sz="2800" dirty="0" err="1" smtClean="0"/>
              <a:t>сәйкес</a:t>
            </a:r>
            <a:r>
              <a:rPr lang="ru-RU" sz="2800" dirty="0" smtClean="0"/>
              <a:t> </a:t>
            </a:r>
            <a:r>
              <a:rPr lang="ru-RU" sz="2800" dirty="0" err="1" smtClean="0"/>
              <a:t>қолдану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b="1" dirty="0" err="1" smtClean="0"/>
              <a:t>Талдау</a:t>
            </a:r>
            <a:r>
              <a:rPr lang="ru-RU" sz="2800" dirty="0" smtClean="0"/>
              <a:t> </a:t>
            </a:r>
            <a:r>
              <a:rPr lang="ru-RU" sz="2800" dirty="0" err="1" smtClean="0"/>
              <a:t>Нәтижеге</a:t>
            </a:r>
            <a:r>
              <a:rPr lang="ru-RU" sz="2800" dirty="0" smtClean="0"/>
              <a:t> </a:t>
            </a:r>
            <a:r>
              <a:rPr lang="ru-RU" sz="2800" dirty="0" err="1" smtClean="0"/>
              <a:t>шолу</a:t>
            </a:r>
            <a:r>
              <a:rPr lang="ru-RU" sz="2800" dirty="0" smtClean="0"/>
              <a:t> </a:t>
            </a:r>
            <a:r>
              <a:rPr lang="ru-RU" sz="2800" dirty="0" err="1" smtClean="0"/>
              <a:t>жасау</a:t>
            </a:r>
            <a:r>
              <a:rPr lang="ru-RU" sz="2800" dirty="0" smtClean="0"/>
              <a:t>, </a:t>
            </a:r>
            <a:r>
              <a:rPr lang="ru-RU" sz="2800" dirty="0" err="1" smtClean="0"/>
              <a:t>кері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байланысты</a:t>
            </a:r>
            <a:r>
              <a:rPr lang="ru-RU" sz="2800" dirty="0" smtClean="0"/>
              <a:t> </a:t>
            </a:r>
            <a:r>
              <a:rPr lang="ru-RU" sz="2800" dirty="0" err="1" smtClean="0"/>
              <a:t>ескеру</a:t>
            </a:r>
            <a:r>
              <a:rPr lang="ru-RU" sz="2800" dirty="0" smtClean="0"/>
              <a:t>, </a:t>
            </a:r>
            <a:r>
              <a:rPr lang="ru-RU" sz="2800" dirty="0" err="1" smtClean="0"/>
              <a:t>өзгеріс</a:t>
            </a:r>
            <a:r>
              <a:rPr lang="ru-RU" sz="2800" dirty="0" smtClean="0"/>
              <a:t> </a:t>
            </a:r>
            <a:r>
              <a:rPr lang="ru-RU" sz="2800" dirty="0" err="1" smtClean="0"/>
              <a:t>енгізу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87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18504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Тапсырма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түрлері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776" y="908720"/>
            <a:ext cx="8694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err="1" smtClean="0"/>
              <a:t>Жабық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тапсырмаларды</a:t>
            </a:r>
            <a:r>
              <a:rPr lang="ru-RU" sz="2800" b="1" dirty="0" smtClean="0"/>
              <a:t> </a:t>
            </a:r>
            <a:r>
              <a:rPr lang="ru-RU" sz="2800" dirty="0" err="1" smtClean="0"/>
              <a:t>құрастыру</a:t>
            </a:r>
            <a:r>
              <a:rPr lang="ru-RU" sz="2800" dirty="0" smtClean="0"/>
              <a:t> </a:t>
            </a:r>
            <a:r>
              <a:rPr lang="ru-RU" sz="2800" dirty="0" err="1" smtClean="0"/>
              <a:t>оңай</a:t>
            </a:r>
            <a:r>
              <a:rPr lang="ru-RU" sz="2800" dirty="0" smtClean="0"/>
              <a:t> </a:t>
            </a:r>
            <a:r>
              <a:rPr lang="ru-RU" sz="2800" dirty="0" err="1" smtClean="0"/>
              <a:t>және</a:t>
            </a:r>
            <a:r>
              <a:rPr lang="ru-RU" sz="2800" dirty="0" smtClean="0"/>
              <a:t> </a:t>
            </a:r>
            <a:r>
              <a:rPr lang="ru-RU" sz="2800" dirty="0" err="1" smtClean="0"/>
              <a:t>олар</a:t>
            </a:r>
            <a:r>
              <a:rPr lang="ru-RU" sz="2800" dirty="0" smtClean="0"/>
              <a:t> </a:t>
            </a:r>
            <a:r>
              <a:rPr lang="ru-RU" sz="2800" dirty="0" err="1" smtClean="0"/>
              <a:t>оқушылардың</a:t>
            </a:r>
            <a:r>
              <a:rPr lang="ru-RU" sz="2800" dirty="0" smtClean="0"/>
              <a:t> </a:t>
            </a:r>
            <a:r>
              <a:rPr lang="ru-RU" sz="2800" dirty="0" err="1" smtClean="0"/>
              <a:t>түсінуіне</a:t>
            </a:r>
            <a:r>
              <a:rPr lang="ru-RU" sz="2800" dirty="0" smtClean="0"/>
              <a:t> </a:t>
            </a:r>
            <a:r>
              <a:rPr lang="ru-RU" sz="2800" dirty="0" err="1" smtClean="0"/>
              <a:t>жеңіл</a:t>
            </a:r>
            <a:r>
              <a:rPr lang="ru-RU" sz="2800" dirty="0" smtClean="0"/>
              <a:t> </a:t>
            </a:r>
            <a:r>
              <a:rPr lang="ru-RU" sz="2800" dirty="0" err="1" smtClean="0"/>
              <a:t>болады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776" y="2060848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Практикада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жабық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тапсырмалардың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бірнеше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түрі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кеңінен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қолданылады</a:t>
            </a:r>
            <a:r>
              <a:rPr lang="ru-RU" sz="2400" b="1" i="1" dirty="0" smtClean="0"/>
              <a:t>:</a:t>
            </a:r>
          </a:p>
          <a:p>
            <a:r>
              <a:rPr lang="ru-RU" sz="2400" i="1" dirty="0" smtClean="0"/>
              <a:t>• </a:t>
            </a:r>
            <a:r>
              <a:rPr lang="ru-RU" sz="2400" i="1" dirty="0" err="1" smtClean="0"/>
              <a:t>Жауабында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көп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таңдауы</a:t>
            </a:r>
            <a:r>
              <a:rPr lang="ru-RU" sz="2400" i="1" dirty="0" smtClean="0"/>
              <a:t> бар </a:t>
            </a:r>
            <a:r>
              <a:rPr lang="ru-RU" sz="2400" i="1" dirty="0" err="1" smtClean="0"/>
              <a:t>тапсырмалар</a:t>
            </a:r>
            <a:r>
              <a:rPr lang="ru-RU" sz="2400" i="1" dirty="0" smtClean="0"/>
              <a:t>: </a:t>
            </a:r>
            <a:r>
              <a:rPr lang="ru-RU" sz="2400" i="1" dirty="0" err="1" smtClean="0"/>
              <a:t>бір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дұрыс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жауабын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таңдау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немесе</a:t>
            </a:r>
            <a:endParaRPr lang="ru-RU" sz="2400" i="1" dirty="0" smtClean="0"/>
          </a:p>
          <a:p>
            <a:r>
              <a:rPr lang="ru-RU" sz="2400" i="1" dirty="0" err="1" smtClean="0"/>
              <a:t>бірнеше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дұрыс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жауабын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таңдау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тапсырмалары</a:t>
            </a:r>
            <a:r>
              <a:rPr lang="ru-RU" sz="2400" i="1" dirty="0" smtClean="0"/>
              <a:t>;</a:t>
            </a:r>
          </a:p>
          <a:p>
            <a:r>
              <a:rPr lang="ru-RU" sz="2400" i="1" dirty="0" smtClean="0"/>
              <a:t>• </a:t>
            </a:r>
            <a:r>
              <a:rPr lang="ru-RU" sz="2400" i="1" dirty="0" err="1" smtClean="0"/>
              <a:t>сәйкестендіруге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арналған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тапсырмалар</a:t>
            </a:r>
            <a:r>
              <a:rPr lang="ru-RU" sz="2400" i="1" dirty="0" smtClean="0"/>
              <a:t>;</a:t>
            </a:r>
          </a:p>
          <a:p>
            <a:r>
              <a:rPr lang="ru-RU" sz="2400" i="1" dirty="0" smtClean="0"/>
              <a:t>• </a:t>
            </a:r>
            <a:r>
              <a:rPr lang="ru-RU" sz="2400" i="1" dirty="0" err="1" smtClean="0"/>
              <a:t>реттілікті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анықтау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тапсырмалары</a:t>
            </a:r>
            <a:r>
              <a:rPr lang="ru-RU" sz="2400" i="1" dirty="0" smtClean="0"/>
              <a:t>;</a:t>
            </a:r>
          </a:p>
          <a:p>
            <a:r>
              <a:rPr lang="ru-RU" sz="2400" i="1" dirty="0" smtClean="0"/>
              <a:t>• </a:t>
            </a:r>
            <a:r>
              <a:rPr lang="ru-RU" sz="2400" i="1" dirty="0" err="1" smtClean="0"/>
              <a:t>тұжырымның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шындық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немесе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жалған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екенін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анықтауға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арналған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тапсырмалар</a:t>
            </a:r>
            <a:endParaRPr lang="ru-RU" sz="2400" i="1" dirty="0" smtClean="0"/>
          </a:p>
          <a:p>
            <a:r>
              <a:rPr lang="ru-RU" sz="2400" i="1" dirty="0" smtClean="0"/>
              <a:t>(</a:t>
            </a:r>
            <a:r>
              <a:rPr lang="ru-RU" sz="2400" i="1" dirty="0" err="1" smtClean="0"/>
              <a:t>Ақиқат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немесе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жалған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тапсырмалары</a:t>
            </a:r>
            <a:r>
              <a:rPr lang="ru-RU" sz="2400" i="1" dirty="0" smtClean="0"/>
              <a:t>)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7595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/>
              <a:t>Ашық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тапсырмалар</a:t>
            </a:r>
            <a:r>
              <a:rPr lang="ru-RU" sz="2800" b="1" i="1" dirty="0" smtClean="0"/>
              <a:t> </a:t>
            </a:r>
            <a:r>
              <a:rPr lang="ru-RU" sz="2800" i="1" dirty="0" err="1" smtClean="0"/>
              <a:t>жоғары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деңгейлі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танымдық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дағдыларды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тексеруге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дәлелдер</a:t>
            </a:r>
            <a:endParaRPr lang="ru-RU" sz="2800" i="1" dirty="0" smtClean="0"/>
          </a:p>
          <a:p>
            <a:r>
              <a:rPr lang="ru-RU" sz="2800" i="1" dirty="0" err="1" smtClean="0"/>
              <a:t>келтіре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алуға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жеке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көзқарасын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білдіруге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сыни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ойлай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алуға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және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т.б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арналған</a:t>
            </a:r>
            <a:r>
              <a:rPr lang="ru-RU" sz="2800" i="1" dirty="0" smtClean="0"/>
              <a:t>. 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32245"/>
            <a:ext cx="90730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/>
              <a:t>Қысқа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жауапты</a:t>
            </a:r>
            <a:r>
              <a:rPr lang="ru-RU" sz="2800" b="1" i="1" dirty="0" smtClean="0"/>
              <a:t> </a:t>
            </a:r>
            <a:r>
              <a:rPr lang="ru-RU" sz="2800" dirty="0" err="1" smtClean="0"/>
              <a:t>қажет</a:t>
            </a:r>
            <a:r>
              <a:rPr lang="ru-RU" sz="2800" dirty="0" smtClean="0"/>
              <a:t> </a:t>
            </a:r>
            <a:r>
              <a:rPr lang="ru-RU" sz="2800" dirty="0" err="1" smtClean="0"/>
              <a:t>ететін</a:t>
            </a:r>
            <a:r>
              <a:rPr lang="ru-RU" sz="2800" dirty="0" smtClean="0"/>
              <a:t> </a:t>
            </a:r>
            <a:r>
              <a:rPr lang="ru-RU" sz="2800" dirty="0" err="1" smtClean="0"/>
              <a:t>тапсырмаларда</a:t>
            </a:r>
            <a:r>
              <a:rPr lang="ru-RU" sz="2800" dirty="0" smtClean="0"/>
              <a:t> </a:t>
            </a:r>
            <a:r>
              <a:rPr lang="ru-RU" sz="2800" dirty="0" err="1" smtClean="0"/>
              <a:t>оқушылар</a:t>
            </a:r>
            <a:r>
              <a:rPr lang="ru-RU" sz="2800" dirty="0" smtClean="0"/>
              <a:t> </a:t>
            </a:r>
            <a:r>
              <a:rPr lang="ru-RU" sz="2800" dirty="0" err="1" smtClean="0"/>
              <a:t>бірнеше</a:t>
            </a:r>
            <a:r>
              <a:rPr lang="ru-RU" sz="2800" dirty="0" smtClean="0"/>
              <a:t> </a:t>
            </a:r>
            <a:r>
              <a:rPr lang="ru-RU" sz="2800" dirty="0" err="1" smtClean="0"/>
              <a:t>сөздерді</a:t>
            </a:r>
            <a:r>
              <a:rPr lang="ru-RU" sz="2800" dirty="0" smtClean="0"/>
              <a:t>, </a:t>
            </a:r>
            <a:r>
              <a:rPr lang="ru-RU" sz="2800" dirty="0" err="1" smtClean="0"/>
              <a:t>бір</a:t>
            </a:r>
            <a:r>
              <a:rPr lang="ru-RU" sz="2800" dirty="0"/>
              <a:t> </a:t>
            </a:r>
            <a:r>
              <a:rPr lang="ru-RU" sz="2800" dirty="0" err="1" smtClean="0"/>
              <a:t>сөйлемді</a:t>
            </a:r>
            <a:r>
              <a:rPr lang="ru-RU" sz="2800" dirty="0" smtClean="0"/>
              <a:t>, </a:t>
            </a:r>
            <a:r>
              <a:rPr lang="ru-RU" sz="2800" dirty="0" err="1" smtClean="0"/>
              <a:t>қарапайым</a:t>
            </a:r>
            <a:r>
              <a:rPr lang="ru-RU" sz="2800" dirty="0" smtClean="0"/>
              <a:t> </a:t>
            </a:r>
            <a:r>
              <a:rPr lang="ru-RU" sz="2800" dirty="0" err="1" smtClean="0"/>
              <a:t>сызбаны</a:t>
            </a:r>
            <a:r>
              <a:rPr lang="ru-RU" sz="2800" dirty="0" smtClean="0"/>
              <a:t> </a:t>
            </a:r>
            <a:r>
              <a:rPr lang="ru-RU" sz="2800" dirty="0" err="1" smtClean="0"/>
              <a:t>немесе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формуланы</a:t>
            </a:r>
            <a:r>
              <a:rPr lang="ru-RU" sz="2800" dirty="0" smtClean="0"/>
              <a:t> </a:t>
            </a:r>
            <a:r>
              <a:rPr lang="ru-RU" sz="2800" dirty="0" err="1" smtClean="0"/>
              <a:t>қолдана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отырып</a:t>
            </a:r>
            <a:r>
              <a:rPr lang="ru-RU" sz="2800" dirty="0" smtClean="0"/>
              <a:t>, </a:t>
            </a:r>
            <a:r>
              <a:rPr lang="ru-RU" sz="2800" dirty="0" err="1" smtClean="0"/>
              <a:t>сұрақтарға</a:t>
            </a:r>
            <a:r>
              <a:rPr lang="ru-RU" sz="2800" dirty="0" smtClean="0"/>
              <a:t> </a:t>
            </a:r>
            <a:r>
              <a:rPr lang="ru-RU" sz="2800" dirty="0" err="1" smtClean="0"/>
              <a:t>қысқа</a:t>
            </a:r>
            <a:r>
              <a:rPr lang="ru-RU" sz="2800" dirty="0" smtClean="0"/>
              <a:t> </a:t>
            </a:r>
            <a:r>
              <a:rPr lang="ru-RU" sz="2800" dirty="0" err="1" smtClean="0"/>
              <a:t>нақты</a:t>
            </a:r>
            <a:r>
              <a:rPr lang="ru-RU" sz="2800" dirty="0"/>
              <a:t> </a:t>
            </a:r>
            <a:r>
              <a:rPr lang="ru-RU" sz="2800" dirty="0" err="1" smtClean="0"/>
              <a:t>жауап</a:t>
            </a:r>
            <a:r>
              <a:rPr lang="ru-RU" sz="2800" dirty="0" smtClean="0"/>
              <a:t> </a:t>
            </a:r>
            <a:r>
              <a:rPr lang="ru-RU" sz="2800" dirty="0" err="1" smtClean="0"/>
              <a:t>беруі</a:t>
            </a:r>
            <a:r>
              <a:rPr lang="ru-RU" sz="2800" dirty="0" smtClean="0"/>
              <a:t> </a:t>
            </a:r>
            <a:r>
              <a:rPr lang="ru-RU" sz="2800" dirty="0" err="1" smtClean="0"/>
              <a:t>қажет</a:t>
            </a:r>
            <a:r>
              <a:rPr lang="ru-RU" sz="2800" dirty="0" smtClean="0"/>
              <a:t>.</a:t>
            </a:r>
          </a:p>
          <a:p>
            <a:r>
              <a:rPr lang="ru-RU" sz="2800" b="1" i="1" dirty="0" err="1" smtClean="0"/>
              <a:t>Толық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жауапты</a:t>
            </a:r>
            <a:r>
              <a:rPr lang="ru-RU" sz="2800" b="1" i="1" dirty="0" smtClean="0"/>
              <a:t> </a:t>
            </a:r>
            <a:r>
              <a:rPr lang="ru-RU" sz="2800" dirty="0" err="1" smtClean="0"/>
              <a:t>қажет</a:t>
            </a:r>
            <a:r>
              <a:rPr lang="ru-RU" sz="2800" dirty="0" smtClean="0"/>
              <a:t> </a:t>
            </a:r>
            <a:r>
              <a:rPr lang="ru-RU" sz="2800" dirty="0" err="1" smtClean="0"/>
              <a:t>ететін</a:t>
            </a:r>
            <a:r>
              <a:rPr lang="ru-RU" sz="2800" dirty="0" smtClean="0"/>
              <a:t> </a:t>
            </a:r>
            <a:r>
              <a:rPr lang="ru-RU" sz="2800" dirty="0" err="1" smtClean="0"/>
              <a:t>тапсырмаларды</a:t>
            </a:r>
            <a:r>
              <a:rPr lang="ru-RU" sz="2800" dirty="0" smtClean="0"/>
              <a:t> </a:t>
            </a:r>
            <a:r>
              <a:rPr lang="ru-RU" sz="2800" dirty="0" err="1" smtClean="0"/>
              <a:t>бірнеше</a:t>
            </a:r>
            <a:r>
              <a:rPr lang="ru-RU" sz="2800" dirty="0" smtClean="0"/>
              <a:t> </a:t>
            </a:r>
            <a:r>
              <a:rPr lang="ru-RU" sz="2800" dirty="0" err="1" smtClean="0"/>
              <a:t>кезеңден</a:t>
            </a:r>
            <a:r>
              <a:rPr lang="ru-RU" sz="2800" dirty="0" smtClean="0"/>
              <a:t> </a:t>
            </a:r>
            <a:r>
              <a:rPr lang="ru-RU" sz="2800" dirty="0" err="1" smtClean="0"/>
              <a:t>тұратын</a:t>
            </a:r>
            <a:r>
              <a:rPr lang="ru-RU" sz="2800" dirty="0" smtClean="0"/>
              <a:t> </a:t>
            </a:r>
            <a:r>
              <a:rPr lang="ru-RU" sz="2800" dirty="0" err="1" smtClean="0"/>
              <a:t>түрлі</a:t>
            </a:r>
            <a:r>
              <a:rPr lang="ru-RU" sz="2800" dirty="0"/>
              <a:t> </a:t>
            </a:r>
            <a:r>
              <a:rPr lang="ru-RU" sz="2800" dirty="0" err="1" smtClean="0"/>
              <a:t>сөйлемдерді</a:t>
            </a:r>
            <a:r>
              <a:rPr lang="ru-RU" sz="2800" dirty="0" smtClean="0"/>
              <a:t>, </a:t>
            </a:r>
            <a:r>
              <a:rPr lang="ru-RU" sz="2800" dirty="0" err="1" smtClean="0"/>
              <a:t>түсініктемелерді</a:t>
            </a:r>
            <a:r>
              <a:rPr lang="ru-RU" sz="2800" dirty="0" smtClean="0"/>
              <a:t>, </a:t>
            </a:r>
            <a:r>
              <a:rPr lang="ru-RU" sz="2800" dirty="0" err="1" smtClean="0"/>
              <a:t>сызбаларды</a:t>
            </a:r>
            <a:r>
              <a:rPr lang="ru-RU" sz="2800" dirty="0" smtClean="0"/>
              <a:t> </a:t>
            </a:r>
            <a:r>
              <a:rPr lang="ru-RU" sz="2800" dirty="0" err="1" smtClean="0"/>
              <a:t>немесе</a:t>
            </a:r>
            <a:r>
              <a:rPr lang="ru-RU" sz="2800" dirty="0" smtClean="0"/>
              <a:t> </a:t>
            </a:r>
            <a:r>
              <a:rPr lang="ru-RU" sz="2800" dirty="0" err="1" smtClean="0"/>
              <a:t>дәлелдерді</a:t>
            </a:r>
            <a:r>
              <a:rPr lang="ru-RU" sz="2800" dirty="0" smtClean="0"/>
              <a:t> </a:t>
            </a:r>
            <a:r>
              <a:rPr lang="ru-RU" sz="2800" dirty="0" err="1" smtClean="0"/>
              <a:t>қолдана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отырып</a:t>
            </a:r>
            <a:r>
              <a:rPr lang="ru-RU" sz="2800" dirty="0" smtClean="0"/>
              <a:t> </a:t>
            </a:r>
            <a:r>
              <a:rPr lang="ru-RU" sz="2800" dirty="0" err="1" smtClean="0"/>
              <a:t>орындау</a:t>
            </a:r>
            <a:r>
              <a:rPr lang="ru-RU" sz="2800" dirty="0"/>
              <a:t> </a:t>
            </a:r>
            <a:r>
              <a:rPr lang="ru-RU" sz="2800" dirty="0" err="1" smtClean="0"/>
              <a:t>қажет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Толық</a:t>
            </a:r>
            <a:r>
              <a:rPr lang="ru-RU" sz="2800" dirty="0" smtClean="0"/>
              <a:t> </a:t>
            </a:r>
            <a:r>
              <a:rPr lang="ru-RU" sz="2800" dirty="0" err="1" smtClean="0"/>
              <a:t>жауапты</a:t>
            </a:r>
            <a:r>
              <a:rPr lang="ru-RU" sz="2800" dirty="0" smtClean="0"/>
              <a:t> </a:t>
            </a:r>
            <a:r>
              <a:rPr lang="ru-RU" sz="2800" dirty="0" err="1" smtClean="0"/>
              <a:t>қажет</a:t>
            </a:r>
            <a:r>
              <a:rPr lang="ru-RU" sz="2800" dirty="0" smtClean="0"/>
              <a:t> </a:t>
            </a:r>
            <a:r>
              <a:rPr lang="ru-RU" sz="2800" dirty="0" err="1" smtClean="0"/>
              <a:t>ететін</a:t>
            </a:r>
            <a:r>
              <a:rPr lang="ru-RU" sz="2800" dirty="0" smtClean="0"/>
              <a:t> </a:t>
            </a:r>
            <a:r>
              <a:rPr lang="ru-RU" sz="2800" dirty="0" err="1" smtClean="0"/>
              <a:t>тапсырма</a:t>
            </a:r>
            <a:r>
              <a:rPr lang="ru-RU" sz="2800" dirty="0" smtClean="0"/>
              <a:t> </a:t>
            </a:r>
            <a:r>
              <a:rPr lang="ru-RU" sz="2800" dirty="0" err="1" smtClean="0"/>
              <a:t>нұсқаларының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бірі</a:t>
            </a:r>
            <a:r>
              <a:rPr lang="ru-RU" sz="2800" b="1" dirty="0" smtClean="0"/>
              <a:t> </a:t>
            </a:r>
            <a:r>
              <a:rPr lang="ru-RU" sz="2800" b="1" u="sng" dirty="0" smtClean="0">
                <a:solidFill>
                  <a:srgbClr val="FF0000"/>
                </a:solidFill>
              </a:rPr>
              <a:t>эссе</a:t>
            </a:r>
            <a:r>
              <a:rPr lang="ru-RU" sz="2800" b="1" dirty="0" smtClean="0"/>
              <a:t> </a:t>
            </a:r>
            <a:r>
              <a:rPr lang="ru-RU" sz="2800" dirty="0" err="1" smtClean="0"/>
              <a:t>болып</a:t>
            </a:r>
            <a:r>
              <a:rPr lang="ru-RU" sz="2800" dirty="0" smtClean="0"/>
              <a:t> </a:t>
            </a:r>
            <a:r>
              <a:rPr lang="ru-RU" sz="2800" dirty="0" err="1" smtClean="0"/>
              <a:t>табылады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42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Дескриптор 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тапсырмаларды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әрекетті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көрсететін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сипаттама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Дескрипторлар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қалыптастырушы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жиынтық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бағалауды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Тапсырмаларды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процесінде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жиынтық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бағалауда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қолданылатын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дескриптор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балмен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бағаланады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Балл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кестесі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тоқсандық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жиынтық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тапсырмаларына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балл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бірыңғай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норманы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белгілеу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мұғалімдер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қолданатын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кесте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181044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кестесінде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таңдауды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кілті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көрсетіледі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тапсырмалардың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болжамды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жауаптарының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үлгілерін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құрастыру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балл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кестесінде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бағалаудың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аспектісі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сипатталады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таңдалған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мысалы,ізденімпаз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шыдамды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тілалғыш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тәрбиелі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ықтимал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жауаптар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ескеріледі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Бұдан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тапсырмаларды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орындаудың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кезеңінің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балдары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көрсетіледі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Тапсырмаларда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ресурстық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материалдарды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ұсыныстар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Тапсырмада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график, диаграмма,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сызба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бейне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аудио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жазбалар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карталар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иллюстрациялар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түріндегі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ресурстық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материалдарды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Ресурстық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материалдар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оқушыға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дереккөздері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Ресурстық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материалдардың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мазмұнына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қойылатын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талаптар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Ресурстық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материалдарды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іріктеу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құрастыру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тақырыпты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мақсаттарын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критерийлерін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ескеру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Ресурстық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материалдарды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оқулықтардан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құралдарынан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мектепте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қолданылып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жүрген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дереккөздерден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қолданбаған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Жауаптары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берілуі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мүмкін,мысалы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тапсырмада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ресурстық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материалда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бірдей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сөздерді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қолданудан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аулақ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Ресурстық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материалдарда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ескірген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денсаулығына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болмағаны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00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6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3168352"/>
          </a:xfrm>
        </p:spPr>
        <p:txBody>
          <a:bodyPr>
            <a:noAutofit/>
          </a:bodyPr>
          <a:lstStyle/>
          <a:p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Бағалау жұмыстарын құрастыру және өткізу ережесі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0648"/>
            <a:ext cx="6696744" cy="1793167"/>
          </a:xfrm>
        </p:spPr>
        <p:txBody>
          <a:bodyPr/>
          <a:lstStyle/>
          <a:p>
            <a:pPr marL="182880" indent="0">
              <a:buNone/>
            </a:pPr>
            <a:r>
              <a:rPr lang="kk-KZ" sz="7200" dirty="0" smtClean="0">
                <a:latin typeface="Times New Roman" pitchFamily="18" charset="0"/>
                <a:cs typeface="Times New Roman" pitchFamily="18" charset="0"/>
              </a:rPr>
              <a:t>Тақырыбы: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44644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0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1743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өлім бойынша бағалаудың ерекшеліктері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29776" y="1340768"/>
            <a:ext cx="4392488" cy="38884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мақм ас ас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22264" y="1366799"/>
            <a:ext cx="4536504" cy="38884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66380" y="477687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Тоқсандық бөлім бойынша бағалаудың ерекшеліктері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28803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1.Мақсатын өзг.бол.</a:t>
            </a:r>
          </a:p>
          <a:p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2.15-20 мин. </a:t>
            </a:r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ерл.</a:t>
            </a:r>
          </a:p>
          <a:p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3.Дескриптор бол.</a:t>
            </a:r>
          </a:p>
          <a:p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4.Рубрика бол.</a:t>
            </a:r>
          </a:p>
          <a:p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5.7-15 дейін балл саны бол.</a:t>
            </a:r>
          </a:p>
          <a:p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6. Екі дағды +т.б. бол.</a:t>
            </a:r>
          </a:p>
          <a:p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7. 1бжб тың+жазл+т.б.</a:t>
            </a:r>
          </a:p>
          <a:p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   2бжб оқыл+жазл+т.б.</a:t>
            </a:r>
          </a:p>
          <a:p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8. 2-3 тапсырма б\к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1988840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1.Мақсатын өзг.болм.</a:t>
            </a:r>
          </a:p>
          <a:p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2.40 мин. берл.</a:t>
            </a:r>
          </a:p>
          <a:p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3. Балл қою кестесі бол.</a:t>
            </a:r>
          </a:p>
          <a:p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4.Балл саны өзгерм.</a:t>
            </a:r>
          </a:p>
          <a:p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5.Төрт дағды бірдей қамт.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1103" y="417438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Ұқсастығы:</a:t>
            </a: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1.Өтілген бөлімді қамтиды</a:t>
            </a: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2.Жасерекшелікке сай құрл.</a:t>
            </a: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3.Ашық және жабық тапс.б\к</a:t>
            </a: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4.Мәтіннің сөз саны және ссылкасы б\к</a:t>
            </a: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5.Тапс.орынд. </a:t>
            </a:r>
            <a:r>
              <a:rPr lang="kk-KZ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ақытын к\к</a:t>
            </a: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6. Жазылым +т.б. бірге жүреді</a:t>
            </a: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7.Айтылым +т.б. б\ж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71600" y="980728"/>
            <a:ext cx="7056784" cy="53285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bghh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691680" y="1412776"/>
            <a:ext cx="5616624" cy="4536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195736" y="1844824"/>
            <a:ext cx="4536504" cy="35283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71800" y="2348880"/>
            <a:ext cx="3384376" cy="25202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13165" y="3068960"/>
            <a:ext cx="2232248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67823" y="2668850"/>
            <a:ext cx="212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Дескриптор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9892" y="1034749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қу мақсаты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3165" y="1472054"/>
            <a:ext cx="2410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Бағалау критерийі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8945" y="205683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Тапсырмалар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5213" y="338341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Нәтиже</a:t>
            </a:r>
            <a:r>
              <a:rPr lang="kk-KZ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рофессор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Дайана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Хесстің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Өзің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үйретпеген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нәрсені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әділетсіздік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сөзінің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маңыздылығын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көрсетуге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11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1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Мақсаты :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115" y="1412776"/>
            <a:ext cx="83529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Мұғалімдерге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жаңартылған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бағдарламасы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тапсырмаларын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дайындау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түсінік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1" t="64677" r="34758" b="6613"/>
          <a:stretch/>
        </p:blipFill>
        <p:spPr bwMode="auto">
          <a:xfrm>
            <a:off x="4028900" y="4563896"/>
            <a:ext cx="2343299" cy="210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2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7346"/>
            <a:ext cx="83529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әтижелері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критериалды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құралдарын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құрастырудың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тәсілдері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түсінігін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кеңейтеді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критериалды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процесінде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қолданылатын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тапсырмалардың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сипаты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түсінігін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кеңейтеді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жиынтық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тапсырмаларын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әзірлеу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дескрипторлар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құрастыру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тәжірибесін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жетілдіреді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тоқсандық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жиынтық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тапсырмаларын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әзірлеу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балл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кестесін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құрастыру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дағдыларын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жетілдіреді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839" y="47667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жетістіктерін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бағалаудың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шынайы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мазмұнының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ажырамас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оқытудың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ағымдағы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кезеңдеріндегі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үлгерімі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талдауды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білдіретін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процесінің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құрамдас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67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Критериалды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не?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Қалыптастырушы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не?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жиынтық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не?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Тоқсан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жиынтық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не?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Критериалды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критерийлер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алушылардың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жеткізген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нәтижелерін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оқытудың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күтілетін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нәтижелерімен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сәйкестендіру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332656"/>
            <a:ext cx="84969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Қалыптастырушы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процесінің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ажырамас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бар</a:t>
            </a:r>
            <a:r>
              <a:rPr lang="kk-KZ" sz="48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сында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тарапынан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жүргізіледі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2" y="120368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Жиынтық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мұғалімдерге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ұсыну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балл,баға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бағдарламасындағы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ортақ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тақырыптар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кезеңі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тоқсаны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триместр,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орта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аяқталғанда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өткізіледі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358</TotalTime>
  <Words>926</Words>
  <Application>Microsoft Office PowerPoint</Application>
  <PresentationFormat>Экран (4:3)</PresentationFormat>
  <Paragraphs>105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Тақырыбы: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Тақырыбы:</dc:title>
  <dc:creator>Lenovo G50</dc:creator>
  <cp:lastModifiedBy>Lenovo G50</cp:lastModifiedBy>
  <cp:revision>27</cp:revision>
  <dcterms:created xsi:type="dcterms:W3CDTF">2020-10-25T17:29:07Z</dcterms:created>
  <dcterms:modified xsi:type="dcterms:W3CDTF">2020-11-08T14:56:31Z</dcterms:modified>
</cp:coreProperties>
</file>