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66" r:id="rId2"/>
    <p:sldId id="256" r:id="rId3"/>
    <p:sldId id="257" r:id="rId4"/>
    <p:sldId id="259" r:id="rId5"/>
    <p:sldId id="273" r:id="rId6"/>
    <p:sldId id="258" r:id="rId7"/>
    <p:sldId id="260" r:id="rId8"/>
    <p:sldId id="261" r:id="rId9"/>
    <p:sldId id="262" r:id="rId10"/>
    <p:sldId id="274" r:id="rId11"/>
    <p:sldId id="275" r:id="rId12"/>
    <p:sldId id="264" r:id="rId13"/>
    <p:sldId id="265" r:id="rId14"/>
    <p:sldId id="267" r:id="rId15"/>
    <p:sldId id="268" r:id="rId16"/>
    <p:sldId id="269" r:id="rId17"/>
    <p:sldId id="270" r:id="rId18"/>
    <p:sldId id="271" r:id="rId19"/>
    <p:sldId id="278" r:id="rId20"/>
    <p:sldId id="272" r:id="rId21"/>
    <p:sldId id="276" r:id="rId22"/>
    <p:sldId id="263" r:id="rId23"/>
    <p:sldId id="277" r:id="rId2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FB0915C-4175-4C96-B1CC-01D206FC1B5E}" type="datetimeFigureOut">
              <a:rPr lang="ru-RU" smtClean="0"/>
              <a:t>08.11.2020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EBA76AE-3302-4D3E-BD1A-8159E739D5C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568952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өзінің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білімін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үздіксіз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көтеріп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отырғанда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ғана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оқуды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ізденуді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тоқтатқанмен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оның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мұғалімдігі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де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жойылады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sz="48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       Константин Ушинский</a:t>
            </a:r>
            <a:endParaRPr lang="ru-RU" sz="48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403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836712"/>
            <a:ext cx="87129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Егер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қалыптастырушы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алушыға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тапсырманы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сабақтағы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іс-әрекетті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берілетін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байланысқа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негізделсе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ал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бөлім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алушының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бөлімді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аяқтауы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жинақтаған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дағдыларының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деңгейін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анықтауға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мүмкіндік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береді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Тоқсандық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берудің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деңгейіндегі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бағдарламасын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меңгеру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деңгейін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анықтау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жүргізіледі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9719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92696"/>
            <a:ext cx="8856984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Бағалаудың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мақсат-міндеттері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нысандары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қағидаттары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әдіс-тәсілдері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формалары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құралдары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процесінің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барлық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қатысушыларына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оқушылар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мұғалімдер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ата-аналар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әкімшілігі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түсінікті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болуы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>
                <a:latin typeface="Times New Roman" pitchFamily="18" charset="0"/>
                <a:cs typeface="Times New Roman" pitchFamily="18" charset="0"/>
              </a:rPr>
              <a:t>тиіс</a:t>
            </a:r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201923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42537"/>
            <a:ext cx="777686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Тапсырма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әзірлеу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неге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назар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аудару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керек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?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1582341"/>
            <a:ext cx="871296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err="1" smtClean="0"/>
              <a:t>Жоспарлау</a:t>
            </a:r>
            <a:r>
              <a:rPr lang="ru-RU" sz="2800" dirty="0" smtClean="0"/>
              <a:t> </a:t>
            </a:r>
            <a:r>
              <a:rPr lang="ru-RU" sz="2800" dirty="0" err="1" smtClean="0"/>
              <a:t>Бағалауға</a:t>
            </a:r>
            <a:r>
              <a:rPr lang="ru-RU" sz="2800" dirty="0" smtClean="0"/>
              <a:t> </a:t>
            </a:r>
            <a:r>
              <a:rPr lang="ru-RU" sz="2800" dirty="0" err="1" smtClean="0"/>
              <a:t>арналған</a:t>
            </a:r>
            <a:r>
              <a:rPr lang="ru-RU" sz="2800" dirty="0" smtClean="0"/>
              <a:t> </a:t>
            </a:r>
            <a:r>
              <a:rPr lang="ru-RU" sz="2800" dirty="0" err="1" smtClean="0"/>
              <a:t>тапсырманы</a:t>
            </a:r>
            <a:r>
              <a:rPr lang="ru-RU" sz="2800" dirty="0" smtClean="0"/>
              <a:t> </a:t>
            </a:r>
            <a:r>
              <a:rPr lang="ru-RU" sz="2800" dirty="0" err="1" smtClean="0"/>
              <a:t>әзірлеу</a:t>
            </a:r>
            <a:r>
              <a:rPr lang="ru-RU" sz="2800" dirty="0" smtClean="0"/>
              <a:t> </a:t>
            </a:r>
            <a:r>
              <a:rPr lang="ru-RU" sz="2800" dirty="0" err="1" smtClean="0"/>
              <a:t>мақсаты</a:t>
            </a:r>
            <a:r>
              <a:rPr lang="ru-RU" sz="2800" dirty="0" smtClean="0"/>
              <a:t> мен </a:t>
            </a:r>
            <a:r>
              <a:rPr lang="ru-RU" sz="2800" dirty="0" err="1" smtClean="0"/>
              <a:t>міндеттерін</a:t>
            </a:r>
            <a:r>
              <a:rPr lang="ru-RU" sz="2800" dirty="0" smtClean="0"/>
              <a:t> </a:t>
            </a:r>
            <a:r>
              <a:rPr lang="ru-RU" sz="2800" dirty="0" err="1" smtClean="0"/>
              <a:t>айқындау</a:t>
            </a:r>
            <a:r>
              <a:rPr lang="ru-RU" sz="2800" dirty="0" smtClean="0"/>
              <a:t>, </a:t>
            </a:r>
            <a:r>
              <a:rPr lang="ru-RU" sz="2800" dirty="0" err="1" smtClean="0"/>
              <a:t>қажетті</a:t>
            </a:r>
            <a:r>
              <a:rPr lang="ru-RU" sz="2800" dirty="0" smtClean="0"/>
              <a:t> </a:t>
            </a:r>
            <a:r>
              <a:rPr lang="ru-RU" sz="2800" dirty="0" err="1" smtClean="0"/>
              <a:t>құжаттарды</a:t>
            </a:r>
            <a:r>
              <a:rPr lang="ru-RU" sz="2800" dirty="0" smtClean="0"/>
              <a:t> </a:t>
            </a:r>
            <a:r>
              <a:rPr lang="ru-RU" sz="2800" dirty="0" err="1" smtClean="0"/>
              <a:t>анықтау</a:t>
            </a:r>
            <a:r>
              <a:rPr lang="ru-RU" sz="2800" dirty="0" smtClean="0"/>
              <a:t>. </a:t>
            </a:r>
          </a:p>
          <a:p>
            <a:r>
              <a:rPr lang="ru-RU" sz="2800" b="1" dirty="0" err="1" smtClean="0"/>
              <a:t>Құрастыру</a:t>
            </a:r>
            <a:r>
              <a:rPr lang="ru-RU" sz="2800" dirty="0" smtClean="0"/>
              <a:t> </a:t>
            </a:r>
            <a:r>
              <a:rPr lang="ru-RU" sz="2800" dirty="0" err="1" smtClean="0"/>
              <a:t>Оқу</a:t>
            </a:r>
            <a:r>
              <a:rPr lang="ru-RU" sz="2800" dirty="0" smtClean="0"/>
              <a:t> </a:t>
            </a:r>
            <a:r>
              <a:rPr lang="ru-RU" sz="2800" dirty="0" err="1" smtClean="0"/>
              <a:t>бағдарламасын</a:t>
            </a:r>
            <a:r>
              <a:rPr lang="ru-RU" sz="2800" dirty="0" smtClean="0"/>
              <a:t>, </a:t>
            </a:r>
            <a:r>
              <a:rPr lang="ru-RU" sz="2800" dirty="0" err="1" smtClean="0"/>
              <a:t>спецификацияны</a:t>
            </a:r>
            <a:r>
              <a:rPr lang="ru-RU" sz="2800" dirty="0" smtClean="0"/>
              <a:t> </a:t>
            </a:r>
            <a:r>
              <a:rPr lang="ru-RU" sz="2800" dirty="0" err="1" smtClean="0"/>
              <a:t>қолдану</a:t>
            </a:r>
            <a:r>
              <a:rPr lang="ru-RU" sz="2800" dirty="0" smtClean="0"/>
              <a:t>, </a:t>
            </a:r>
            <a:r>
              <a:rPr lang="ru-RU" sz="2800" dirty="0" err="1" smtClean="0"/>
              <a:t>бағалау</a:t>
            </a:r>
            <a:r>
              <a:rPr lang="ru-RU" sz="2800" dirty="0" smtClean="0"/>
              <a:t> </a:t>
            </a:r>
            <a:r>
              <a:rPr lang="ru-RU" sz="2800" dirty="0" err="1" smtClean="0"/>
              <a:t>критерийлерін</a:t>
            </a:r>
            <a:r>
              <a:rPr lang="ru-RU" sz="2800" dirty="0" smtClean="0"/>
              <a:t> </a:t>
            </a:r>
            <a:r>
              <a:rPr lang="ru-RU" sz="2800" dirty="0" err="1" smtClean="0"/>
              <a:t>белгілеу</a:t>
            </a:r>
            <a:r>
              <a:rPr lang="ru-RU" sz="2800" dirty="0" smtClean="0"/>
              <a:t>, </a:t>
            </a:r>
            <a:r>
              <a:rPr lang="ru-RU" sz="2800" dirty="0" err="1" smtClean="0"/>
              <a:t>тапсырма</a:t>
            </a:r>
            <a:r>
              <a:rPr lang="ru-RU" sz="2800" dirty="0" smtClean="0"/>
              <a:t> </a:t>
            </a:r>
            <a:r>
              <a:rPr lang="ru-RU" sz="2800" dirty="0" err="1" smtClean="0"/>
              <a:t>құрастыру</a:t>
            </a:r>
            <a:r>
              <a:rPr lang="ru-RU" sz="2800" dirty="0" smtClean="0"/>
              <a:t> </a:t>
            </a:r>
          </a:p>
          <a:p>
            <a:r>
              <a:rPr lang="ru-RU" sz="2800" b="1" dirty="0" err="1" smtClean="0"/>
              <a:t>Сараптама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жасау</a:t>
            </a:r>
            <a:r>
              <a:rPr lang="ru-RU" sz="2800" b="1" dirty="0" smtClean="0"/>
              <a:t> </a:t>
            </a:r>
            <a:r>
              <a:rPr lang="ru-RU" sz="2800" dirty="0" err="1" smtClean="0"/>
              <a:t>Тапсырманың</a:t>
            </a:r>
            <a:r>
              <a:rPr lang="ru-RU" sz="2800" dirty="0" smtClean="0"/>
              <a:t> </a:t>
            </a:r>
            <a:r>
              <a:rPr lang="ru-RU" sz="2800" dirty="0" err="1" smtClean="0"/>
              <a:t>сапасын</a:t>
            </a:r>
            <a:r>
              <a:rPr lang="ru-RU" sz="2800" dirty="0" smtClean="0"/>
              <a:t> </a:t>
            </a:r>
            <a:r>
              <a:rPr lang="ru-RU" sz="2800" dirty="0" err="1" smtClean="0"/>
              <a:t>талдау</a:t>
            </a:r>
            <a:r>
              <a:rPr lang="ru-RU" sz="2800" dirty="0" smtClean="0"/>
              <a:t>, </a:t>
            </a:r>
            <a:r>
              <a:rPr lang="ru-RU" sz="2800" dirty="0" err="1" smtClean="0"/>
              <a:t>материалды</a:t>
            </a:r>
            <a:r>
              <a:rPr lang="ru-RU" sz="2800" dirty="0" smtClean="0"/>
              <a:t> </a:t>
            </a:r>
            <a:r>
              <a:rPr lang="ru-RU" sz="2800" dirty="0" err="1" smtClean="0"/>
              <a:t>қайта</a:t>
            </a:r>
            <a:r>
              <a:rPr lang="ru-RU" sz="2800" dirty="0" smtClean="0"/>
              <a:t> </a:t>
            </a:r>
            <a:r>
              <a:rPr lang="ru-RU" sz="2800" dirty="0" err="1" smtClean="0"/>
              <a:t>қарау</a:t>
            </a:r>
            <a:r>
              <a:rPr lang="ru-RU" sz="2800" dirty="0" smtClean="0"/>
              <a:t>, </a:t>
            </a:r>
            <a:r>
              <a:rPr lang="ru-RU" sz="2800" dirty="0" err="1" smtClean="0"/>
              <a:t>өзгерту</a:t>
            </a:r>
            <a:r>
              <a:rPr lang="ru-RU" sz="2800" dirty="0" smtClean="0"/>
              <a:t> </a:t>
            </a:r>
            <a:r>
              <a:rPr lang="ru-RU" sz="2800" dirty="0" err="1" smtClean="0"/>
              <a:t>енгізу</a:t>
            </a:r>
            <a:r>
              <a:rPr lang="ru-RU" sz="2800" dirty="0" smtClean="0"/>
              <a:t> </a:t>
            </a:r>
          </a:p>
          <a:p>
            <a:r>
              <a:rPr lang="ru-RU" sz="2800" b="1" dirty="0" err="1" smtClean="0"/>
              <a:t>Қолдану</a:t>
            </a:r>
            <a:r>
              <a:rPr lang="ru-RU" sz="2800" b="1" dirty="0" smtClean="0"/>
              <a:t> </a:t>
            </a:r>
            <a:r>
              <a:rPr lang="ru-RU" sz="2800" dirty="0" err="1" smtClean="0"/>
              <a:t>Тапсырманы</a:t>
            </a:r>
            <a:r>
              <a:rPr lang="ru-RU" sz="2800" dirty="0" smtClean="0"/>
              <a:t> </a:t>
            </a:r>
            <a:r>
              <a:rPr lang="ru-RU" sz="2800" dirty="0" err="1" smtClean="0"/>
              <a:t>белгіленген</a:t>
            </a:r>
            <a:r>
              <a:rPr lang="ru-RU" sz="2800" dirty="0" smtClean="0"/>
              <a:t> </a:t>
            </a:r>
            <a:r>
              <a:rPr lang="ru-RU" sz="2800" dirty="0" err="1" smtClean="0"/>
              <a:t>уақыт</a:t>
            </a:r>
            <a:r>
              <a:rPr lang="ru-RU" sz="2800" dirty="0" smtClean="0"/>
              <a:t> пен </a:t>
            </a:r>
            <a:r>
              <a:rPr lang="ru-RU" sz="2800" dirty="0" err="1" smtClean="0"/>
              <a:t>жағдайға</a:t>
            </a:r>
            <a:r>
              <a:rPr lang="ru-RU" sz="2800" dirty="0" smtClean="0"/>
              <a:t> </a:t>
            </a:r>
            <a:r>
              <a:rPr lang="ru-RU" sz="2800" dirty="0" err="1" smtClean="0"/>
              <a:t>сәйкес</a:t>
            </a:r>
            <a:r>
              <a:rPr lang="ru-RU" sz="2800" dirty="0" smtClean="0"/>
              <a:t> </a:t>
            </a:r>
            <a:r>
              <a:rPr lang="ru-RU" sz="2800" dirty="0" err="1" smtClean="0"/>
              <a:t>қолдану</a:t>
            </a:r>
            <a:endParaRPr lang="ru-RU" sz="2800" dirty="0" smtClean="0"/>
          </a:p>
          <a:p>
            <a:r>
              <a:rPr lang="ru-RU" sz="2800" dirty="0" smtClean="0"/>
              <a:t> </a:t>
            </a:r>
            <a:r>
              <a:rPr lang="ru-RU" sz="2800" b="1" dirty="0" err="1" smtClean="0"/>
              <a:t>Талдау</a:t>
            </a:r>
            <a:r>
              <a:rPr lang="ru-RU" sz="2800" dirty="0" smtClean="0"/>
              <a:t> </a:t>
            </a:r>
            <a:r>
              <a:rPr lang="ru-RU" sz="2800" dirty="0" err="1" smtClean="0"/>
              <a:t>Нәтижеге</a:t>
            </a:r>
            <a:r>
              <a:rPr lang="ru-RU" sz="2800" dirty="0" smtClean="0"/>
              <a:t> </a:t>
            </a:r>
            <a:r>
              <a:rPr lang="ru-RU" sz="2800" dirty="0" err="1" smtClean="0"/>
              <a:t>шолу</a:t>
            </a:r>
            <a:r>
              <a:rPr lang="ru-RU" sz="2800" dirty="0" smtClean="0"/>
              <a:t> </a:t>
            </a:r>
            <a:r>
              <a:rPr lang="ru-RU" sz="2800" dirty="0" err="1" smtClean="0"/>
              <a:t>жасау</a:t>
            </a:r>
            <a:r>
              <a:rPr lang="ru-RU" sz="2800" dirty="0" smtClean="0"/>
              <a:t>, </a:t>
            </a:r>
            <a:r>
              <a:rPr lang="ru-RU" sz="2800" dirty="0" err="1" smtClean="0"/>
              <a:t>кері</a:t>
            </a:r>
            <a:r>
              <a:rPr lang="ru-RU" sz="2800" dirty="0" smtClean="0"/>
              <a:t> </a:t>
            </a:r>
            <a:r>
              <a:rPr lang="ru-RU" sz="2800" dirty="0" err="1" smtClean="0"/>
              <a:t>байланысты</a:t>
            </a:r>
            <a:r>
              <a:rPr lang="ru-RU" sz="2800" dirty="0" smtClean="0"/>
              <a:t> </a:t>
            </a:r>
            <a:r>
              <a:rPr lang="ru-RU" sz="2800" dirty="0" err="1" smtClean="0"/>
              <a:t>ескеру</a:t>
            </a:r>
            <a:r>
              <a:rPr lang="ru-RU" sz="2800" dirty="0" smtClean="0"/>
              <a:t>, </a:t>
            </a:r>
            <a:r>
              <a:rPr lang="ru-RU" sz="2800" dirty="0" err="1" smtClean="0"/>
              <a:t>өзгеріс</a:t>
            </a:r>
            <a:r>
              <a:rPr lang="ru-RU" sz="2800" dirty="0" smtClean="0"/>
              <a:t> </a:t>
            </a:r>
            <a:r>
              <a:rPr lang="ru-RU" sz="2800" dirty="0" err="1" smtClean="0"/>
              <a:t>енгізу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598702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218504"/>
            <a:ext cx="57606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err="1" smtClean="0"/>
              <a:t>Тапсырма</a:t>
            </a:r>
            <a:r>
              <a:rPr lang="ru-RU" sz="3200" b="1" dirty="0" smtClean="0"/>
              <a:t> </a:t>
            </a:r>
            <a:r>
              <a:rPr lang="ru-RU" sz="3200" b="1" dirty="0" err="1" smtClean="0"/>
              <a:t>түрлері</a:t>
            </a:r>
            <a:endParaRPr lang="ru-RU" sz="32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69776" y="908720"/>
            <a:ext cx="86947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</a:t>
            </a:r>
            <a:r>
              <a:rPr lang="ru-RU" sz="2800" b="1" dirty="0" err="1" smtClean="0"/>
              <a:t>Жабық</a:t>
            </a:r>
            <a:r>
              <a:rPr lang="ru-RU" sz="2800" b="1" dirty="0" smtClean="0"/>
              <a:t> </a:t>
            </a:r>
            <a:r>
              <a:rPr lang="ru-RU" sz="2800" b="1" dirty="0" err="1" smtClean="0"/>
              <a:t>тапсырмаларды</a:t>
            </a:r>
            <a:r>
              <a:rPr lang="ru-RU" sz="2800" b="1" dirty="0" smtClean="0"/>
              <a:t> </a:t>
            </a:r>
            <a:r>
              <a:rPr lang="ru-RU" sz="2800" dirty="0" err="1" smtClean="0"/>
              <a:t>құрастыру</a:t>
            </a:r>
            <a:r>
              <a:rPr lang="ru-RU" sz="2800" dirty="0" smtClean="0"/>
              <a:t> </a:t>
            </a:r>
            <a:r>
              <a:rPr lang="ru-RU" sz="2800" dirty="0" err="1" smtClean="0"/>
              <a:t>оңай</a:t>
            </a:r>
            <a:r>
              <a:rPr lang="ru-RU" sz="2800" dirty="0" smtClean="0"/>
              <a:t> </a:t>
            </a:r>
            <a:r>
              <a:rPr lang="ru-RU" sz="2800" dirty="0" err="1" smtClean="0"/>
              <a:t>және</a:t>
            </a:r>
            <a:r>
              <a:rPr lang="ru-RU" sz="2800" dirty="0" smtClean="0"/>
              <a:t> </a:t>
            </a:r>
            <a:r>
              <a:rPr lang="ru-RU" sz="2800" dirty="0" err="1" smtClean="0"/>
              <a:t>олар</a:t>
            </a:r>
            <a:r>
              <a:rPr lang="ru-RU" sz="2800" dirty="0" smtClean="0"/>
              <a:t> </a:t>
            </a:r>
            <a:r>
              <a:rPr lang="ru-RU" sz="2800" dirty="0" err="1" smtClean="0"/>
              <a:t>оқушылардың</a:t>
            </a:r>
            <a:r>
              <a:rPr lang="ru-RU" sz="2800" dirty="0" smtClean="0"/>
              <a:t> </a:t>
            </a:r>
            <a:r>
              <a:rPr lang="ru-RU" sz="2800" dirty="0" err="1" smtClean="0"/>
              <a:t>түсінуіне</a:t>
            </a:r>
            <a:r>
              <a:rPr lang="ru-RU" sz="2800" dirty="0" smtClean="0"/>
              <a:t> </a:t>
            </a:r>
            <a:r>
              <a:rPr lang="ru-RU" sz="2800" dirty="0" err="1" smtClean="0"/>
              <a:t>жеңіл</a:t>
            </a:r>
            <a:r>
              <a:rPr lang="ru-RU" sz="2800" dirty="0" smtClean="0"/>
              <a:t> </a:t>
            </a:r>
            <a:r>
              <a:rPr lang="ru-RU" sz="2800" dirty="0" err="1" smtClean="0"/>
              <a:t>болады</a:t>
            </a:r>
            <a:r>
              <a:rPr lang="ru-RU" sz="2800" dirty="0" smtClean="0"/>
              <a:t>.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69776" y="2060848"/>
            <a:ext cx="828092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 err="1" smtClean="0"/>
              <a:t>Практикада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жабық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тапсырмалардың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бірнеше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түрі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кеңінен</a:t>
            </a:r>
            <a:r>
              <a:rPr lang="ru-RU" sz="2400" b="1" i="1" dirty="0" smtClean="0"/>
              <a:t> </a:t>
            </a:r>
            <a:r>
              <a:rPr lang="ru-RU" sz="2400" b="1" i="1" dirty="0" err="1" smtClean="0"/>
              <a:t>қолданылады</a:t>
            </a:r>
            <a:r>
              <a:rPr lang="ru-RU" sz="2400" b="1" i="1" dirty="0" smtClean="0"/>
              <a:t>:</a:t>
            </a:r>
          </a:p>
          <a:p>
            <a:r>
              <a:rPr lang="ru-RU" sz="2400" i="1" dirty="0" smtClean="0"/>
              <a:t>• </a:t>
            </a:r>
            <a:r>
              <a:rPr lang="ru-RU" sz="2400" i="1" dirty="0" err="1" smtClean="0"/>
              <a:t>Жауабында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көп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таңдауы</a:t>
            </a:r>
            <a:r>
              <a:rPr lang="ru-RU" sz="2400" i="1" dirty="0" smtClean="0"/>
              <a:t> бар </a:t>
            </a:r>
            <a:r>
              <a:rPr lang="ru-RU" sz="2400" i="1" dirty="0" err="1" smtClean="0"/>
              <a:t>тапсырмалар</a:t>
            </a:r>
            <a:r>
              <a:rPr lang="ru-RU" sz="2400" i="1" dirty="0" smtClean="0"/>
              <a:t>: </a:t>
            </a:r>
            <a:r>
              <a:rPr lang="ru-RU" sz="2400" i="1" dirty="0" err="1" smtClean="0"/>
              <a:t>бір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дұрыс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жауабын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таңдау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немесе</a:t>
            </a:r>
            <a:endParaRPr lang="ru-RU" sz="2400" i="1" dirty="0" smtClean="0"/>
          </a:p>
          <a:p>
            <a:r>
              <a:rPr lang="ru-RU" sz="2400" i="1" dirty="0" err="1" smtClean="0"/>
              <a:t>бірнеше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дұрыс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жауабын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таңдау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тапсырмалары</a:t>
            </a:r>
            <a:r>
              <a:rPr lang="ru-RU" sz="2400" i="1" dirty="0" smtClean="0"/>
              <a:t>;</a:t>
            </a:r>
          </a:p>
          <a:p>
            <a:r>
              <a:rPr lang="ru-RU" sz="2400" i="1" dirty="0" smtClean="0"/>
              <a:t>• </a:t>
            </a:r>
            <a:r>
              <a:rPr lang="ru-RU" sz="2400" i="1" dirty="0" err="1" smtClean="0"/>
              <a:t>сәйкестендіруге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арналған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тапсырмалар</a:t>
            </a:r>
            <a:r>
              <a:rPr lang="ru-RU" sz="2400" i="1" dirty="0" smtClean="0"/>
              <a:t>;</a:t>
            </a:r>
          </a:p>
          <a:p>
            <a:r>
              <a:rPr lang="ru-RU" sz="2400" i="1" dirty="0" smtClean="0"/>
              <a:t>• </a:t>
            </a:r>
            <a:r>
              <a:rPr lang="ru-RU" sz="2400" i="1" dirty="0" err="1" smtClean="0"/>
              <a:t>реттілікті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анықтау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тапсырмалары</a:t>
            </a:r>
            <a:r>
              <a:rPr lang="ru-RU" sz="2400" i="1" dirty="0" smtClean="0"/>
              <a:t>;</a:t>
            </a:r>
          </a:p>
          <a:p>
            <a:r>
              <a:rPr lang="ru-RU" sz="2400" i="1" dirty="0" smtClean="0"/>
              <a:t>• </a:t>
            </a:r>
            <a:r>
              <a:rPr lang="ru-RU" sz="2400" i="1" dirty="0" err="1" smtClean="0"/>
              <a:t>тұжырымның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шындық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немесе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жалған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екенін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анықтауға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арналған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тапсырмалар</a:t>
            </a:r>
            <a:endParaRPr lang="ru-RU" sz="2400" i="1" dirty="0" smtClean="0"/>
          </a:p>
          <a:p>
            <a:r>
              <a:rPr lang="ru-RU" sz="2400" i="1" dirty="0" smtClean="0"/>
              <a:t>(</a:t>
            </a:r>
            <a:r>
              <a:rPr lang="ru-RU" sz="2400" i="1" dirty="0" err="1" smtClean="0"/>
              <a:t>Ақиқат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немесе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жалған</a:t>
            </a:r>
            <a:r>
              <a:rPr lang="ru-RU" sz="2400" i="1" dirty="0" smtClean="0"/>
              <a:t> </a:t>
            </a:r>
            <a:r>
              <a:rPr lang="ru-RU" sz="2400" i="1" dirty="0" err="1" smtClean="0"/>
              <a:t>тапсырмалары</a:t>
            </a:r>
            <a:r>
              <a:rPr lang="ru-RU" sz="2400" i="1" dirty="0" smtClean="0"/>
              <a:t>)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759599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404664"/>
            <a:ext cx="8424936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 smtClean="0"/>
              <a:t>Ашық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тапсырмалар</a:t>
            </a:r>
            <a:r>
              <a:rPr lang="ru-RU" sz="2800" b="1" i="1" dirty="0" smtClean="0"/>
              <a:t> </a:t>
            </a:r>
            <a:r>
              <a:rPr lang="ru-RU" sz="2800" i="1" dirty="0" err="1" smtClean="0"/>
              <a:t>жоғары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деңгейлі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танымдық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дағдыларды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тексеруге</a:t>
            </a:r>
            <a:r>
              <a:rPr lang="ru-RU" sz="2800" i="1" dirty="0" smtClean="0"/>
              <a:t>, </a:t>
            </a:r>
            <a:r>
              <a:rPr lang="ru-RU" sz="2800" i="1" dirty="0" err="1" smtClean="0"/>
              <a:t>дәлелдер</a:t>
            </a:r>
            <a:endParaRPr lang="ru-RU" sz="2800" i="1" dirty="0" smtClean="0"/>
          </a:p>
          <a:p>
            <a:r>
              <a:rPr lang="ru-RU" sz="2800" i="1" dirty="0" err="1" smtClean="0"/>
              <a:t>келтіре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алуға</a:t>
            </a:r>
            <a:r>
              <a:rPr lang="ru-RU" sz="2800" i="1" dirty="0" smtClean="0"/>
              <a:t>, </a:t>
            </a:r>
            <a:r>
              <a:rPr lang="ru-RU" sz="2800" i="1" dirty="0" err="1" smtClean="0"/>
              <a:t>жеке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көзқарасын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білдіруге</a:t>
            </a:r>
            <a:r>
              <a:rPr lang="ru-RU" sz="2800" i="1" dirty="0" smtClean="0"/>
              <a:t>, </a:t>
            </a:r>
            <a:r>
              <a:rPr lang="ru-RU" sz="2800" i="1" dirty="0" err="1" smtClean="0"/>
              <a:t>сыни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ойлай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алуға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және</a:t>
            </a:r>
            <a:r>
              <a:rPr lang="ru-RU" sz="2800" i="1" dirty="0" smtClean="0"/>
              <a:t> </a:t>
            </a:r>
            <a:r>
              <a:rPr lang="ru-RU" sz="2800" i="1" dirty="0" err="1" smtClean="0"/>
              <a:t>т.б</a:t>
            </a:r>
            <a:r>
              <a:rPr lang="ru-RU" sz="2800" i="1" dirty="0" smtClean="0"/>
              <a:t>. </a:t>
            </a:r>
            <a:r>
              <a:rPr lang="ru-RU" sz="2800" i="1" dirty="0" err="1" smtClean="0"/>
              <a:t>арналған</a:t>
            </a:r>
            <a:r>
              <a:rPr lang="ru-RU" sz="2800" i="1" dirty="0" smtClean="0"/>
              <a:t>. </a:t>
            </a:r>
            <a:endParaRPr lang="ru-RU" sz="2800" i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2232245"/>
            <a:ext cx="907300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 smtClean="0"/>
              <a:t>Қысқа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жауапты</a:t>
            </a:r>
            <a:r>
              <a:rPr lang="ru-RU" sz="2800" b="1" i="1" dirty="0" smtClean="0"/>
              <a:t> </a:t>
            </a:r>
            <a:r>
              <a:rPr lang="ru-RU" sz="2800" dirty="0" err="1" smtClean="0"/>
              <a:t>қажет</a:t>
            </a:r>
            <a:r>
              <a:rPr lang="ru-RU" sz="2800" dirty="0" smtClean="0"/>
              <a:t> </a:t>
            </a:r>
            <a:r>
              <a:rPr lang="ru-RU" sz="2800" dirty="0" err="1" smtClean="0"/>
              <a:t>ететін</a:t>
            </a:r>
            <a:r>
              <a:rPr lang="ru-RU" sz="2800" dirty="0" smtClean="0"/>
              <a:t> </a:t>
            </a:r>
            <a:r>
              <a:rPr lang="ru-RU" sz="2800" dirty="0" err="1" smtClean="0"/>
              <a:t>тапсырмаларда</a:t>
            </a:r>
            <a:r>
              <a:rPr lang="ru-RU" sz="2800" dirty="0" smtClean="0"/>
              <a:t> </a:t>
            </a:r>
            <a:r>
              <a:rPr lang="ru-RU" sz="2800" dirty="0" err="1" smtClean="0"/>
              <a:t>оқушылар</a:t>
            </a:r>
            <a:r>
              <a:rPr lang="ru-RU" sz="2800" dirty="0" smtClean="0"/>
              <a:t> </a:t>
            </a:r>
            <a:r>
              <a:rPr lang="ru-RU" sz="2800" dirty="0" err="1" smtClean="0"/>
              <a:t>бірнеше</a:t>
            </a:r>
            <a:r>
              <a:rPr lang="ru-RU" sz="2800" dirty="0" smtClean="0"/>
              <a:t> </a:t>
            </a:r>
            <a:r>
              <a:rPr lang="ru-RU" sz="2800" dirty="0" err="1" smtClean="0"/>
              <a:t>сөздерді</a:t>
            </a:r>
            <a:r>
              <a:rPr lang="ru-RU" sz="2800" dirty="0" smtClean="0"/>
              <a:t>, </a:t>
            </a:r>
            <a:r>
              <a:rPr lang="ru-RU" sz="2800" dirty="0" err="1" smtClean="0"/>
              <a:t>бір</a:t>
            </a:r>
            <a:r>
              <a:rPr lang="ru-RU" sz="2800" dirty="0"/>
              <a:t> </a:t>
            </a:r>
            <a:r>
              <a:rPr lang="ru-RU" sz="2800" dirty="0" err="1" smtClean="0"/>
              <a:t>сөйлемді</a:t>
            </a:r>
            <a:r>
              <a:rPr lang="ru-RU" sz="2800" dirty="0" smtClean="0"/>
              <a:t>, </a:t>
            </a:r>
            <a:r>
              <a:rPr lang="ru-RU" sz="2800" dirty="0" err="1" smtClean="0"/>
              <a:t>қарапайым</a:t>
            </a:r>
            <a:r>
              <a:rPr lang="ru-RU" sz="2800" dirty="0" smtClean="0"/>
              <a:t> </a:t>
            </a:r>
            <a:r>
              <a:rPr lang="ru-RU" sz="2800" dirty="0" err="1" smtClean="0"/>
              <a:t>сызбаны</a:t>
            </a:r>
            <a:r>
              <a:rPr lang="ru-RU" sz="2800" dirty="0" smtClean="0"/>
              <a:t> </a:t>
            </a:r>
            <a:r>
              <a:rPr lang="ru-RU" sz="2800" dirty="0" err="1" smtClean="0"/>
              <a:t>немесе</a:t>
            </a:r>
            <a:r>
              <a:rPr lang="ru-RU" sz="2800" dirty="0" smtClean="0"/>
              <a:t> </a:t>
            </a:r>
            <a:r>
              <a:rPr lang="ru-RU" sz="2800" dirty="0" err="1" smtClean="0"/>
              <a:t>формуланы</a:t>
            </a:r>
            <a:r>
              <a:rPr lang="ru-RU" sz="2800" dirty="0" smtClean="0"/>
              <a:t> </a:t>
            </a:r>
            <a:r>
              <a:rPr lang="ru-RU" sz="2800" dirty="0" err="1" smtClean="0"/>
              <a:t>қолдана</a:t>
            </a:r>
            <a:r>
              <a:rPr lang="ru-RU" sz="2800" dirty="0" smtClean="0"/>
              <a:t> </a:t>
            </a:r>
            <a:r>
              <a:rPr lang="ru-RU" sz="2800" dirty="0" err="1" smtClean="0"/>
              <a:t>отырып</a:t>
            </a:r>
            <a:r>
              <a:rPr lang="ru-RU" sz="2800" dirty="0" smtClean="0"/>
              <a:t>, </a:t>
            </a:r>
            <a:r>
              <a:rPr lang="ru-RU" sz="2800" dirty="0" err="1" smtClean="0"/>
              <a:t>сұрақтарға</a:t>
            </a:r>
            <a:r>
              <a:rPr lang="ru-RU" sz="2800" dirty="0" smtClean="0"/>
              <a:t> </a:t>
            </a:r>
            <a:r>
              <a:rPr lang="ru-RU" sz="2800" dirty="0" err="1" smtClean="0"/>
              <a:t>қысқа</a:t>
            </a:r>
            <a:r>
              <a:rPr lang="ru-RU" sz="2800" dirty="0" smtClean="0"/>
              <a:t> </a:t>
            </a:r>
            <a:r>
              <a:rPr lang="ru-RU" sz="2800" dirty="0" err="1" smtClean="0"/>
              <a:t>нақты</a:t>
            </a:r>
            <a:r>
              <a:rPr lang="ru-RU" sz="2800" dirty="0"/>
              <a:t> </a:t>
            </a:r>
            <a:r>
              <a:rPr lang="ru-RU" sz="2800" dirty="0" err="1" smtClean="0"/>
              <a:t>жауап</a:t>
            </a:r>
            <a:r>
              <a:rPr lang="ru-RU" sz="2800" dirty="0" smtClean="0"/>
              <a:t> </a:t>
            </a:r>
            <a:r>
              <a:rPr lang="ru-RU" sz="2800" dirty="0" err="1" smtClean="0"/>
              <a:t>беруі</a:t>
            </a:r>
            <a:r>
              <a:rPr lang="ru-RU" sz="2800" dirty="0" smtClean="0"/>
              <a:t> </a:t>
            </a:r>
            <a:r>
              <a:rPr lang="ru-RU" sz="2800" dirty="0" err="1" smtClean="0"/>
              <a:t>қажет</a:t>
            </a:r>
            <a:r>
              <a:rPr lang="ru-RU" sz="2800" dirty="0" smtClean="0"/>
              <a:t>.</a:t>
            </a:r>
          </a:p>
          <a:p>
            <a:r>
              <a:rPr lang="ru-RU" sz="2800" b="1" i="1" dirty="0" err="1" smtClean="0"/>
              <a:t>Толық</a:t>
            </a:r>
            <a:r>
              <a:rPr lang="ru-RU" sz="2800" b="1" i="1" dirty="0" smtClean="0"/>
              <a:t> </a:t>
            </a:r>
            <a:r>
              <a:rPr lang="ru-RU" sz="2800" b="1" i="1" dirty="0" err="1" smtClean="0"/>
              <a:t>жауапты</a:t>
            </a:r>
            <a:r>
              <a:rPr lang="ru-RU" sz="2800" b="1" i="1" dirty="0" smtClean="0"/>
              <a:t> </a:t>
            </a:r>
            <a:r>
              <a:rPr lang="ru-RU" sz="2800" dirty="0" err="1" smtClean="0"/>
              <a:t>қажет</a:t>
            </a:r>
            <a:r>
              <a:rPr lang="ru-RU" sz="2800" dirty="0" smtClean="0"/>
              <a:t> </a:t>
            </a:r>
            <a:r>
              <a:rPr lang="ru-RU" sz="2800" dirty="0" err="1" smtClean="0"/>
              <a:t>ететін</a:t>
            </a:r>
            <a:r>
              <a:rPr lang="ru-RU" sz="2800" dirty="0" smtClean="0"/>
              <a:t> </a:t>
            </a:r>
            <a:r>
              <a:rPr lang="ru-RU" sz="2800" dirty="0" err="1" smtClean="0"/>
              <a:t>тапсырмаларды</a:t>
            </a:r>
            <a:r>
              <a:rPr lang="ru-RU" sz="2800" dirty="0" smtClean="0"/>
              <a:t> </a:t>
            </a:r>
            <a:r>
              <a:rPr lang="ru-RU" sz="2800" dirty="0" err="1" smtClean="0"/>
              <a:t>бірнеше</a:t>
            </a:r>
            <a:r>
              <a:rPr lang="ru-RU" sz="2800" dirty="0" smtClean="0"/>
              <a:t> </a:t>
            </a:r>
            <a:r>
              <a:rPr lang="ru-RU" sz="2800" dirty="0" err="1" smtClean="0"/>
              <a:t>кезеңден</a:t>
            </a:r>
            <a:r>
              <a:rPr lang="ru-RU" sz="2800" dirty="0" smtClean="0"/>
              <a:t> </a:t>
            </a:r>
            <a:r>
              <a:rPr lang="ru-RU" sz="2800" dirty="0" err="1" smtClean="0"/>
              <a:t>тұратын</a:t>
            </a:r>
            <a:r>
              <a:rPr lang="ru-RU" sz="2800" dirty="0" smtClean="0"/>
              <a:t> </a:t>
            </a:r>
            <a:r>
              <a:rPr lang="ru-RU" sz="2800" dirty="0" err="1" smtClean="0"/>
              <a:t>түрлі</a:t>
            </a:r>
            <a:r>
              <a:rPr lang="ru-RU" sz="2800" dirty="0"/>
              <a:t> </a:t>
            </a:r>
            <a:r>
              <a:rPr lang="ru-RU" sz="2800" dirty="0" err="1" smtClean="0"/>
              <a:t>сөйлемдерді</a:t>
            </a:r>
            <a:r>
              <a:rPr lang="ru-RU" sz="2800" dirty="0" smtClean="0"/>
              <a:t>, </a:t>
            </a:r>
            <a:r>
              <a:rPr lang="ru-RU" sz="2800" dirty="0" err="1" smtClean="0"/>
              <a:t>түсініктемелерді</a:t>
            </a:r>
            <a:r>
              <a:rPr lang="ru-RU" sz="2800" dirty="0" smtClean="0"/>
              <a:t>, </a:t>
            </a:r>
            <a:r>
              <a:rPr lang="ru-RU" sz="2800" dirty="0" err="1" smtClean="0"/>
              <a:t>сызбаларды</a:t>
            </a:r>
            <a:r>
              <a:rPr lang="ru-RU" sz="2800" dirty="0" smtClean="0"/>
              <a:t> </a:t>
            </a:r>
            <a:r>
              <a:rPr lang="ru-RU" sz="2800" dirty="0" err="1" smtClean="0"/>
              <a:t>немесе</a:t>
            </a:r>
            <a:r>
              <a:rPr lang="ru-RU" sz="2800" dirty="0" smtClean="0"/>
              <a:t> </a:t>
            </a:r>
            <a:r>
              <a:rPr lang="ru-RU" sz="2800" dirty="0" err="1" smtClean="0"/>
              <a:t>дәлелдерді</a:t>
            </a:r>
            <a:r>
              <a:rPr lang="ru-RU" sz="2800" dirty="0" smtClean="0"/>
              <a:t> </a:t>
            </a:r>
            <a:r>
              <a:rPr lang="ru-RU" sz="2800" dirty="0" err="1" smtClean="0"/>
              <a:t>қолдана</a:t>
            </a:r>
            <a:r>
              <a:rPr lang="ru-RU" sz="2800" dirty="0" smtClean="0"/>
              <a:t> </a:t>
            </a:r>
            <a:r>
              <a:rPr lang="ru-RU" sz="2800" dirty="0" err="1" smtClean="0"/>
              <a:t>отырып</a:t>
            </a:r>
            <a:r>
              <a:rPr lang="ru-RU" sz="2800" dirty="0" smtClean="0"/>
              <a:t> </a:t>
            </a:r>
            <a:r>
              <a:rPr lang="ru-RU" sz="2800" dirty="0" err="1" smtClean="0"/>
              <a:t>орындау</a:t>
            </a:r>
            <a:r>
              <a:rPr lang="ru-RU" sz="2800" dirty="0"/>
              <a:t> </a:t>
            </a:r>
            <a:r>
              <a:rPr lang="ru-RU" sz="2800" dirty="0" err="1" smtClean="0"/>
              <a:t>қажет</a:t>
            </a:r>
            <a:r>
              <a:rPr lang="ru-RU" sz="2800" dirty="0" smtClean="0"/>
              <a:t>.</a:t>
            </a:r>
          </a:p>
          <a:p>
            <a:r>
              <a:rPr lang="ru-RU" sz="2800" dirty="0" err="1" smtClean="0"/>
              <a:t>Толық</a:t>
            </a:r>
            <a:r>
              <a:rPr lang="ru-RU" sz="2800" dirty="0" smtClean="0"/>
              <a:t> </a:t>
            </a:r>
            <a:r>
              <a:rPr lang="ru-RU" sz="2800" dirty="0" err="1" smtClean="0"/>
              <a:t>жауапты</a:t>
            </a:r>
            <a:r>
              <a:rPr lang="ru-RU" sz="2800" dirty="0" smtClean="0"/>
              <a:t> </a:t>
            </a:r>
            <a:r>
              <a:rPr lang="ru-RU" sz="2800" dirty="0" err="1" smtClean="0"/>
              <a:t>қажет</a:t>
            </a:r>
            <a:r>
              <a:rPr lang="ru-RU" sz="2800" dirty="0" smtClean="0"/>
              <a:t> </a:t>
            </a:r>
            <a:r>
              <a:rPr lang="ru-RU" sz="2800" dirty="0" err="1" smtClean="0"/>
              <a:t>ететін</a:t>
            </a:r>
            <a:r>
              <a:rPr lang="ru-RU" sz="2800" dirty="0" smtClean="0"/>
              <a:t> </a:t>
            </a:r>
            <a:r>
              <a:rPr lang="ru-RU" sz="2800" dirty="0" err="1" smtClean="0"/>
              <a:t>тапсырма</a:t>
            </a:r>
            <a:r>
              <a:rPr lang="ru-RU" sz="2800" dirty="0" smtClean="0"/>
              <a:t> </a:t>
            </a:r>
            <a:r>
              <a:rPr lang="ru-RU" sz="2800" dirty="0" err="1" smtClean="0"/>
              <a:t>нұсқаларының</a:t>
            </a:r>
            <a:r>
              <a:rPr lang="ru-RU" sz="2800" dirty="0" smtClean="0"/>
              <a:t> </a:t>
            </a:r>
            <a:r>
              <a:rPr lang="ru-RU" sz="2800" b="1" dirty="0" err="1" smtClean="0"/>
              <a:t>бірі</a:t>
            </a:r>
            <a:r>
              <a:rPr lang="ru-RU" sz="2800" b="1" dirty="0" smtClean="0"/>
              <a:t> </a:t>
            </a:r>
            <a:r>
              <a:rPr lang="ru-RU" sz="2800" b="1" u="sng" dirty="0" smtClean="0">
                <a:solidFill>
                  <a:srgbClr val="FF0000"/>
                </a:solidFill>
              </a:rPr>
              <a:t>эссе</a:t>
            </a:r>
            <a:r>
              <a:rPr lang="ru-RU" sz="2800" b="1" dirty="0" smtClean="0"/>
              <a:t> </a:t>
            </a:r>
            <a:r>
              <a:rPr lang="ru-RU" sz="2800" dirty="0" err="1" smtClean="0"/>
              <a:t>болып</a:t>
            </a:r>
            <a:r>
              <a:rPr lang="ru-RU" sz="2800" dirty="0" smtClean="0"/>
              <a:t> </a:t>
            </a:r>
            <a:r>
              <a:rPr lang="ru-RU" sz="2800" dirty="0" err="1" smtClean="0"/>
              <a:t>табылады</a:t>
            </a:r>
            <a:r>
              <a:rPr lang="ru-RU" sz="2800" dirty="0" smtClean="0"/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264260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20688"/>
            <a:ext cx="864096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Дескриптор –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орындау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кезіндегі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әрекетті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көрсететін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сипаттама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Дескрипторлар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қалыптастырушы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бөлім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бағалауды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өткізу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тексеру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бөлім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жиынтық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бағалауда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қолданылатын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дескриптор 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балмен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бағаланады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68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Балл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кестесі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тоқсандық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тапсырмаларына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балл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бірыңғай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норманы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белгілеу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мұғалімдер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қолданатын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кесте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/>
              <a:t> </a:t>
            </a:r>
            <a:endParaRPr lang="ru-RU" sz="28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2181044"/>
            <a:ext cx="878497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Балл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кестесінде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таңдауды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тапсырмалар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кілті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көрсетіледі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Ашық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тапсырмалардың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болжамды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жауаптарының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үлгілерін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құрастыру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кезінде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балл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кестесінде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бағалаудың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үш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аспектісі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сипатталады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таңдалған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жауап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мысалы,ізденімпаз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шыдамды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тілалғыш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тәрбиелі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);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ықтимал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жауаптар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оқушы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жауабы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ескеріледі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.</a:t>
            </a:r>
          </a:p>
          <a:p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Бұдан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тапсырмаларды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орындаудың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әр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кезеңінің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балдары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көрсетіледі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374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332656"/>
            <a:ext cx="8784976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Тапсырмаларда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ресурстық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материалдарды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қолдануға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қатысты</a:t>
            </a:r>
            <a:r>
              <a:rPr lang="ru-RU" sz="36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i="1" dirty="0" err="1" smtClean="0">
                <a:latin typeface="Times New Roman" pitchFamily="18" charset="0"/>
                <a:cs typeface="Times New Roman" pitchFamily="18" charset="0"/>
              </a:rPr>
              <a:t>ұсыныстар</a:t>
            </a:r>
            <a:endParaRPr lang="ru-RU" sz="36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Тапсырмада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мәтін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график, диаграмма,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сызба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бейне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аудио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жазбалар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карталар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иллюстрациялар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т.б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түріндегі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түрлі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ресурстық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материалдарды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қолдануға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Ресурстық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материалдар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оқушыға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қосымша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көмек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көрсету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мақсатында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дереккөздері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ретінде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қолданылады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513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568952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Ресурстық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материалдардың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мазмұнына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қойылатын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талаптар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Ресурстық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материалдарды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іріктеу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құрастыру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барысында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тақырыпты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мақсаттарын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критерийлерін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ескеру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қажет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Ресурстық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материалдарды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оқулықтардан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құралдарынан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қолданылып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жүрген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дереккөздерден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қолданбаған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Жауаптары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берілуі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мүмкін,мысалы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тапсырмада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ресурстық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материалда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бірдей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сөздерді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қолданудан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аулақ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болған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дұрыс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✓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Ресурстық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материалдарда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ескірген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сондай-ақ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оқушының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денсаулығына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дамуына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кері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әсер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ететін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ақпарат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болмағаны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жөн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0076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0963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772816"/>
            <a:ext cx="8568952" cy="3168352"/>
          </a:xfrm>
        </p:spPr>
        <p:txBody>
          <a:bodyPr>
            <a:noAutofit/>
          </a:bodyPr>
          <a:lstStyle/>
          <a:p>
            <a:r>
              <a:rPr lang="kk-KZ" sz="6000" dirty="0" smtClean="0">
                <a:latin typeface="Times New Roman" pitchFamily="18" charset="0"/>
                <a:cs typeface="Times New Roman" pitchFamily="18" charset="0"/>
              </a:rPr>
              <a:t>Бағалау жұмыстарын құрастыру және өткізу ережесі</a:t>
            </a:r>
            <a:endParaRPr lang="ru-RU" sz="6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47664" y="260648"/>
            <a:ext cx="6696744" cy="1793167"/>
          </a:xfrm>
        </p:spPr>
        <p:txBody>
          <a:bodyPr/>
          <a:lstStyle/>
          <a:p>
            <a:pPr marL="182880" indent="0">
              <a:buNone/>
            </a:pPr>
            <a:r>
              <a:rPr lang="kk-KZ" sz="7200" dirty="0" smtClean="0">
                <a:latin typeface="Times New Roman" pitchFamily="18" charset="0"/>
                <a:cs typeface="Times New Roman" pitchFamily="18" charset="0"/>
              </a:rPr>
              <a:t>Тақырыбы:</a:t>
            </a:r>
            <a:endParaRPr lang="ru-RU" sz="7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3933056"/>
            <a:ext cx="446449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88060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59632" y="417438"/>
            <a:ext cx="20162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өлім бойынша бағалаудың ерекшеліктері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вал 2"/>
          <p:cNvSpPr/>
          <p:nvPr/>
        </p:nvSpPr>
        <p:spPr>
          <a:xfrm>
            <a:off x="229776" y="1340768"/>
            <a:ext cx="4392488" cy="38884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dirty="0" smtClean="0"/>
              <a:t> мақм ас ас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622264" y="1366799"/>
            <a:ext cx="4536504" cy="388843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5666380" y="477687"/>
            <a:ext cx="2448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Тоқсандық бөлім бойынша бағалаудың ерекшеліктері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1628800"/>
            <a:ext cx="288032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1.Мақсатын өзг.бол.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2.15-20 мин. </a:t>
            </a:r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ерл.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3.Дескриптор бол.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4.Рубрика бол.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5.7-15 дейін балл саны бол.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6. Екі дағды +т.б. бол.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7. 1бжб тың+жазл+т.б.</a:t>
            </a:r>
          </a:p>
          <a:p>
            <a:r>
              <a:rPr lang="kk-KZ" sz="20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   2бжб оқыл+жазл+т.б.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8. 2-3 тапсырма б\к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292080" y="1988840"/>
            <a:ext cx="33123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1.Мақсатын өзг.болм.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2.40 мин. берл.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3. Балл қою кестесі бол.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4.Балл саны өзгерм.</a:t>
            </a:r>
          </a:p>
          <a:p>
            <a:r>
              <a:rPr lang="kk-KZ" sz="2000" i="1" dirty="0" smtClean="0">
                <a:latin typeface="Times New Roman" pitchFamily="18" charset="0"/>
                <a:cs typeface="Times New Roman" pitchFamily="18" charset="0"/>
              </a:rPr>
              <a:t>5.Төрт дағды бірдей қамт.</a:t>
            </a:r>
          </a:p>
          <a:p>
            <a:endParaRPr lang="ru-RU" sz="20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1103" y="417438"/>
            <a:ext cx="1584176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</a:t>
            </a:r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Ұқсастығы:</a:t>
            </a:r>
          </a:p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1.Өтілген бөлімді қамтиды</a:t>
            </a:r>
          </a:p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2.Жасерекшелікке сай құрл.</a:t>
            </a:r>
          </a:p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3.Ашық және жабық тапс.б\к</a:t>
            </a:r>
          </a:p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4.Мәтіннің сөз саны және ссылкасы б\к</a:t>
            </a:r>
          </a:p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5.Тапс.орынд. </a:t>
            </a:r>
            <a:r>
              <a:rPr lang="kk-KZ" i="1" dirty="0"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ақытын к\к</a:t>
            </a:r>
          </a:p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6. Жазылым +т.б. бірге жүреді</a:t>
            </a:r>
          </a:p>
          <a:p>
            <a:r>
              <a:rPr lang="kk-KZ" i="1" dirty="0" smtClean="0">
                <a:latin typeface="Times New Roman" pitchFamily="18" charset="0"/>
                <a:cs typeface="Times New Roman" pitchFamily="18" charset="0"/>
              </a:rPr>
              <a:t>7.Айтылым +т.б. б\ж</a:t>
            </a:r>
          </a:p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836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971600" y="980728"/>
            <a:ext cx="7056784" cy="53285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 </a:t>
            </a:r>
            <a:r>
              <a:rPr lang="en-US" dirty="0" err="1" smtClean="0"/>
              <a:t>bghh</a:t>
            </a:r>
            <a:endParaRPr lang="ru-RU" dirty="0"/>
          </a:p>
        </p:txBody>
      </p:sp>
      <p:sp>
        <p:nvSpPr>
          <p:cNvPr id="3" name="Овал 2"/>
          <p:cNvSpPr/>
          <p:nvPr/>
        </p:nvSpPr>
        <p:spPr>
          <a:xfrm>
            <a:off x="1691680" y="1412776"/>
            <a:ext cx="5616624" cy="453650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195736" y="1844824"/>
            <a:ext cx="4536504" cy="3528392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Овал 4"/>
          <p:cNvSpPr/>
          <p:nvPr/>
        </p:nvSpPr>
        <p:spPr>
          <a:xfrm>
            <a:off x="2771800" y="2348880"/>
            <a:ext cx="3384376" cy="2520280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313165" y="3068960"/>
            <a:ext cx="2232248" cy="1152128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3367823" y="2668850"/>
            <a:ext cx="212293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Дескриптор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599892" y="1034749"/>
            <a:ext cx="1800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kk-KZ" sz="2000" b="1" dirty="0"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қу мақсаты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13165" y="1472054"/>
            <a:ext cx="24109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Бағалау критерийі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38945" y="205683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> Тапсырмалар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745213" y="3383414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b="1" dirty="0" smtClean="0">
                <a:latin typeface="Times New Roman" pitchFamily="18" charset="0"/>
                <a:cs typeface="Times New Roman" pitchFamily="18" charset="0"/>
              </a:rPr>
              <a:t>Нәтиже</a:t>
            </a:r>
            <a:r>
              <a:rPr lang="kk-KZ" dirty="0" smtClean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98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196752"/>
            <a:ext cx="8424936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рофессор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Дайана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Хесстің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Өзің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үйретпеген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нәрсені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800" b="1" i="1" dirty="0" err="1" smtClean="0">
                <a:latin typeface="Times New Roman" pitchFamily="18" charset="0"/>
                <a:cs typeface="Times New Roman" pitchFamily="18" charset="0"/>
              </a:rPr>
              <a:t>әділетсіздік</a:t>
            </a:r>
            <a:r>
              <a:rPr lang="ru-RU" sz="4800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деген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сөзінің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маңыздылығын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атап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көрсетуге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болады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31140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8856984" cy="66247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0153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3688" y="260648"/>
            <a:ext cx="61206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dirty="0" smtClean="0"/>
              <a:t> </a:t>
            </a:r>
            <a:r>
              <a:rPr lang="kk-KZ" sz="6000" b="1" dirty="0" smtClean="0">
                <a:latin typeface="Times New Roman" pitchFamily="18" charset="0"/>
                <a:cs typeface="Times New Roman" pitchFamily="18" charset="0"/>
              </a:rPr>
              <a:t>Мақсаты :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70115" y="1412776"/>
            <a:ext cx="8352928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	</a:t>
            </a:r>
          </a:p>
          <a:p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Мұғалімдерге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жаңартылған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бағдарламасы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тапсырмаларын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дайындау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жолдары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түсінік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қалыптастыру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1" t="64677" r="34758" b="6613"/>
          <a:stretch/>
        </p:blipFill>
        <p:spPr bwMode="auto">
          <a:xfrm>
            <a:off x="4028900" y="4563896"/>
            <a:ext cx="2343299" cy="2105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22212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197346"/>
            <a:ext cx="8352928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                          </a:t>
            </a:r>
            <a:r>
              <a:rPr lang="ru-RU" sz="3200" b="1" dirty="0" err="1">
                <a:latin typeface="Times New Roman" pitchFamily="18" charset="0"/>
                <a:cs typeface="Times New Roman" pitchFamily="18" charset="0"/>
              </a:rPr>
              <a:t>Н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әтижелері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критериалды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құралдарын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құрастырудың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тәсілдері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түсінігін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кеңейтеді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критериалды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процесінде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қолданылатын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тапсырмалардың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олардың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сипаты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түсінігін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кеңейтеді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бөлім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тапсырмаларын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әзірлеу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дескрипторлар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құрастыру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тәжірибесін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жетілдіреді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ru-RU" sz="2600" dirty="0" smtClean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тоқсандық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тапсырмаларын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әзірлеу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балл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кестесін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құрастыру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дағдыларын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жетілдіреді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285750" indent="-285750">
              <a:buFontTx/>
              <a:buChar char="-"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3793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91839" y="476672"/>
            <a:ext cx="828092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алушылардың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жетістіктерін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бағалаудың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шынайы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сенімді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жүйесі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мазмұнының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ажырамас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ағымдағы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қорытынды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кезеңдеріндегі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оқушылардың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үлгерімі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туралы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ақпаратты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жинау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талдауды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білдіретін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процесінің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>
                <a:latin typeface="Times New Roman" pitchFamily="18" charset="0"/>
                <a:cs typeface="Times New Roman" pitchFamily="18" charset="0"/>
              </a:rPr>
              <a:t>маңызды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құрамдас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16765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64096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Критериалды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не?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Қалыптастырушы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не?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Бөлім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не?</a:t>
            </a:r>
          </a:p>
          <a:p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Тоқсан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не?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9358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78497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Критериалды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белгіленген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критерийлер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негізінде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алушылардың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нақты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қол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жеткізген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нәтижелерін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оқытудың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күтілетін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нәтижелерімен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сәйкестендіру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96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5" y="332656"/>
            <a:ext cx="849694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Қалыптастырушы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процесінің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ажырамас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бөлігі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табылады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және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ол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процесі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бар</a:t>
            </a:r>
            <a:r>
              <a:rPr lang="kk-KZ" sz="4800" dirty="0">
                <a:latin typeface="Times New Roman" pitchFamily="18" charset="0"/>
                <a:cs typeface="Times New Roman" pitchFamily="18" charset="0"/>
              </a:rPr>
              <a:t>ы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сында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мұғалім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тарапынан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жүйелі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түрде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dirty="0" err="1" smtClean="0">
                <a:latin typeface="Times New Roman" pitchFamily="18" charset="0"/>
                <a:cs typeface="Times New Roman" pitchFamily="18" charset="0"/>
              </a:rPr>
              <a:t>жүргізіледі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183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032" y="120368"/>
            <a:ext cx="8712968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Жиынтық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err="1" smtClean="0">
                <a:latin typeface="Times New Roman" pitchFamily="18" charset="0"/>
                <a:cs typeface="Times New Roman" pitchFamily="18" charset="0"/>
              </a:rPr>
              <a:t>бағалау</a:t>
            </a:r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мұғалімдерге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алушылар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ата-аналарға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ұсыну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үшін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балл,баға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арқылы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бағдарламасындағы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бөлім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ортақ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тақырыптар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белгілі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кезеңі</a:t>
            </a:r>
            <a:endParaRPr lang="ru-RU" sz="4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мысалы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тоқсаны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триместр,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оқу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жылы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, орта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беру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деңгейі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аяқталғанда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 err="1" smtClean="0">
                <a:latin typeface="Times New Roman" pitchFamily="18" charset="0"/>
                <a:cs typeface="Times New Roman" pitchFamily="18" charset="0"/>
              </a:rPr>
              <a:t>өткізіледі</a:t>
            </a: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3092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358</TotalTime>
  <Words>926</Words>
  <Application>Microsoft Office PowerPoint</Application>
  <PresentationFormat>Экран (4:3)</PresentationFormat>
  <Paragraphs>105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Воздушный поток</vt:lpstr>
      <vt:lpstr>Презентация PowerPoint</vt:lpstr>
      <vt:lpstr>Тақырыбы: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Тақырыбы:</dc:title>
  <dc:creator>Lenovo G50</dc:creator>
  <cp:lastModifiedBy>Lenovo G50</cp:lastModifiedBy>
  <cp:revision>27</cp:revision>
  <dcterms:created xsi:type="dcterms:W3CDTF">2020-10-25T17:29:07Z</dcterms:created>
  <dcterms:modified xsi:type="dcterms:W3CDTF">2020-11-08T14:56:31Z</dcterms:modified>
</cp:coreProperties>
</file>