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69.wmf"/><Relationship Id="rId1" Type="http://schemas.openxmlformats.org/officeDocument/2006/relationships/image" Target="../media/image6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5" Type="http://schemas.openxmlformats.org/officeDocument/2006/relationships/image" Target="../media/image17.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5" Type="http://schemas.openxmlformats.org/officeDocument/2006/relationships/image" Target="../media/image47.wmf"/><Relationship Id="rId4" Type="http://schemas.openxmlformats.org/officeDocument/2006/relationships/image" Target="../media/image4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4" Type="http://schemas.openxmlformats.org/officeDocument/2006/relationships/image" Target="../media/image5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08.02.2018</a:t>
            </a:fld>
            <a:endParaRPr lang="ru-RU" dirty="0"/>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dirty="0"/>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08.02.2018</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08.02.2018</a:t>
            </a:fld>
            <a:endParaRPr lang="ru-RU" dirty="0"/>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dirty="0"/>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08.02.2018</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08.02.2018</a:t>
            </a:fld>
            <a:endParaRPr lang="ru-RU" dirty="0"/>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dirty="0"/>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08.02.2018</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08.02.2018</a:t>
            </a:fld>
            <a:endParaRPr lang="ru-RU" dirty="0"/>
          </a:p>
        </p:txBody>
      </p:sp>
      <p:sp>
        <p:nvSpPr>
          <p:cNvPr id="8" name="Нижний колонтитул 7"/>
          <p:cNvSpPr>
            <a:spLocks noGrp="1"/>
          </p:cNvSpPr>
          <p:nvPr>
            <p:ph type="ftr" sz="quarter" idx="11"/>
          </p:nvPr>
        </p:nvSpPr>
        <p:spPr/>
        <p:txBody>
          <a:bodyPr/>
          <a:lstStyle>
            <a:extLst/>
          </a:lstStyle>
          <a:p>
            <a:endParaRPr lang="ru-RU" dirty="0"/>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08.02.2018</a:t>
            </a:fld>
            <a:endParaRPr lang="ru-RU" dirty="0"/>
          </a:p>
        </p:txBody>
      </p:sp>
      <p:sp>
        <p:nvSpPr>
          <p:cNvPr id="4" name="Нижний колонтитул 3"/>
          <p:cNvSpPr>
            <a:spLocks noGrp="1"/>
          </p:cNvSpPr>
          <p:nvPr>
            <p:ph type="ftr" sz="quarter" idx="11"/>
          </p:nvPr>
        </p:nvSpPr>
        <p:spPr/>
        <p:txBody>
          <a:bodyPr/>
          <a:lstStyle>
            <a:extLst/>
          </a:lstStyle>
          <a:p>
            <a:endParaRPr lang="ru-RU" dirty="0"/>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08.02.2018</a:t>
            </a:fld>
            <a:endParaRPr lang="ru-RU" dirty="0"/>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dirty="0"/>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08.02.2018</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08.02.2018</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dirty="0"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08.02.2018</a:t>
            </a:fld>
            <a:endParaRPr lang="ru-RU" dirty="0"/>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dirty="0"/>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41.bin"/><Relationship Id="rId5" Type="http://schemas.openxmlformats.org/officeDocument/2006/relationships/oleObject" Target="../embeddings/oleObject40.bin"/><Relationship Id="rId4" Type="http://schemas.openxmlformats.org/officeDocument/2006/relationships/oleObject" Target="../embeddings/oleObject39.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oleObject" Target="../embeddings/oleObject44.bin"/><Relationship Id="rId4" Type="http://schemas.openxmlformats.org/officeDocument/2006/relationships/oleObject" Target="../embeddings/oleObject43.bin"/></Relationships>
</file>

<file path=ppt/slides/_rels/slide12.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62.png"/><Relationship Id="rId13" Type="http://schemas.openxmlformats.org/officeDocument/2006/relationships/image" Target="../media/image67.png"/><Relationship Id="rId3" Type="http://schemas.openxmlformats.org/officeDocument/2006/relationships/image" Target="../media/image57.png"/><Relationship Id="rId7" Type="http://schemas.openxmlformats.org/officeDocument/2006/relationships/image" Target="../media/image61.png"/><Relationship Id="rId12" Type="http://schemas.openxmlformats.org/officeDocument/2006/relationships/image" Target="../media/image66.png"/><Relationship Id="rId2" Type="http://schemas.openxmlformats.org/officeDocument/2006/relationships/image" Target="../media/image56.png"/><Relationship Id="rId1" Type="http://schemas.openxmlformats.org/officeDocument/2006/relationships/slideLayout" Target="../slideLayouts/slideLayout2.xml"/><Relationship Id="rId6" Type="http://schemas.openxmlformats.org/officeDocument/2006/relationships/image" Target="../media/image60.png"/><Relationship Id="rId11" Type="http://schemas.openxmlformats.org/officeDocument/2006/relationships/image" Target="../media/image65.png"/><Relationship Id="rId5" Type="http://schemas.openxmlformats.org/officeDocument/2006/relationships/image" Target="../media/image59.png"/><Relationship Id="rId10" Type="http://schemas.openxmlformats.org/officeDocument/2006/relationships/image" Target="../media/image64.png"/><Relationship Id="rId4" Type="http://schemas.openxmlformats.org/officeDocument/2006/relationships/image" Target="../media/image58.png"/><Relationship Id="rId9" Type="http://schemas.openxmlformats.org/officeDocument/2006/relationships/image" Target="../media/image63.png"/></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oleObject" Target="../embeddings/oleObject46.bin"/><Relationship Id="rId4" Type="http://schemas.openxmlformats.org/officeDocument/2006/relationships/image" Target="../media/image7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6.bin"/><Relationship Id="rId11" Type="http://schemas.openxmlformats.org/officeDocument/2006/relationships/image" Target="../media/image26.png"/><Relationship Id="rId5" Type="http://schemas.openxmlformats.org/officeDocument/2006/relationships/oleObject" Target="../embeddings/oleObject15.bin"/><Relationship Id="rId10" Type="http://schemas.openxmlformats.org/officeDocument/2006/relationships/oleObject" Target="../embeddings/oleObject20.bin"/><Relationship Id="rId4" Type="http://schemas.openxmlformats.org/officeDocument/2006/relationships/oleObject" Target="../embeddings/oleObject14.bin"/><Relationship Id="rId9"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image" Target="../media/image35.png"/><Relationship Id="rId7" Type="http://schemas.openxmlformats.org/officeDocument/2006/relationships/oleObject" Target="../embeddings/oleObject24.bin"/><Relationship Id="rId12"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3.bin"/><Relationship Id="rId11" Type="http://schemas.openxmlformats.org/officeDocument/2006/relationships/oleObject" Target="../embeddings/oleObject27.bin"/><Relationship Id="rId5" Type="http://schemas.openxmlformats.org/officeDocument/2006/relationships/oleObject" Target="../embeddings/oleObject22.bin"/><Relationship Id="rId10" Type="http://schemas.openxmlformats.org/officeDocument/2006/relationships/image" Target="../media/image36.png"/><Relationship Id="rId4" Type="http://schemas.openxmlformats.org/officeDocument/2006/relationships/oleObject" Target="../embeddings/oleObject21.bin"/><Relationship Id="rId9" Type="http://schemas.openxmlformats.org/officeDocument/2006/relationships/oleObject" Target="../embeddings/oleObject26.bin"/></Relationships>
</file>

<file path=ppt/slides/_rels/slide8.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6.png"/><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31.bin"/><Relationship Id="rId5" Type="http://schemas.openxmlformats.org/officeDocument/2006/relationships/oleObject" Target="../embeddings/oleObject30.bin"/><Relationship Id="rId4" Type="http://schemas.openxmlformats.org/officeDocument/2006/relationships/oleObject" Target="../embeddings/oleObject29.bin"/><Relationship Id="rId9" Type="http://schemas.openxmlformats.org/officeDocument/2006/relationships/image" Target="../media/image42.png"/></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3.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6.bin"/><Relationship Id="rId5" Type="http://schemas.openxmlformats.org/officeDocument/2006/relationships/oleObject" Target="../embeddings/oleObject35.bin"/><Relationship Id="rId4" Type="http://schemas.openxmlformats.org/officeDocument/2006/relationships/oleObject" Target="../embeddings/oleObject34.bin"/></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71604" y="1071546"/>
            <a:ext cx="6257722" cy="2868168"/>
          </a:xfrm>
        </p:spPr>
        <p:txBody>
          <a:bodyPr/>
          <a:lstStyle/>
          <a:p>
            <a:pPr algn="ctr"/>
            <a:r>
              <a:rPr lang="kk-KZ" dirty="0" smtClean="0">
                <a:solidFill>
                  <a:schemeClr val="bg2">
                    <a:lumMod val="10000"/>
                  </a:schemeClr>
                </a:solidFill>
                <a:latin typeface="Times New Roman" pitchFamily="18" charset="0"/>
                <a:cs typeface="Times New Roman" pitchFamily="18" charset="0"/>
              </a:rPr>
              <a:t>Электромагниттік</a:t>
            </a:r>
            <a:r>
              <a:rPr lang="kk-KZ" dirty="0" smtClean="0">
                <a:solidFill>
                  <a:schemeClr val="accent1">
                    <a:lumMod val="20000"/>
                    <a:lumOff val="80000"/>
                  </a:schemeClr>
                </a:solidFill>
                <a:latin typeface="Times New Roman" pitchFamily="18" charset="0"/>
                <a:cs typeface="Times New Roman" pitchFamily="18" charset="0"/>
              </a:rPr>
              <a:t> </a:t>
            </a:r>
            <a:r>
              <a:rPr lang="kk-KZ" dirty="0" smtClean="0">
                <a:solidFill>
                  <a:schemeClr val="bg2">
                    <a:lumMod val="10000"/>
                  </a:schemeClr>
                </a:solidFill>
                <a:latin typeface="Times New Roman" pitchFamily="18" charset="0"/>
                <a:cs typeface="Times New Roman" pitchFamily="18" charset="0"/>
              </a:rPr>
              <a:t>индукция</a:t>
            </a:r>
            <a:endParaRPr lang="ru-RU" dirty="0">
              <a:solidFill>
                <a:schemeClr val="bg2">
                  <a:lumMod val="10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8" name="Прямоугольник 37"/>
          <p:cNvSpPr/>
          <p:nvPr/>
        </p:nvSpPr>
        <p:spPr>
          <a:xfrm>
            <a:off x="214282" y="1285860"/>
            <a:ext cx="3429024" cy="328614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ru-RU" dirty="0"/>
          </a:p>
        </p:txBody>
      </p:sp>
      <p:sp>
        <p:nvSpPr>
          <p:cNvPr id="2" name="Заголовок 1"/>
          <p:cNvSpPr>
            <a:spLocks noGrp="1"/>
          </p:cNvSpPr>
          <p:nvPr>
            <p:ph type="title"/>
          </p:nvPr>
        </p:nvSpPr>
        <p:spPr>
          <a:xfrm>
            <a:off x="857224" y="214290"/>
            <a:ext cx="7239000" cy="462932"/>
          </a:xfrm>
        </p:spPr>
        <p:txBody>
          <a:bodyPr>
            <a:normAutofit/>
          </a:bodyPr>
          <a:lstStyle/>
          <a:p>
            <a:pPr algn="ctr"/>
            <a:r>
              <a:rPr lang="kk-KZ" sz="2400" b="0" dirty="0" smtClean="0">
                <a:solidFill>
                  <a:schemeClr val="bg2">
                    <a:lumMod val="10000"/>
                  </a:schemeClr>
                </a:solidFill>
                <a:latin typeface="Times New Roman" pitchFamily="18" charset="0"/>
                <a:cs typeface="Times New Roman" pitchFamily="18" charset="0"/>
              </a:rPr>
              <a:t>Зат</a:t>
            </a:r>
            <a:r>
              <a:rPr lang="en-US" sz="2400" b="0" dirty="0" smtClean="0">
                <a:solidFill>
                  <a:schemeClr val="bg2">
                    <a:lumMod val="10000"/>
                  </a:schemeClr>
                </a:solidFill>
                <a:latin typeface="Times New Roman" pitchFamily="18" charset="0"/>
                <a:cs typeface="Times New Roman" pitchFamily="18" charset="0"/>
              </a:rPr>
              <a:t>тар</a:t>
            </a:r>
            <a:r>
              <a:rPr lang="kk-KZ" sz="2400" b="0" dirty="0" smtClean="0">
                <a:solidFill>
                  <a:schemeClr val="bg2">
                    <a:lumMod val="10000"/>
                  </a:schemeClr>
                </a:solidFill>
                <a:latin typeface="Times New Roman" pitchFamily="18" charset="0"/>
                <a:cs typeface="Times New Roman" pitchFamily="18" charset="0"/>
              </a:rPr>
              <a:t>дың магниттік қасиеттері</a:t>
            </a:r>
            <a:endParaRPr lang="ru-RU" sz="2400" b="0" dirty="0">
              <a:solidFill>
                <a:schemeClr val="bg2">
                  <a:lumMod val="10000"/>
                </a:schemeClr>
              </a:solidFill>
              <a:latin typeface="Times New Roman" pitchFamily="18" charset="0"/>
              <a:cs typeface="Times New Roman" pitchFamily="18" charset="0"/>
            </a:endParaRPr>
          </a:p>
        </p:txBody>
      </p:sp>
      <p:grpSp>
        <p:nvGrpSpPr>
          <p:cNvPr id="37" name="Группа 36"/>
          <p:cNvGrpSpPr/>
          <p:nvPr/>
        </p:nvGrpSpPr>
        <p:grpSpPr>
          <a:xfrm>
            <a:off x="357158" y="1571612"/>
            <a:ext cx="2928958" cy="2676243"/>
            <a:chOff x="357158" y="1571612"/>
            <a:chExt cx="2928958" cy="2676243"/>
          </a:xfrm>
        </p:grpSpPr>
        <p:sp>
          <p:nvSpPr>
            <p:cNvPr id="4" name="Дуга 3"/>
            <p:cNvSpPr/>
            <p:nvPr/>
          </p:nvSpPr>
          <p:spPr>
            <a:xfrm>
              <a:off x="357158" y="2357430"/>
              <a:ext cx="2643206" cy="928694"/>
            </a:xfrm>
            <a:prstGeom prst="arc">
              <a:avLst>
                <a:gd name="adj1" fmla="val 92369"/>
                <a:gd name="adj2" fmla="val 0"/>
              </a:avLst>
            </a:prstGeom>
            <a:ln w="28575">
              <a:solidFill>
                <a:schemeClr val="accent1"/>
              </a:solidFill>
              <a:headEnd type="oval"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p>
          </p:txBody>
        </p:sp>
        <p:sp>
          <p:nvSpPr>
            <p:cNvPr id="5" name="Овал 4"/>
            <p:cNvSpPr/>
            <p:nvPr/>
          </p:nvSpPr>
          <p:spPr>
            <a:xfrm>
              <a:off x="1571604" y="2714620"/>
              <a:ext cx="214314" cy="214314"/>
            </a:xfrm>
            <a:prstGeom prst="ellipse">
              <a:avLst/>
            </a:prstGeom>
            <a:ln w="12700">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dirty="0"/>
            </a:p>
          </p:txBody>
        </p:sp>
        <p:cxnSp>
          <p:nvCxnSpPr>
            <p:cNvPr id="7" name="Прямая соединительная линия 6"/>
            <p:cNvCxnSpPr>
              <a:stCxn id="5" idx="0"/>
              <a:endCxn id="5" idx="4"/>
            </p:cNvCxnSpPr>
            <p:nvPr/>
          </p:nvCxnSpPr>
          <p:spPr>
            <a:xfrm rot="16200000" flipH="1">
              <a:off x="1571604" y="2821777"/>
              <a:ext cx="21431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a:stCxn id="5" idx="2"/>
              <a:endCxn id="5" idx="6"/>
            </p:cNvCxnSpPr>
            <p:nvPr/>
          </p:nvCxnSpPr>
          <p:spPr>
            <a:xfrm rot="10800000" flipH="1">
              <a:off x="1571604" y="2821777"/>
              <a:ext cx="21431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a:stCxn id="5" idx="6"/>
              <a:endCxn id="4" idx="2"/>
            </p:cNvCxnSpPr>
            <p:nvPr/>
          </p:nvCxnSpPr>
          <p:spPr>
            <a:xfrm>
              <a:off x="1785918" y="2821777"/>
              <a:ext cx="121444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rot="5400000">
              <a:off x="2428860" y="2928934"/>
              <a:ext cx="642942" cy="500066"/>
            </a:xfrm>
            <a:prstGeom prst="straightConnector1">
              <a:avLst/>
            </a:prstGeom>
            <a:ln w="38100">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a:stCxn id="5" idx="0"/>
            </p:cNvCxnSpPr>
            <p:nvPr/>
          </p:nvCxnSpPr>
          <p:spPr>
            <a:xfrm rot="16200000" flipV="1">
              <a:off x="1160835" y="2196693"/>
              <a:ext cx="1000132" cy="3572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rot="5400000">
              <a:off x="1285854" y="3714752"/>
              <a:ext cx="857254" cy="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rot="5400000">
              <a:off x="1464450" y="3178964"/>
              <a:ext cx="500066" cy="6"/>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rot="10800000">
              <a:off x="2143108" y="2285992"/>
              <a:ext cx="428628" cy="7143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142976" y="1571612"/>
              <a:ext cx="642942"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p</a:t>
              </a:r>
              <a:r>
                <a:rPr lang="en-US" sz="2400" baseline="-25000" dirty="0" smtClean="0">
                  <a:latin typeface="Times New Roman" pitchFamily="18" charset="0"/>
                  <a:cs typeface="Times New Roman" pitchFamily="18" charset="0"/>
                </a:rPr>
                <a:t>m</a:t>
              </a:r>
              <a:endParaRPr lang="ru-RU" sz="2400" dirty="0">
                <a:latin typeface="Times New Roman" pitchFamily="18" charset="0"/>
                <a:cs typeface="Times New Roman" pitchFamily="18" charset="0"/>
              </a:endParaRPr>
            </a:p>
          </p:txBody>
        </p:sp>
        <p:sp>
          <p:nvSpPr>
            <p:cNvPr id="30" name="TextBox 29"/>
            <p:cNvSpPr txBox="1"/>
            <p:nvPr/>
          </p:nvSpPr>
          <p:spPr>
            <a:xfrm>
              <a:off x="1142976" y="3786190"/>
              <a:ext cx="500066"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L</a:t>
              </a:r>
              <a:r>
                <a:rPr lang="en-US" sz="2400" baseline="-25000" dirty="0" smtClean="0">
                  <a:latin typeface="Times New Roman" pitchFamily="18" charset="0"/>
                  <a:cs typeface="Times New Roman" pitchFamily="18" charset="0"/>
                </a:rPr>
                <a:t>e</a:t>
              </a:r>
              <a:endParaRPr lang="ru-RU" sz="2400" dirty="0">
                <a:latin typeface="Times New Roman" pitchFamily="18" charset="0"/>
                <a:cs typeface="Times New Roman" pitchFamily="18" charset="0"/>
              </a:endParaRPr>
            </a:p>
          </p:txBody>
        </p:sp>
        <p:sp>
          <p:nvSpPr>
            <p:cNvPr id="31" name="TextBox 30"/>
            <p:cNvSpPr txBox="1"/>
            <p:nvPr/>
          </p:nvSpPr>
          <p:spPr>
            <a:xfrm>
              <a:off x="2357422" y="1928802"/>
              <a:ext cx="357190"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I</a:t>
              </a:r>
              <a:endParaRPr lang="ru-RU" sz="2400" dirty="0">
                <a:latin typeface="Times New Roman" pitchFamily="18" charset="0"/>
                <a:cs typeface="Times New Roman" pitchFamily="18" charset="0"/>
              </a:endParaRPr>
            </a:p>
          </p:txBody>
        </p:sp>
        <p:sp>
          <p:nvSpPr>
            <p:cNvPr id="32" name="TextBox 31"/>
            <p:cNvSpPr txBox="1"/>
            <p:nvPr/>
          </p:nvSpPr>
          <p:spPr>
            <a:xfrm>
              <a:off x="2071670" y="2428868"/>
              <a:ext cx="428628" cy="461665"/>
            </a:xfrm>
            <a:prstGeom prst="rect">
              <a:avLst/>
            </a:prstGeom>
            <a:noFill/>
          </p:spPr>
          <p:txBody>
            <a:bodyPr wrap="square" rtlCol="0">
              <a:spAutoFit/>
            </a:bodyPr>
            <a:lstStyle/>
            <a:p>
              <a:r>
                <a:rPr lang="en-US" sz="2400" i="1" dirty="0" smtClean="0">
                  <a:latin typeface="Times New Roman" pitchFamily="18" charset="0"/>
                  <a:cs typeface="Times New Roman" pitchFamily="18" charset="0"/>
                </a:rPr>
                <a:t>r</a:t>
              </a:r>
              <a:endParaRPr lang="ru-RU" sz="2400" i="1" dirty="0">
                <a:latin typeface="Times New Roman" pitchFamily="18" charset="0"/>
                <a:cs typeface="Times New Roman" pitchFamily="18" charset="0"/>
              </a:endParaRPr>
            </a:p>
          </p:txBody>
        </p:sp>
        <p:sp>
          <p:nvSpPr>
            <p:cNvPr id="33" name="TextBox 32"/>
            <p:cNvSpPr txBox="1"/>
            <p:nvPr/>
          </p:nvSpPr>
          <p:spPr>
            <a:xfrm>
              <a:off x="3000364" y="2500306"/>
              <a:ext cx="285752"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e</a:t>
              </a:r>
              <a:endParaRPr lang="ru-RU" sz="2400" b="1" dirty="0">
                <a:latin typeface="Times New Roman" pitchFamily="18" charset="0"/>
                <a:cs typeface="Times New Roman" pitchFamily="18" charset="0"/>
              </a:endParaRPr>
            </a:p>
          </p:txBody>
        </p:sp>
        <p:sp>
          <p:nvSpPr>
            <p:cNvPr id="36" name="TextBox 35"/>
            <p:cNvSpPr txBox="1"/>
            <p:nvPr/>
          </p:nvSpPr>
          <p:spPr>
            <a:xfrm>
              <a:off x="2571736" y="3286124"/>
              <a:ext cx="428628"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V</a:t>
              </a:r>
              <a:endParaRPr lang="ru-RU" b="1" dirty="0">
                <a:latin typeface="Times New Roman" pitchFamily="18" charset="0"/>
                <a:cs typeface="Times New Roman" pitchFamily="18" charset="0"/>
              </a:endParaRPr>
            </a:p>
          </p:txBody>
        </p:sp>
      </p:grpSp>
      <p:sp>
        <p:nvSpPr>
          <p:cNvPr id="225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2529" name="Object 1"/>
          <p:cNvGraphicFramePr>
            <a:graphicFrameLocks noChangeAspect="1"/>
          </p:cNvGraphicFramePr>
          <p:nvPr/>
        </p:nvGraphicFramePr>
        <p:xfrm>
          <a:off x="3913188" y="1000125"/>
          <a:ext cx="1993900" cy="500063"/>
        </p:xfrm>
        <a:graphic>
          <a:graphicData uri="http://schemas.openxmlformats.org/presentationml/2006/ole">
            <p:oleObj spid="_x0000_s22529" name="Формула" r:id="rId3" imgW="914400" imgH="228600" progId="Equation.3">
              <p:embed/>
            </p:oleObj>
          </a:graphicData>
        </a:graphic>
      </p:graphicFrame>
      <p:sp>
        <p:nvSpPr>
          <p:cNvPr id="2253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2531" name="Object 3"/>
          <p:cNvGraphicFramePr>
            <a:graphicFrameLocks noChangeAspect="1"/>
          </p:cNvGraphicFramePr>
          <p:nvPr/>
        </p:nvGraphicFramePr>
        <p:xfrm>
          <a:off x="3857620" y="1500174"/>
          <a:ext cx="2583674" cy="500066"/>
        </p:xfrm>
        <a:graphic>
          <a:graphicData uri="http://schemas.openxmlformats.org/presentationml/2006/ole">
            <p:oleObj spid="_x0000_s22531" name="Формула" r:id="rId4" imgW="1181100" imgH="228600" progId="Equation.3">
              <p:embed/>
            </p:oleObj>
          </a:graphicData>
        </a:graphic>
      </p:graphicFrame>
      <p:sp>
        <p:nvSpPr>
          <p:cNvPr id="43" name="Прямоугольник 42"/>
          <p:cNvSpPr/>
          <p:nvPr/>
        </p:nvSpPr>
        <p:spPr>
          <a:xfrm>
            <a:off x="3857620" y="2928934"/>
            <a:ext cx="3962495" cy="461665"/>
          </a:xfrm>
          <a:prstGeom prst="rect">
            <a:avLst/>
          </a:prstGeom>
        </p:spPr>
        <p:txBody>
          <a:bodyPr wrap="none">
            <a:spAutoFit/>
          </a:bodyPr>
          <a:lstStyle/>
          <a:p>
            <a:r>
              <a:rPr lang="ru-RU" sz="2400" dirty="0" smtClean="0">
                <a:latin typeface="Times New Roman" pitchFamily="18" charset="0"/>
                <a:cs typeface="Times New Roman" pitchFamily="18" charset="0"/>
              </a:rPr>
              <a:t>мұндағы </a:t>
            </a:r>
            <a:r>
              <a:rPr lang="en-US" sz="2400" i="1" dirty="0" smtClean="0">
                <a:latin typeface="Times New Roman" pitchFamily="18" charset="0"/>
                <a:cs typeface="Times New Roman" pitchFamily="18" charset="0"/>
              </a:rPr>
              <a:t>υ</a:t>
            </a:r>
            <a:r>
              <a:rPr lang="ru-RU" sz="2400" dirty="0" smtClean="0">
                <a:latin typeface="Times New Roman" pitchFamily="18" charset="0"/>
                <a:cs typeface="Times New Roman" pitchFamily="18" charset="0"/>
              </a:rPr>
              <a:t> = 2</a:t>
            </a:r>
            <a:r>
              <a:rPr lang="en-US" sz="2400" i="1" dirty="0" smtClean="0">
                <a:latin typeface="Times New Roman" pitchFamily="18" charset="0"/>
                <a:cs typeface="Times New Roman" pitchFamily="18" charset="0"/>
                <a:sym typeface="Symbol"/>
              </a:rPr>
              <a:t> </a:t>
            </a:r>
            <a:r>
              <a:rPr lang="kk-KZ" sz="2400" i="1" dirty="0" smtClean="0">
                <a:latin typeface="Times New Roman" pitchFamily="18" charset="0"/>
                <a:cs typeface="Times New Roman" pitchFamily="18" charset="0"/>
              </a:rPr>
              <a:t>r</a:t>
            </a:r>
            <a:r>
              <a:rPr lang="ru-RU" sz="2400" i="1"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sym typeface="Symbol"/>
              </a:rPr>
              <a:t> </a:t>
            </a:r>
            <a:r>
              <a:rPr lang="en-US" sz="2400" i="1" dirty="0" smtClean="0">
                <a:latin typeface="Times New Roman" pitchFamily="18" charset="0"/>
                <a:cs typeface="Times New Roman" pitchFamily="18" charset="0"/>
              </a:rPr>
              <a:t>r</a:t>
            </a:r>
            <a:r>
              <a:rPr lang="ru-RU" sz="2400" baseline="30000" dirty="0" smtClean="0">
                <a:latin typeface="Times New Roman" pitchFamily="18" charset="0"/>
                <a:cs typeface="Times New Roman" pitchFamily="18" charset="0"/>
              </a:rPr>
              <a:t>2</a:t>
            </a:r>
            <a:r>
              <a:rPr lang="ru-RU" sz="2400" dirty="0" smtClean="0">
                <a:latin typeface="Times New Roman" pitchFamily="18" charset="0"/>
                <a:cs typeface="Times New Roman" pitchFamily="18" charset="0"/>
              </a:rPr>
              <a:t> </a:t>
            </a:r>
            <a:r>
              <a:rPr lang="ru-RU" sz="2400" i="1"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S</a:t>
            </a:r>
            <a:r>
              <a:rPr lang="ru-RU" sz="2400" i="1" dirty="0" smtClean="0">
                <a:latin typeface="Times New Roman" pitchFamily="18" charset="0"/>
                <a:cs typeface="Times New Roman" pitchFamily="18" charset="0"/>
              </a:rPr>
              <a:t>.</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44" name="Прямоугольник 43"/>
          <p:cNvSpPr/>
          <p:nvPr/>
        </p:nvSpPr>
        <p:spPr>
          <a:xfrm>
            <a:off x="6357950" y="1428736"/>
            <a:ext cx="2500330" cy="1569660"/>
          </a:xfrm>
          <a:prstGeom prst="rect">
            <a:avLst/>
          </a:prstGeom>
        </p:spPr>
        <p:txBody>
          <a:bodyPr wrap="square">
            <a:spAutoFit/>
          </a:bodyPr>
          <a:lstStyle/>
          <a:p>
            <a:r>
              <a:rPr lang="en-US" sz="2400" b="1" dirty="0" smtClean="0">
                <a:latin typeface="Times New Roman" pitchFamily="18" charset="0"/>
                <a:cs typeface="Times New Roman" pitchFamily="18" charset="0"/>
              </a:rPr>
              <a:t> - </a:t>
            </a:r>
            <a:r>
              <a:rPr lang="ru-RU" sz="2400" dirty="0" smtClean="0">
                <a:latin typeface="Times New Roman" pitchFamily="18" charset="0"/>
                <a:cs typeface="Times New Roman" pitchFamily="18" charset="0"/>
              </a:rPr>
              <a:t>электронның орбиталық механикалық моменті </a:t>
            </a:r>
            <a:endParaRPr lang="ru-RU" sz="2400" dirty="0">
              <a:latin typeface="Times New Roman" pitchFamily="18" charset="0"/>
              <a:cs typeface="Times New Roman" pitchFamily="18" charset="0"/>
            </a:endParaRPr>
          </a:p>
        </p:txBody>
      </p:sp>
      <p:sp>
        <p:nvSpPr>
          <p:cNvPr id="2253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2533" name="Object 5"/>
          <p:cNvGraphicFramePr>
            <a:graphicFrameLocks noChangeAspect="1"/>
          </p:cNvGraphicFramePr>
          <p:nvPr/>
        </p:nvGraphicFramePr>
        <p:xfrm>
          <a:off x="3929058" y="3429000"/>
          <a:ext cx="2697220" cy="857256"/>
        </p:xfrm>
        <a:graphic>
          <a:graphicData uri="http://schemas.openxmlformats.org/presentationml/2006/ole">
            <p:oleObj spid="_x0000_s22533" name="Формула" r:id="rId5" imgW="1231366" imgH="393529" progId="Equation.3">
              <p:embed/>
            </p:oleObj>
          </a:graphicData>
        </a:graphic>
      </p:graphicFrame>
      <p:sp>
        <p:nvSpPr>
          <p:cNvPr id="2253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2535" name="Object 7"/>
          <p:cNvGraphicFramePr>
            <a:graphicFrameLocks noChangeAspect="1"/>
          </p:cNvGraphicFramePr>
          <p:nvPr/>
        </p:nvGraphicFramePr>
        <p:xfrm>
          <a:off x="357158" y="4714884"/>
          <a:ext cx="1285884" cy="811096"/>
        </p:xfrm>
        <a:graphic>
          <a:graphicData uri="http://schemas.openxmlformats.org/presentationml/2006/ole">
            <p:oleObj spid="_x0000_s22535" name="Формула" r:id="rId6" imgW="622030" imgH="393529" progId="Equation.3">
              <p:embed/>
            </p:oleObj>
          </a:graphicData>
        </a:graphic>
      </p:graphicFrame>
      <p:sp>
        <p:nvSpPr>
          <p:cNvPr id="49" name="Прямоугольник 48"/>
          <p:cNvSpPr/>
          <p:nvPr/>
        </p:nvSpPr>
        <p:spPr>
          <a:xfrm>
            <a:off x="1714480" y="4929198"/>
            <a:ext cx="6143668" cy="830997"/>
          </a:xfrm>
          <a:prstGeom prst="rect">
            <a:avLst/>
          </a:prstGeom>
        </p:spPr>
        <p:txBody>
          <a:bodyPr wrap="square">
            <a:spAutoFit/>
          </a:bodyPr>
          <a:lstStyle/>
          <a:p>
            <a:pPr algn="ctr"/>
            <a:r>
              <a:rPr lang="en-US" sz="2400" b="1" dirty="0" smtClean="0">
                <a:latin typeface="Times New Roman" pitchFamily="18" charset="0"/>
                <a:cs typeface="Times New Roman" pitchFamily="18" charset="0"/>
              </a:rPr>
              <a:t> – </a:t>
            </a:r>
            <a:r>
              <a:rPr lang="ru-RU" sz="2400" dirty="0" smtClean="0">
                <a:latin typeface="Times New Roman" pitchFamily="18" charset="0"/>
                <a:cs typeface="Times New Roman" pitchFamily="18" charset="0"/>
              </a:rPr>
              <a:t>орбиталық моменттердің  гиромагниттік қатынасы </a:t>
            </a:r>
            <a:endParaRPr lang="ru-RU"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357158" y="285728"/>
            <a:ext cx="8501122" cy="2308324"/>
          </a:xfrm>
          <a:prstGeom prst="rect">
            <a:avLst/>
          </a:prstGeom>
        </p:spPr>
        <p:txBody>
          <a:bodyPr wrap="square">
            <a:spAutoFit/>
          </a:bodyPr>
          <a:lstStyle/>
          <a:p>
            <a:pPr algn="just"/>
            <a:r>
              <a:rPr lang="ru-RU" sz="2400" dirty="0" smtClean="0">
                <a:latin typeface="Times New Roman" pitchFamily="18" charset="0"/>
                <a:cs typeface="Times New Roman" pitchFamily="18" charset="0"/>
              </a:rPr>
              <a:t>Электронның орбиталық моментінен басқа, </a:t>
            </a:r>
            <a:r>
              <a:rPr lang="ru-RU" sz="2400" b="1" dirty="0" smtClean="0">
                <a:latin typeface="Times New Roman" pitchFamily="18" charset="0"/>
                <a:cs typeface="Times New Roman" pitchFamily="18" charset="0"/>
              </a:rPr>
              <a:t>меншікті механикалық импульс моменті</a:t>
            </a:r>
            <a:r>
              <a:rPr lang="ru-RU"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L</a:t>
            </a:r>
            <a:r>
              <a:rPr lang="en-US" sz="2400" i="1" baseline="-25000" dirty="0" smtClean="0">
                <a:latin typeface="Times New Roman" pitchFamily="18" charset="0"/>
                <a:cs typeface="Times New Roman" pitchFamily="18" charset="0"/>
              </a:rPr>
              <a:t>es</a:t>
            </a:r>
            <a:r>
              <a:rPr lang="ru-RU" sz="2400" dirty="0" smtClean="0">
                <a:latin typeface="Times New Roman" pitchFamily="18" charset="0"/>
                <a:cs typeface="Times New Roman" pitchFamily="18" charset="0"/>
              </a:rPr>
              <a:t> бар </a:t>
            </a:r>
            <a:r>
              <a:rPr lang="kk-KZ" sz="2400" dirty="0" smtClean="0">
                <a:latin typeface="Times New Roman" pitchFamily="18" charset="0"/>
                <a:cs typeface="Times New Roman" pitchFamily="18" charset="0"/>
              </a:rPr>
              <a:t>және </a:t>
            </a:r>
            <a:r>
              <a:rPr lang="ru-RU" sz="2400" dirty="0" smtClean="0">
                <a:latin typeface="Times New Roman" pitchFamily="18" charset="0"/>
                <a:cs typeface="Times New Roman" pitchFamily="18" charset="0"/>
              </a:rPr>
              <a:t>ол </a:t>
            </a:r>
            <a:r>
              <a:rPr lang="ru-RU" sz="2400" b="1" dirty="0" smtClean="0">
                <a:latin typeface="Times New Roman" pitchFamily="18" charset="0"/>
                <a:cs typeface="Times New Roman" pitchFamily="18" charset="0"/>
              </a:rPr>
              <a:t>спин</a:t>
            </a:r>
            <a:r>
              <a:rPr lang="ru-RU" sz="2400" dirty="0" smtClean="0">
                <a:latin typeface="Times New Roman" pitchFamily="18" charset="0"/>
                <a:cs typeface="Times New Roman" pitchFamily="18" charset="0"/>
              </a:rPr>
              <a:t> деп аталады.  Спин масса мен заряд сияқты,  электронның қасиеті болып табылады.  Электронның </a:t>
            </a:r>
            <a:r>
              <a:rPr lang="en-US" sz="2400" b="1" dirty="0" smtClean="0">
                <a:latin typeface="Times New Roman" pitchFamily="18" charset="0"/>
                <a:cs typeface="Times New Roman" pitchFamily="18" charset="0"/>
              </a:rPr>
              <a:t>L</a:t>
            </a:r>
            <a:r>
              <a:rPr lang="en-US" sz="2400" i="1" baseline="-25000" dirty="0" smtClean="0">
                <a:latin typeface="Times New Roman" pitchFamily="18" charset="0"/>
                <a:cs typeface="Times New Roman" pitchFamily="18" charset="0"/>
              </a:rPr>
              <a:t>es</a:t>
            </a:r>
            <a:r>
              <a:rPr lang="ru-RU" sz="2400" dirty="0" smtClean="0">
                <a:latin typeface="Times New Roman" pitchFamily="18" charset="0"/>
                <a:cs typeface="Times New Roman" pitchFamily="18" charset="0"/>
              </a:rPr>
              <a:t> спиніне  </a:t>
            </a:r>
            <a:r>
              <a:rPr lang="ru-RU" sz="2400" b="1" dirty="0" smtClean="0">
                <a:latin typeface="Times New Roman" pitchFamily="18" charset="0"/>
                <a:cs typeface="Times New Roman" pitchFamily="18" charset="0"/>
              </a:rPr>
              <a:t>р</a:t>
            </a:r>
            <a:r>
              <a:rPr lang="en-US" sz="2400" i="1" baseline="-25000" dirty="0" smtClean="0">
                <a:latin typeface="Times New Roman" pitchFamily="18" charset="0"/>
                <a:cs typeface="Times New Roman" pitchFamily="18" charset="0"/>
              </a:rPr>
              <a:t>ms</a:t>
            </a:r>
            <a:r>
              <a:rPr lang="ru-RU" sz="2400" dirty="0" smtClean="0">
                <a:latin typeface="Times New Roman" pitchFamily="18" charset="0"/>
                <a:cs typeface="Times New Roman" pitchFamily="18" charset="0"/>
              </a:rPr>
              <a:t>  меншікті магниттік момент (спин) сәйкес келеді,  ол </a:t>
            </a:r>
            <a:r>
              <a:rPr lang="en-US" sz="2400" b="1" dirty="0" smtClean="0">
                <a:latin typeface="Times New Roman" pitchFamily="18" charset="0"/>
                <a:cs typeface="Times New Roman" pitchFamily="18" charset="0"/>
              </a:rPr>
              <a:t>L</a:t>
            </a:r>
            <a:r>
              <a:rPr lang="en-US" sz="2400" i="1" baseline="-25000" dirty="0" smtClean="0">
                <a:latin typeface="Times New Roman" pitchFamily="18" charset="0"/>
                <a:cs typeface="Times New Roman" pitchFamily="18" charset="0"/>
              </a:rPr>
              <a:t>es</a:t>
            </a:r>
            <a:r>
              <a:rPr lang="en-US"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пропорционал және қарама-қарсы бағытта болады:</a:t>
            </a:r>
            <a:endParaRPr lang="ru-RU" sz="2400" dirty="0">
              <a:latin typeface="Times New Roman" pitchFamily="18" charset="0"/>
              <a:cs typeface="Times New Roman" pitchFamily="18" charset="0"/>
            </a:endParaRPr>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3553" name="Object 1"/>
          <p:cNvGraphicFramePr>
            <a:graphicFrameLocks noChangeAspect="1"/>
          </p:cNvGraphicFramePr>
          <p:nvPr/>
        </p:nvGraphicFramePr>
        <p:xfrm>
          <a:off x="5429256" y="2214554"/>
          <a:ext cx="1583542" cy="500066"/>
        </p:xfrm>
        <a:graphic>
          <a:graphicData uri="http://schemas.openxmlformats.org/presentationml/2006/ole">
            <p:oleObj spid="_x0000_s23553" name="Формула" r:id="rId3" imgW="723586" imgH="228501" progId="Equation.3">
              <p:embed/>
            </p:oleObj>
          </a:graphicData>
        </a:graphic>
      </p:graphicFrame>
      <p:sp>
        <p:nvSpPr>
          <p:cNvPr id="7" name="Прямоугольник 6"/>
          <p:cNvSpPr/>
          <p:nvPr/>
        </p:nvSpPr>
        <p:spPr>
          <a:xfrm>
            <a:off x="500034" y="2714621"/>
            <a:ext cx="8143932" cy="461665"/>
          </a:xfrm>
          <a:prstGeom prst="rect">
            <a:avLst/>
          </a:prstGeom>
        </p:spPr>
        <p:txBody>
          <a:bodyPr wrap="square">
            <a:spAutoFit/>
          </a:bodyPr>
          <a:lstStyle/>
          <a:p>
            <a:r>
              <a:rPr lang="en-US" sz="2400" b="1" i="1" dirty="0" smtClean="0">
                <a:latin typeface="Times New Roman" pitchFamily="18" charset="0"/>
                <a:cs typeface="Times New Roman" pitchFamily="18" charset="0"/>
              </a:rPr>
              <a:t>g</a:t>
            </a:r>
            <a:r>
              <a:rPr lang="en-US" sz="2400" b="1" i="1" baseline="-25000" dirty="0" smtClean="0">
                <a:latin typeface="Times New Roman" pitchFamily="18" charset="0"/>
                <a:cs typeface="Times New Roman" pitchFamily="18" charset="0"/>
              </a:rPr>
              <a:t>s</a:t>
            </a:r>
            <a:r>
              <a:rPr lang="en-US"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   спиндік моменттердің гиромагниттік қатынасы </a:t>
            </a:r>
            <a:endParaRPr lang="ru-RU" sz="2400" dirty="0">
              <a:latin typeface="Times New Roman" pitchFamily="18" charset="0"/>
              <a:cs typeface="Times New Roman" pitchFamily="18" charset="0"/>
            </a:endParaRPr>
          </a:p>
        </p:txBody>
      </p:sp>
      <p:sp>
        <p:nvSpPr>
          <p:cNvPr id="235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sp>
        <p:nvSpPr>
          <p:cNvPr id="2355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3557" name="Object 5"/>
          <p:cNvGraphicFramePr>
            <a:graphicFrameLocks noChangeAspect="1"/>
          </p:cNvGraphicFramePr>
          <p:nvPr/>
        </p:nvGraphicFramePr>
        <p:xfrm>
          <a:off x="639763" y="3143250"/>
          <a:ext cx="2841110" cy="928692"/>
        </p:xfrm>
        <a:graphic>
          <a:graphicData uri="http://schemas.openxmlformats.org/presentationml/2006/ole">
            <p:oleObj spid="_x0000_s23557" name="Формула" r:id="rId4" imgW="1193760" imgH="393480" progId="Equation.3">
              <p:embed/>
            </p:oleObj>
          </a:graphicData>
        </a:graphic>
      </p:graphicFrame>
      <p:sp>
        <p:nvSpPr>
          <p:cNvPr id="12" name="Прямоугольник 11"/>
          <p:cNvSpPr/>
          <p:nvPr/>
        </p:nvSpPr>
        <p:spPr>
          <a:xfrm>
            <a:off x="5214942" y="3429000"/>
            <a:ext cx="2910027" cy="461665"/>
          </a:xfrm>
          <a:prstGeom prst="rect">
            <a:avLst/>
          </a:prstGeom>
        </p:spPr>
        <p:txBody>
          <a:bodyPr wrap="none">
            <a:spAutoFit/>
          </a:bodyPr>
          <a:lstStyle/>
          <a:p>
            <a:r>
              <a:rPr lang="en-US" sz="2400" i="1" dirty="0" smtClean="0">
                <a:latin typeface="Times New Roman" pitchFamily="18" charset="0"/>
                <a:cs typeface="Times New Roman" pitchFamily="18" charset="0"/>
                <a:sym typeface="Symbol"/>
              </a:rPr>
              <a:t></a:t>
            </a:r>
            <a:r>
              <a:rPr lang="kk-KZ" sz="2400" cap="small" baseline="-25000" dirty="0" smtClean="0">
                <a:latin typeface="Times New Roman" pitchFamily="18" charset="0"/>
                <a:cs typeface="Times New Roman" pitchFamily="18" charset="0"/>
              </a:rPr>
              <a:t>b </a:t>
            </a:r>
            <a:r>
              <a:rPr lang="kk-KZ" sz="2400" dirty="0" smtClean="0">
                <a:latin typeface="Times New Roman" pitchFamily="18" charset="0"/>
                <a:cs typeface="Times New Roman" pitchFamily="18" charset="0"/>
              </a:rPr>
              <a:t>— Бор магнетоны</a:t>
            </a:r>
            <a:endParaRPr lang="ru-RU" sz="2400" dirty="0">
              <a:latin typeface="Times New Roman" pitchFamily="18" charset="0"/>
              <a:cs typeface="Times New Roman" pitchFamily="18" charset="0"/>
            </a:endParaRPr>
          </a:p>
        </p:txBody>
      </p:sp>
      <p:sp>
        <p:nvSpPr>
          <p:cNvPr id="23560"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3559" name="Object 7"/>
          <p:cNvGraphicFramePr>
            <a:graphicFrameLocks noChangeAspect="1"/>
          </p:cNvGraphicFramePr>
          <p:nvPr/>
        </p:nvGraphicFramePr>
        <p:xfrm>
          <a:off x="785786" y="4143380"/>
          <a:ext cx="2857520" cy="571504"/>
        </p:xfrm>
        <a:graphic>
          <a:graphicData uri="http://schemas.openxmlformats.org/presentationml/2006/ole">
            <p:oleObj spid="_x0000_s23559" name="Формула" r:id="rId5" imgW="1282700" imgH="254000" progId="Equation.3">
              <p:embed/>
            </p:oleObj>
          </a:graphicData>
        </a:graphic>
      </p:graphicFrame>
      <p:sp>
        <p:nvSpPr>
          <p:cNvPr id="15" name="Прямоугольник 14"/>
          <p:cNvSpPr/>
          <p:nvPr/>
        </p:nvSpPr>
        <p:spPr>
          <a:xfrm>
            <a:off x="3643306" y="4214818"/>
            <a:ext cx="4786346" cy="830997"/>
          </a:xfrm>
          <a:prstGeom prst="rect">
            <a:avLst/>
          </a:prstGeom>
        </p:spPr>
        <p:txBody>
          <a:bodyPr wrap="square">
            <a:spAutoFit/>
          </a:bodyPr>
          <a:lstStyle/>
          <a:p>
            <a:pPr algn="ctr"/>
            <a:r>
              <a:rPr lang="kk-KZ" sz="2400" dirty="0" smtClean="0">
                <a:latin typeface="Times New Roman" pitchFamily="18" charset="0"/>
                <a:cs typeface="Times New Roman" pitchFamily="18" charset="0"/>
              </a:rPr>
              <a:t> – атомның (молекуланың) жалпы  магниттік моменті </a:t>
            </a:r>
            <a:endParaRPr lang="ru-RU"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214290"/>
            <a:ext cx="7239000" cy="391494"/>
          </a:xfrm>
        </p:spPr>
        <p:txBody>
          <a:bodyPr>
            <a:normAutofit/>
          </a:bodyPr>
          <a:lstStyle/>
          <a:p>
            <a:pPr algn="ctr"/>
            <a:r>
              <a:rPr lang="ru-RU" sz="2400" b="0" dirty="0" smtClean="0">
                <a:solidFill>
                  <a:schemeClr val="bg2">
                    <a:lumMod val="10000"/>
                  </a:schemeClr>
                </a:solidFill>
                <a:latin typeface="Times New Roman" pitchFamily="18" charset="0"/>
                <a:cs typeface="Times New Roman" pitchFamily="18" charset="0"/>
              </a:rPr>
              <a:t>Диа- және парамагнетизм</a:t>
            </a:r>
            <a:endParaRPr lang="ru-RU" sz="2400" b="0" dirty="0">
              <a:solidFill>
                <a:schemeClr val="bg2">
                  <a:lumMod val="10000"/>
                </a:schemeClr>
              </a:solidFill>
              <a:latin typeface="Times New Roman" pitchFamily="18" charset="0"/>
              <a:cs typeface="Times New Roman" pitchFamily="18" charset="0"/>
            </a:endParaRPr>
          </a:p>
        </p:txBody>
      </p:sp>
      <p:pic>
        <p:nvPicPr>
          <p:cNvPr id="24578" name="Picture 2"/>
          <p:cNvPicPr>
            <a:picLocks noChangeAspect="1" noChangeArrowheads="1"/>
          </p:cNvPicPr>
          <p:nvPr/>
        </p:nvPicPr>
        <p:blipFill>
          <a:blip r:embed="rId2" cstate="print"/>
          <a:srcRect l="9612" t="5942" r="60823" b="-4341"/>
          <a:stretch>
            <a:fillRect/>
          </a:stretch>
        </p:blipFill>
        <p:spPr bwMode="auto">
          <a:xfrm>
            <a:off x="428596" y="857232"/>
            <a:ext cx="2928958" cy="3894688"/>
          </a:xfrm>
          <a:prstGeom prst="rect">
            <a:avLst/>
          </a:prstGeom>
          <a:noFill/>
          <a:ln w="9525">
            <a:noFill/>
            <a:miter lim="800000"/>
            <a:headEnd/>
            <a:tailEnd/>
          </a:ln>
        </p:spPr>
      </p:pic>
      <p:sp>
        <p:nvSpPr>
          <p:cNvPr id="5" name="Прямоугольник 4"/>
          <p:cNvSpPr/>
          <p:nvPr/>
        </p:nvSpPr>
        <p:spPr>
          <a:xfrm>
            <a:off x="3500430" y="857232"/>
            <a:ext cx="5286412" cy="1569660"/>
          </a:xfrm>
          <a:prstGeom prst="rect">
            <a:avLst/>
          </a:prstGeom>
        </p:spPr>
        <p:txBody>
          <a:bodyPr wrap="square">
            <a:spAutoFit/>
          </a:bodyPr>
          <a:lstStyle/>
          <a:p>
            <a:pPr algn="just"/>
            <a:r>
              <a:rPr lang="kk-KZ" sz="2400" dirty="0" smtClean="0">
                <a:latin typeface="Times New Roman" pitchFamily="18" charset="0"/>
                <a:cs typeface="Times New Roman" pitchFamily="18" charset="0"/>
              </a:rPr>
              <a:t>Сыртқы магнит өрісінің әсерінен, атомның электрондық орбиталары дөңгелек токқа эквивалентті прецессиялық қозғалыс жасайды. </a:t>
            </a:r>
            <a:endParaRPr lang="ru-RU" sz="2400" dirty="0">
              <a:latin typeface="Times New Roman" pitchFamily="18" charset="0"/>
              <a:cs typeface="Times New Roman" pitchFamily="18" charset="0"/>
            </a:endParaRPr>
          </a:p>
        </p:txBody>
      </p:sp>
      <p:sp>
        <p:nvSpPr>
          <p:cNvPr id="24579" name="Rectangle 3"/>
          <p:cNvSpPr>
            <a:spLocks noChangeArrowheads="1"/>
          </p:cNvSpPr>
          <p:nvPr/>
        </p:nvSpPr>
        <p:spPr bwMode="auto">
          <a:xfrm>
            <a:off x="3428992" y="2357430"/>
            <a:ext cx="5429288"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Сыртқы магнит өрісінде өріске қарсы магниттелетін заттар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диамагнетиктер</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деп аталады.</a:t>
            </a:r>
            <a:r>
              <a:rPr kumimoji="0" lang="kk-K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ru-RU" sz="2400" dirty="0" smtClean="0">
                <a:latin typeface="Times New Roman" pitchFamily="18" charset="0"/>
                <a:ea typeface="Times New Roman" pitchFamily="18" charset="0"/>
                <a:cs typeface="Times New Roman" pitchFamily="18" charset="0"/>
              </a:rPr>
              <a:t>Диамагнетиктерге  көптеген металдар (мысалы, </a:t>
            </a:r>
            <a:r>
              <a:rPr lang="en-US" sz="2400" dirty="0" smtClean="0">
                <a:latin typeface="Times New Roman" pitchFamily="18" charset="0"/>
                <a:ea typeface="Times New Roman" pitchFamily="18" charset="0"/>
                <a:cs typeface="Times New Roman" pitchFamily="18" charset="0"/>
              </a:rPr>
              <a:t>Bi</a:t>
            </a:r>
            <a:r>
              <a:rPr lang="ru-RU" sz="2400" dirty="0" smtClean="0">
                <a:latin typeface="Times New Roman" pitchFamily="18" charset="0"/>
                <a:ea typeface="Times New Roman" pitchFamily="18" charset="0"/>
                <a:cs typeface="Times New Roman" pitchFamily="18" charset="0"/>
              </a:rPr>
              <a:t>, </a:t>
            </a:r>
            <a:r>
              <a:rPr lang="en-US" sz="2400" dirty="0" smtClean="0">
                <a:latin typeface="Times New Roman" pitchFamily="18" charset="0"/>
                <a:ea typeface="Times New Roman" pitchFamily="18" charset="0"/>
                <a:cs typeface="Times New Roman" pitchFamily="18" charset="0"/>
              </a:rPr>
              <a:t>Ag</a:t>
            </a:r>
            <a:r>
              <a:rPr lang="ru-RU" sz="2400" dirty="0" smtClean="0">
                <a:latin typeface="Times New Roman" pitchFamily="18" charset="0"/>
                <a:ea typeface="Times New Roman" pitchFamily="18" charset="0"/>
                <a:cs typeface="Times New Roman" pitchFamily="18" charset="0"/>
              </a:rPr>
              <a:t>, </a:t>
            </a:r>
            <a:r>
              <a:rPr lang="en-US" sz="2400" dirty="0" smtClean="0">
                <a:latin typeface="Times New Roman" pitchFamily="18" charset="0"/>
                <a:ea typeface="Times New Roman" pitchFamily="18" charset="0"/>
                <a:cs typeface="Times New Roman" pitchFamily="18" charset="0"/>
              </a:rPr>
              <a:t>Au</a:t>
            </a:r>
            <a:r>
              <a:rPr lang="ru-RU" sz="2400" dirty="0" smtClean="0">
                <a:latin typeface="Times New Roman" pitchFamily="18" charset="0"/>
                <a:ea typeface="Times New Roman" pitchFamily="18" charset="0"/>
                <a:cs typeface="Times New Roman" pitchFamily="18" charset="0"/>
              </a:rPr>
              <a:t>, С</a:t>
            </a:r>
            <a:r>
              <a:rPr lang="en-US" sz="2400" dirty="0" smtClean="0">
                <a:latin typeface="Times New Roman" pitchFamily="18" charset="0"/>
                <a:ea typeface="Times New Roman" pitchFamily="18" charset="0"/>
                <a:cs typeface="Times New Roman" pitchFamily="18" charset="0"/>
              </a:rPr>
              <a:t>u</a:t>
            </a:r>
            <a:r>
              <a:rPr lang="ru-RU" sz="2400" dirty="0" smtClean="0">
                <a:latin typeface="Times New Roman" pitchFamily="18" charset="0"/>
                <a:ea typeface="Times New Roman" pitchFamily="18" charset="0"/>
                <a:cs typeface="Times New Roman" pitchFamily="18" charset="0"/>
              </a:rPr>
              <a:t>), көміртегі, смоланың көптеген органикалық қоспалары және т.б.  жатады.</a:t>
            </a:r>
            <a:endParaRPr lang="ru-RU" sz="2400" dirty="0" smtClean="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81" name="Rectangle 5"/>
          <p:cNvSpPr>
            <a:spLocks noChangeArrowheads="1"/>
          </p:cNvSpPr>
          <p:nvPr/>
        </p:nvSpPr>
        <p:spPr bwMode="auto">
          <a:xfrm>
            <a:off x="428596" y="4815970"/>
            <a:ext cx="850112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Сыртқы магнит өрісінде, өрістің бағымен магниттелетін заттарды </a:t>
            </a:r>
            <a:r>
              <a:rPr lang="ru-RU" sz="2400" b="1" dirty="0" smtClean="0">
                <a:latin typeface="Times New Roman" pitchFamily="18" charset="0"/>
                <a:ea typeface="Times New Roman" pitchFamily="18" charset="0"/>
                <a:cs typeface="Times New Roman" pitchFamily="18" charset="0"/>
              </a:rPr>
              <a:t>парамагнетиктер </a:t>
            </a:r>
            <a:r>
              <a:rPr lang="ru-RU" sz="2400" dirty="0" smtClean="0">
                <a:latin typeface="Times New Roman" pitchFamily="18" charset="0"/>
                <a:ea typeface="Times New Roman" pitchFamily="18" charset="0"/>
                <a:cs typeface="Times New Roman" pitchFamily="18" charset="0"/>
              </a:rPr>
              <a:t>деп атайды</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lang="ru-RU" sz="2400" dirty="0" smtClean="0"/>
              <a:t> </a:t>
            </a:r>
            <a:r>
              <a:rPr lang="ru-RU" sz="2400" dirty="0" smtClean="0">
                <a:latin typeface="Times New Roman" pitchFamily="18" charset="0"/>
                <a:cs typeface="Times New Roman" pitchFamily="18" charset="0"/>
              </a:rPr>
              <a:t>Парамагнетиктерге </a:t>
            </a:r>
            <a:r>
              <a:rPr lang="en-US" sz="2400" dirty="0" smtClean="0">
                <a:latin typeface="Times New Roman" pitchFamily="18" charset="0"/>
                <a:cs typeface="Times New Roman" pitchFamily="18" charset="0"/>
              </a:rPr>
              <a:t>Pt</a:t>
            </a:r>
            <a:r>
              <a:rPr lang="ru-RU" sz="2400" dirty="0" smtClean="0">
                <a:latin typeface="Times New Roman" pitchFamily="18" charset="0"/>
                <a:cs typeface="Times New Roman" pitchFamily="18" charset="0"/>
              </a:rPr>
              <a:t>, А</a:t>
            </a:r>
            <a:r>
              <a:rPr lang="en-US" sz="2400" dirty="0" smtClean="0">
                <a:latin typeface="Times New Roman" pitchFamily="18" charset="0"/>
                <a:cs typeface="Times New Roman" pitchFamily="18" charset="0"/>
              </a:rPr>
              <a:t>l </a:t>
            </a:r>
            <a:r>
              <a:rPr lang="ru-RU" sz="2400" dirty="0" smtClean="0">
                <a:latin typeface="Times New Roman" pitchFamily="18" charset="0"/>
                <a:cs typeface="Times New Roman" pitchFamily="18" charset="0"/>
              </a:rPr>
              <a:t>және т.б. жатады.</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0" name="Прямоугольник 39"/>
          <p:cNvSpPr/>
          <p:nvPr/>
        </p:nvSpPr>
        <p:spPr>
          <a:xfrm>
            <a:off x="6143636" y="4357694"/>
            <a:ext cx="1857388" cy="50006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ru-RU" dirty="0"/>
          </a:p>
        </p:txBody>
      </p:sp>
      <p:sp>
        <p:nvSpPr>
          <p:cNvPr id="39" name="Выноска со стрелкой вверх 38"/>
          <p:cNvSpPr/>
          <p:nvPr/>
        </p:nvSpPr>
        <p:spPr>
          <a:xfrm>
            <a:off x="5357818" y="4857760"/>
            <a:ext cx="3500462" cy="571504"/>
          </a:xfrm>
          <a:prstGeom prst="upArrowCallout">
            <a:avLst>
              <a:gd name="adj1" fmla="val 0"/>
              <a:gd name="adj2" fmla="val 25000"/>
              <a:gd name="adj3" fmla="val 25000"/>
              <a:gd name="adj4" fmla="val 649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Заголовок 1"/>
          <p:cNvSpPr>
            <a:spLocks noGrp="1"/>
          </p:cNvSpPr>
          <p:nvPr>
            <p:ph type="title"/>
          </p:nvPr>
        </p:nvSpPr>
        <p:spPr>
          <a:xfrm>
            <a:off x="928662" y="214290"/>
            <a:ext cx="7239000" cy="462932"/>
          </a:xfrm>
        </p:spPr>
        <p:txBody>
          <a:bodyPr>
            <a:normAutofit/>
          </a:bodyPr>
          <a:lstStyle/>
          <a:p>
            <a:pPr algn="ctr"/>
            <a:r>
              <a:rPr lang="ru-RU" sz="2400" b="0" dirty="0" smtClean="0">
                <a:solidFill>
                  <a:schemeClr val="bg2">
                    <a:lumMod val="10000"/>
                  </a:schemeClr>
                </a:solidFill>
                <a:latin typeface="Times New Roman" pitchFamily="18" charset="0"/>
                <a:cs typeface="Times New Roman" pitchFamily="18" charset="0"/>
              </a:rPr>
              <a:t>Магниттелу. Заттардағы магнит өрісі</a:t>
            </a:r>
            <a:endParaRPr lang="ru-RU" sz="2400" b="0" dirty="0">
              <a:solidFill>
                <a:schemeClr val="bg2">
                  <a:lumMod val="10000"/>
                </a:schemeClr>
              </a:solidFill>
              <a:latin typeface="Times New Roman" pitchFamily="18" charset="0"/>
              <a:cs typeface="Times New Roman" pitchFamily="18" charset="0"/>
            </a:endParaRPr>
          </a:p>
        </p:txBody>
      </p:sp>
      <p:sp>
        <p:nvSpPr>
          <p:cNvPr id="2560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0034" y="857231"/>
            <a:ext cx="1714512" cy="770567"/>
          </a:xfrm>
          <a:prstGeom prst="rect">
            <a:avLst/>
          </a:prstGeom>
          <a:noFill/>
        </p:spPr>
      </p:pic>
      <p:sp>
        <p:nvSpPr>
          <p:cNvPr id="25603" name="Rectangle 3"/>
          <p:cNvSpPr>
            <a:spLocks noChangeArrowheads="1"/>
          </p:cNvSpPr>
          <p:nvPr/>
        </p:nvSpPr>
        <p:spPr bwMode="auto">
          <a:xfrm>
            <a:off x="0" y="838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0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04"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71472" y="1714488"/>
            <a:ext cx="1643074" cy="742760"/>
          </a:xfrm>
          <a:prstGeom prst="rect">
            <a:avLst/>
          </a:prstGeom>
          <a:noFill/>
        </p:spPr>
      </p:pic>
      <p:sp>
        <p:nvSpPr>
          <p:cNvPr id="25606" name="Rectangle 6"/>
          <p:cNvSpPr>
            <a:spLocks noChangeArrowheads="1"/>
          </p:cNvSpPr>
          <p:nvPr/>
        </p:nvSpPr>
        <p:spPr bwMode="auto">
          <a:xfrm>
            <a:off x="0" y="7715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08"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07"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71472" y="2500306"/>
            <a:ext cx="1643074" cy="469450"/>
          </a:xfrm>
          <a:prstGeom prst="rect">
            <a:avLst/>
          </a:prstGeom>
          <a:noFill/>
        </p:spPr>
      </p:pic>
      <p:sp>
        <p:nvSpPr>
          <p:cNvPr id="25609" name="Rectangle 9"/>
          <p:cNvSpPr>
            <a:spLocks noChangeArrowheads="1"/>
          </p:cNvSpPr>
          <p:nvPr/>
        </p:nvSpPr>
        <p:spPr bwMode="auto">
          <a:xfrm>
            <a:off x="0" y="6667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11"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10" name="Picture 10"/>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214678" y="2357430"/>
            <a:ext cx="1214446" cy="761602"/>
          </a:xfrm>
          <a:prstGeom prst="rect">
            <a:avLst/>
          </a:prstGeom>
          <a:noFill/>
        </p:spPr>
      </p:pic>
      <p:sp>
        <p:nvSpPr>
          <p:cNvPr id="25612" name="Rectangle 12"/>
          <p:cNvSpPr>
            <a:spLocks noChangeArrowheads="1"/>
          </p:cNvSpPr>
          <p:nvPr/>
        </p:nvSpPr>
        <p:spPr bwMode="auto">
          <a:xfrm>
            <a:off x="0" y="8096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5613" name="Picture 13"/>
          <p:cNvPicPr>
            <a:picLocks noChangeAspect="1" noChangeArrowheads="1"/>
          </p:cNvPicPr>
          <p:nvPr/>
        </p:nvPicPr>
        <p:blipFill>
          <a:blip r:embed="rId6" cstate="print"/>
          <a:srcRect l="10248" t="20149" r="60144" b="-7864"/>
          <a:stretch>
            <a:fillRect/>
          </a:stretch>
        </p:blipFill>
        <p:spPr bwMode="auto">
          <a:xfrm>
            <a:off x="5786446" y="714356"/>
            <a:ext cx="3071834" cy="2859526"/>
          </a:xfrm>
          <a:prstGeom prst="rect">
            <a:avLst/>
          </a:prstGeom>
          <a:noFill/>
          <a:ln w="9525">
            <a:noFill/>
            <a:miter lim="800000"/>
            <a:headEnd/>
            <a:tailEnd/>
          </a:ln>
        </p:spPr>
      </p:pic>
      <p:sp>
        <p:nvSpPr>
          <p:cNvPr id="25615"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14" name="Picture 14"/>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571471" y="3000372"/>
            <a:ext cx="1737681" cy="714380"/>
          </a:xfrm>
          <a:prstGeom prst="rect">
            <a:avLst/>
          </a:prstGeom>
          <a:noFill/>
        </p:spPr>
      </p:pic>
      <p:sp>
        <p:nvSpPr>
          <p:cNvPr id="25616" name="Rectangle 16"/>
          <p:cNvSpPr>
            <a:spLocks noChangeArrowheads="1"/>
          </p:cNvSpPr>
          <p:nvPr/>
        </p:nvSpPr>
        <p:spPr bwMode="auto">
          <a:xfrm>
            <a:off x="0" y="8096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18"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17" name="Picture 17"/>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3214678" y="3071810"/>
            <a:ext cx="1214446" cy="702102"/>
          </a:xfrm>
          <a:prstGeom prst="rect">
            <a:avLst/>
          </a:prstGeom>
          <a:noFill/>
        </p:spPr>
      </p:pic>
      <p:sp>
        <p:nvSpPr>
          <p:cNvPr id="25619" name="Rectangle 19"/>
          <p:cNvSpPr>
            <a:spLocks noChangeArrowheads="1"/>
          </p:cNvSpPr>
          <p:nvPr/>
        </p:nvSpPr>
        <p:spPr bwMode="auto">
          <a:xfrm>
            <a:off x="0" y="8096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21" name="Rectangle 2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20" name="Picture 20"/>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571472" y="3786190"/>
            <a:ext cx="1214446" cy="494774"/>
          </a:xfrm>
          <a:prstGeom prst="rect">
            <a:avLst/>
          </a:prstGeom>
          <a:noFill/>
        </p:spPr>
      </p:pic>
      <p:sp>
        <p:nvSpPr>
          <p:cNvPr id="25622" name="Rectangle 22"/>
          <p:cNvSpPr>
            <a:spLocks noChangeArrowheads="1"/>
          </p:cNvSpPr>
          <p:nvPr/>
        </p:nvSpPr>
        <p:spPr bwMode="auto">
          <a:xfrm>
            <a:off x="0" y="6667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24" name="Rectangle 2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23" name="Picture 23"/>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3428992" y="3786190"/>
            <a:ext cx="3646315" cy="500066"/>
          </a:xfrm>
          <a:prstGeom prst="rect">
            <a:avLst/>
          </a:prstGeom>
          <a:noFill/>
        </p:spPr>
      </p:pic>
      <p:sp>
        <p:nvSpPr>
          <p:cNvPr id="25625" name="Rectangle 25"/>
          <p:cNvSpPr>
            <a:spLocks noChangeArrowheads="1"/>
          </p:cNvSpPr>
          <p:nvPr/>
        </p:nvSpPr>
        <p:spPr bwMode="auto">
          <a:xfrm>
            <a:off x="0" y="685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27" name="Rectangle 2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26" name="Picture 26"/>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571472" y="4500569"/>
            <a:ext cx="1000132" cy="488953"/>
          </a:xfrm>
          <a:prstGeom prst="rect">
            <a:avLst/>
          </a:prstGeom>
          <a:noFill/>
        </p:spPr>
      </p:pic>
      <p:sp>
        <p:nvSpPr>
          <p:cNvPr id="25628" name="Rectangle 28"/>
          <p:cNvSpPr>
            <a:spLocks noChangeArrowheads="1"/>
          </p:cNvSpPr>
          <p:nvPr/>
        </p:nvSpPr>
        <p:spPr bwMode="auto">
          <a:xfrm>
            <a:off x="0" y="6667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30" name="Rectangle 3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29" name="Picture 29"/>
          <p:cNvPicPr>
            <a:picLocks noChangeAspect="1" noChangeArrowheads="1"/>
          </p:cNvPicPr>
          <p:nvPr/>
        </p:nvPicPr>
        <p:blipFill>
          <a:blip r:embed="rId12" cstate="print">
            <a:clrChange>
              <a:clrFrom>
                <a:srgbClr val="FFFFFF"/>
              </a:clrFrom>
              <a:clrTo>
                <a:srgbClr val="FFFFFF">
                  <a:alpha val="0"/>
                </a:srgbClr>
              </a:clrTo>
            </a:clrChange>
          </a:blip>
          <a:srcRect/>
          <a:stretch>
            <a:fillRect/>
          </a:stretch>
        </p:blipFill>
        <p:spPr bwMode="auto">
          <a:xfrm>
            <a:off x="3286116" y="4500570"/>
            <a:ext cx="2071702" cy="451262"/>
          </a:xfrm>
          <a:prstGeom prst="rect">
            <a:avLst/>
          </a:prstGeom>
          <a:noFill/>
        </p:spPr>
      </p:pic>
      <p:sp>
        <p:nvSpPr>
          <p:cNvPr id="25631" name="Rectangle 31"/>
          <p:cNvSpPr>
            <a:spLocks noChangeArrowheads="1"/>
          </p:cNvSpPr>
          <p:nvPr/>
        </p:nvSpPr>
        <p:spPr bwMode="auto">
          <a:xfrm>
            <a:off x="2357422" y="1000108"/>
            <a:ext cx="3293722"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lang="ru-RU" sz="2400" dirty="0" smtClean="0">
                <a:latin typeface="Times New Roman" pitchFamily="18" charset="0"/>
                <a:cs typeface="Times New Roman" pitchFamily="18" charset="0"/>
              </a:rPr>
              <a:t>  –  магниттелу векторы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5633" name="Rectangle 3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5632" name="Picture 32"/>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6286512" y="4429132"/>
            <a:ext cx="1428760" cy="460890"/>
          </a:xfrm>
          <a:prstGeom prst="rect">
            <a:avLst/>
          </a:prstGeom>
          <a:noFill/>
        </p:spPr>
      </p:pic>
      <p:sp>
        <p:nvSpPr>
          <p:cNvPr id="25634" name="Rectangle 34"/>
          <p:cNvSpPr>
            <a:spLocks noChangeArrowheads="1"/>
          </p:cNvSpPr>
          <p:nvPr/>
        </p:nvSpPr>
        <p:spPr bwMode="auto">
          <a:xfrm>
            <a:off x="0" y="6477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Прямоугольник 37"/>
          <p:cNvSpPr/>
          <p:nvPr/>
        </p:nvSpPr>
        <p:spPr>
          <a:xfrm>
            <a:off x="5429256" y="5072074"/>
            <a:ext cx="3511842"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ru-RU" sz="2400" dirty="0" smtClean="0">
                <a:latin typeface="Times New Roman" pitchFamily="18" charset="0"/>
                <a:cs typeface="Times New Roman" pitchFamily="18" charset="0"/>
              </a:rPr>
              <a:t>заттың магнит өтімділігі </a:t>
            </a:r>
            <a:endParaRPr lang="ru-RU" sz="2400" dirty="0">
              <a:latin typeface="Times New Roman" pitchFamily="18" charset="0"/>
              <a:cs typeface="Times New Roman" pitchFamily="18" charset="0"/>
            </a:endParaRPr>
          </a:p>
        </p:txBody>
      </p:sp>
      <p:sp>
        <p:nvSpPr>
          <p:cNvPr id="41" name="Прямоугольник 40"/>
          <p:cNvSpPr/>
          <p:nvPr/>
        </p:nvSpPr>
        <p:spPr>
          <a:xfrm>
            <a:off x="428596" y="5572140"/>
            <a:ext cx="8429684" cy="830997"/>
          </a:xfrm>
          <a:prstGeom prst="rect">
            <a:avLst/>
          </a:prstGeom>
        </p:spPr>
        <p:txBody>
          <a:bodyPr wrap="square">
            <a:spAutoFit/>
          </a:bodyPr>
          <a:lstStyle/>
          <a:p>
            <a:r>
              <a:rPr lang="ru-RU" sz="2400" dirty="0" smtClean="0">
                <a:latin typeface="Times New Roman" pitchFamily="18" charset="0"/>
                <a:cs typeface="Times New Roman" pitchFamily="18" charset="0"/>
              </a:rPr>
              <a:t>Диамагнетиктер үшін  </a:t>
            </a:r>
            <a:r>
              <a:rPr lang="en-US" sz="2400" dirty="0" smtClean="0">
                <a:latin typeface="Times New Roman" pitchFamily="18" charset="0"/>
                <a:cs typeface="Times New Roman" pitchFamily="18" charset="0"/>
                <a:sym typeface="Symbol"/>
              </a:rPr>
              <a:t></a:t>
            </a:r>
            <a:r>
              <a:rPr lang="ru-RU" sz="2400" dirty="0" smtClean="0">
                <a:latin typeface="Times New Roman" pitchFamily="18" charset="0"/>
                <a:cs typeface="Times New Roman" pitchFamily="18" charset="0"/>
              </a:rPr>
              <a:t>&lt; 0 және </a:t>
            </a:r>
            <a:r>
              <a:rPr lang="en-US" sz="2400" i="1" dirty="0" smtClean="0">
                <a:latin typeface="Times New Roman" pitchFamily="18" charset="0"/>
                <a:cs typeface="Times New Roman" pitchFamily="18" charset="0"/>
                <a:sym typeface="Symbol"/>
              </a:rPr>
              <a:t></a:t>
            </a:r>
            <a:r>
              <a:rPr lang="kk-KZ" sz="2400" i="1" dirty="0" smtClean="0">
                <a:latin typeface="Times New Roman" pitchFamily="18" charset="0"/>
                <a:cs typeface="Times New Roman" pitchFamily="18" charset="0"/>
                <a:sym typeface="Symbol"/>
              </a:rPr>
              <a:t> </a:t>
            </a:r>
            <a:r>
              <a:rPr lang="ru-RU" sz="2400" dirty="0" smtClean="0">
                <a:latin typeface="Times New Roman" pitchFamily="18" charset="0"/>
                <a:cs typeface="Times New Roman" pitchFamily="18" charset="0"/>
              </a:rPr>
              <a:t>&lt;1, парамагнетиктер үшін </a:t>
            </a:r>
            <a:r>
              <a:rPr lang="en-US" sz="2400" dirty="0" smtClean="0">
                <a:latin typeface="Times New Roman" pitchFamily="18" charset="0"/>
                <a:cs typeface="Times New Roman" pitchFamily="18" charset="0"/>
                <a:sym typeface="Symbol"/>
              </a:rPr>
              <a:t></a:t>
            </a:r>
            <a:r>
              <a:rPr lang="ru-RU" sz="2400" dirty="0" smtClean="0">
                <a:latin typeface="Times New Roman" pitchFamily="18" charset="0"/>
                <a:cs typeface="Times New Roman" pitchFamily="18" charset="0"/>
              </a:rPr>
              <a:t>&gt; 0 және </a:t>
            </a:r>
            <a:r>
              <a:rPr lang="en-US" sz="2400" i="1" dirty="0" smtClean="0">
                <a:latin typeface="Times New Roman" pitchFamily="18" charset="0"/>
                <a:cs typeface="Times New Roman" pitchFamily="18" charset="0"/>
                <a:sym typeface="Symbol"/>
              </a:rPr>
              <a:t></a:t>
            </a:r>
            <a:r>
              <a:rPr lang="kk-KZ" sz="2400" i="1" dirty="0" smtClean="0">
                <a:latin typeface="Times New Roman" pitchFamily="18" charset="0"/>
                <a:cs typeface="Times New Roman" pitchFamily="18" charset="0"/>
                <a:sym typeface="Symbol"/>
              </a:rPr>
              <a:t> </a:t>
            </a:r>
            <a:r>
              <a:rPr lang="ru-RU" sz="2400" dirty="0" smtClean="0">
                <a:latin typeface="Times New Roman" pitchFamily="18" charset="0"/>
                <a:cs typeface="Times New Roman" pitchFamily="18" charset="0"/>
              </a:rPr>
              <a:t>&gt;1.</a:t>
            </a:r>
            <a:endParaRPr lang="ru-RU"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15" name="Прямоугольник 14"/>
          <p:cNvSpPr/>
          <p:nvPr/>
        </p:nvSpPr>
        <p:spPr>
          <a:xfrm>
            <a:off x="357158" y="3000372"/>
            <a:ext cx="2000264" cy="92869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ru-RU" dirty="0"/>
          </a:p>
        </p:txBody>
      </p:sp>
      <p:sp>
        <p:nvSpPr>
          <p:cNvPr id="26625" name="Rectangle 1"/>
          <p:cNvSpPr>
            <a:spLocks noChangeArrowheads="1"/>
          </p:cNvSpPr>
          <p:nvPr/>
        </p:nvSpPr>
        <p:spPr bwMode="auto">
          <a:xfrm>
            <a:off x="357158" y="214290"/>
            <a:ext cx="850109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Заттағы магнит өрісі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үшін </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толық ток заңы (В векторының циркуляциясы туралы теорема):</a:t>
            </a: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6627"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sp>
        <p:nvSpPr>
          <p:cNvPr id="266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6628" name="Object 4"/>
          <p:cNvGraphicFramePr>
            <a:graphicFrameLocks noChangeAspect="1"/>
          </p:cNvGraphicFramePr>
          <p:nvPr/>
        </p:nvGraphicFramePr>
        <p:xfrm>
          <a:off x="3714744" y="1142984"/>
          <a:ext cx="3571900" cy="791501"/>
        </p:xfrm>
        <a:graphic>
          <a:graphicData uri="http://schemas.openxmlformats.org/presentationml/2006/ole">
            <p:oleObj spid="_x0000_s26628" name="Формула" r:id="rId3" imgW="1676400" imgH="368300" progId="Equation.3">
              <p:embed/>
            </p:oleObj>
          </a:graphicData>
        </a:graphic>
      </p:graphicFrame>
      <p:sp>
        <p:nvSpPr>
          <p:cNvPr id="26631"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6630"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714744" y="2071678"/>
            <a:ext cx="2428892" cy="1115978"/>
          </a:xfrm>
          <a:prstGeom prst="rect">
            <a:avLst/>
          </a:prstGeom>
          <a:noFill/>
        </p:spPr>
      </p:pic>
      <p:sp>
        <p:nvSpPr>
          <p:cNvPr id="26632" name="Rectangle 8"/>
          <p:cNvSpPr>
            <a:spLocks noChangeArrowheads="1"/>
          </p:cNvSpPr>
          <p:nvPr/>
        </p:nvSpPr>
        <p:spPr bwMode="auto">
          <a:xfrm>
            <a:off x="0" y="9429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6633" name="Object 9"/>
          <p:cNvGraphicFramePr>
            <a:graphicFrameLocks noChangeAspect="1"/>
          </p:cNvGraphicFramePr>
          <p:nvPr/>
        </p:nvGraphicFramePr>
        <p:xfrm>
          <a:off x="642910" y="3071810"/>
          <a:ext cx="1406778" cy="857256"/>
        </p:xfrm>
        <a:graphic>
          <a:graphicData uri="http://schemas.openxmlformats.org/presentationml/2006/ole">
            <p:oleObj spid="_x0000_s26633" name="Формула" r:id="rId5" imgW="609600" imgH="368300" progId="Equation.3">
              <p:embed/>
            </p:oleObj>
          </a:graphicData>
        </a:graphic>
      </p:graphicFrame>
      <p:sp>
        <p:nvSpPr>
          <p:cNvPr id="14" name="Прямоугольник 13"/>
          <p:cNvSpPr/>
          <p:nvPr/>
        </p:nvSpPr>
        <p:spPr>
          <a:xfrm>
            <a:off x="2214546" y="3143248"/>
            <a:ext cx="6568658" cy="461665"/>
          </a:xfrm>
          <a:prstGeom prst="rect">
            <a:avLst/>
          </a:prstGeom>
        </p:spPr>
        <p:txBody>
          <a:bodyPr wrap="none">
            <a:spAutoFit/>
          </a:bodyPr>
          <a:lstStyle/>
          <a:p>
            <a:r>
              <a:rPr lang="ru-RU" sz="2400" dirty="0" smtClean="0">
                <a:latin typeface="Times New Roman" pitchFamily="18" charset="0"/>
                <a:cs typeface="Times New Roman" pitchFamily="18" charset="0"/>
              </a:rPr>
              <a:t> – Н векторының циркуляциясы туралы теорема </a:t>
            </a:r>
            <a:endParaRPr lang="ru-RU" sz="2400" dirty="0">
              <a:latin typeface="Times New Roman" pitchFamily="18" charset="0"/>
              <a:cs typeface="Times New Roman" pitchFamily="18" charset="0"/>
            </a:endParaRPr>
          </a:p>
        </p:txBody>
      </p:sp>
      <p:sp>
        <p:nvSpPr>
          <p:cNvPr id="16" name="Прямоугольник 15"/>
          <p:cNvSpPr/>
          <p:nvPr/>
        </p:nvSpPr>
        <p:spPr>
          <a:xfrm>
            <a:off x="1500166" y="4143380"/>
            <a:ext cx="6715172" cy="461665"/>
          </a:xfrm>
          <a:prstGeom prst="rect">
            <a:avLst/>
          </a:prstGeom>
        </p:spPr>
        <p:txBody>
          <a:bodyPr wrap="square">
            <a:spAutoFit/>
          </a:bodyPr>
          <a:lstStyle/>
          <a:p>
            <a:r>
              <a:rPr lang="ru-RU" sz="2400" b="1" i="1" dirty="0" smtClean="0">
                <a:latin typeface="Times New Roman" pitchFamily="18" charset="0"/>
                <a:cs typeface="Times New Roman" pitchFamily="18" charset="0"/>
              </a:rPr>
              <a:t>Ферромагнетиктер  және олардың қасиеттері</a:t>
            </a:r>
            <a:endParaRPr lang="ru-RU" sz="2400" b="1" i="1" dirty="0">
              <a:latin typeface="Times New Roman" pitchFamily="18" charset="0"/>
              <a:cs typeface="Times New Roman" pitchFamily="18" charset="0"/>
            </a:endParaRPr>
          </a:p>
        </p:txBody>
      </p:sp>
      <p:sp>
        <p:nvSpPr>
          <p:cNvPr id="17" name="Прямоугольник 16"/>
          <p:cNvSpPr/>
          <p:nvPr/>
        </p:nvSpPr>
        <p:spPr>
          <a:xfrm>
            <a:off x="428596" y="4643447"/>
            <a:ext cx="8501122" cy="1569660"/>
          </a:xfrm>
          <a:prstGeom prst="rect">
            <a:avLst/>
          </a:prstGeom>
        </p:spPr>
        <p:txBody>
          <a:bodyPr wrap="square">
            <a:spAutoFit/>
          </a:bodyPr>
          <a:lstStyle/>
          <a:p>
            <a:pPr algn="just"/>
            <a:r>
              <a:rPr lang="ru-RU" sz="2400" b="1" dirty="0" smtClean="0">
                <a:latin typeface="Times New Roman" pitchFamily="18" charset="0"/>
                <a:cs typeface="Times New Roman" pitchFamily="18" charset="0"/>
              </a:rPr>
              <a:t>Әлсіз магниттік заттар</a:t>
            </a:r>
            <a:r>
              <a:rPr lang="ru-RU" sz="2400" dirty="0" smtClean="0">
                <a:latin typeface="Times New Roman" pitchFamily="18" charset="0"/>
                <a:cs typeface="Times New Roman" pitchFamily="18" charset="0"/>
              </a:rPr>
              <a:t> деп аталатын диа- және парамагне-тиктерден басқа, өте тез магниттелетін қасиеті бар, </a:t>
            </a:r>
            <a:r>
              <a:rPr lang="ru-RU" sz="2400" b="1" dirty="0" smtClean="0">
                <a:latin typeface="Times New Roman" pitchFamily="18" charset="0"/>
                <a:cs typeface="Times New Roman" pitchFamily="18" charset="0"/>
              </a:rPr>
              <a:t>күшті магниттік заттар </a:t>
            </a:r>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ферромагниттер</a:t>
            </a:r>
            <a:r>
              <a:rPr lang="ru-RU" sz="2400" dirty="0" smtClean="0">
                <a:latin typeface="Times New Roman" pitchFamily="18" charset="0"/>
                <a:cs typeface="Times New Roman" pitchFamily="18" charset="0"/>
              </a:rPr>
              <a:t> де бар, олар сыртқы магнит өрісі болмаса да магниттеледі. </a:t>
            </a:r>
            <a:endParaRPr lang="ru-RU"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285720" y="214290"/>
            <a:ext cx="8572560" cy="1200329"/>
          </a:xfrm>
          <a:prstGeom prst="rect">
            <a:avLst/>
          </a:prstGeom>
        </p:spPr>
        <p:txBody>
          <a:bodyPr wrap="square">
            <a:spAutoFit/>
          </a:bodyPr>
          <a:lstStyle/>
          <a:p>
            <a:r>
              <a:rPr lang="ru-RU" sz="2400" dirty="0" err="1" smtClean="0">
                <a:latin typeface="Times New Roman" pitchFamily="18" charset="0"/>
                <a:cs typeface="Times New Roman" pitchFamily="18" charset="0"/>
              </a:rPr>
              <a:t>Ферромагнетиктерге</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темірден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басқа,  </a:t>
            </a:r>
            <a:r>
              <a:rPr lang="ru-RU" sz="2400" dirty="0" smtClean="0">
                <a:latin typeface="Times New Roman" pitchFamily="18" charset="0"/>
                <a:cs typeface="Times New Roman" pitchFamily="18" charset="0"/>
              </a:rPr>
              <a:t>(«</a:t>
            </a:r>
            <a:r>
              <a:rPr lang="ru-RU" sz="2400" dirty="0" err="1" smtClean="0">
                <a:latin typeface="Times New Roman" pitchFamily="18" charset="0"/>
                <a:cs typeface="Times New Roman" pitchFamily="18" charset="0"/>
              </a:rPr>
              <a:t>ферромагниттік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сөзі осыдан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шыққан</a:t>
            </a:r>
            <a:r>
              <a:rPr lang="ru-RU" sz="2400" dirty="0" smtClean="0">
                <a:latin typeface="Times New Roman" pitchFamily="18" charset="0"/>
                <a:cs typeface="Times New Roman" pitchFamily="18" charset="0"/>
              </a:rPr>
              <a:t>) кобальт, никель, гадолиний, </a:t>
            </a:r>
            <a:r>
              <a:rPr lang="ru-RU" sz="2400" dirty="0" err="1" smtClean="0">
                <a:latin typeface="Times New Roman" pitchFamily="18" charset="0"/>
                <a:cs typeface="Times New Roman" pitchFamily="18" charset="0"/>
              </a:rPr>
              <a:t>олардың құймалары </a:t>
            </a:r>
            <a:r>
              <a:rPr lang="ru-RU" sz="2400" dirty="0" smtClean="0">
                <a:latin typeface="Times New Roman" pitchFamily="18" charset="0"/>
                <a:cs typeface="Times New Roman" pitchFamily="18" charset="0"/>
              </a:rPr>
              <a:t>мен </a:t>
            </a:r>
            <a:r>
              <a:rPr lang="ru-RU" sz="2400" dirty="0" err="1" smtClean="0">
                <a:latin typeface="Times New Roman" pitchFamily="18" charset="0"/>
                <a:cs typeface="Times New Roman" pitchFamily="18" charset="0"/>
              </a:rPr>
              <a:t>қоспалары жатады</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grpSp>
        <p:nvGrpSpPr>
          <p:cNvPr id="25" name="Группа 24"/>
          <p:cNvGrpSpPr/>
          <p:nvPr/>
        </p:nvGrpSpPr>
        <p:grpSpPr>
          <a:xfrm>
            <a:off x="357158" y="1643050"/>
            <a:ext cx="4143404" cy="2928958"/>
            <a:chOff x="357158" y="1571612"/>
            <a:chExt cx="4214842" cy="3286148"/>
          </a:xfrm>
        </p:grpSpPr>
        <p:sp>
          <p:nvSpPr>
            <p:cNvPr id="24" name="Прямоугольник 23"/>
            <p:cNvSpPr/>
            <p:nvPr/>
          </p:nvSpPr>
          <p:spPr>
            <a:xfrm>
              <a:off x="357158" y="1571612"/>
              <a:ext cx="4214842" cy="328614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ru-RU"/>
            </a:p>
          </p:txBody>
        </p:sp>
        <p:grpSp>
          <p:nvGrpSpPr>
            <p:cNvPr id="18" name="Группа 17"/>
            <p:cNvGrpSpPr/>
            <p:nvPr/>
          </p:nvGrpSpPr>
          <p:grpSpPr>
            <a:xfrm>
              <a:off x="642910" y="1643050"/>
              <a:ext cx="2715438" cy="2501124"/>
              <a:chOff x="713554" y="1357298"/>
              <a:chExt cx="2715438" cy="2501124"/>
            </a:xfrm>
          </p:grpSpPr>
          <p:cxnSp>
            <p:nvCxnSpPr>
              <p:cNvPr id="6" name="Прямая со стрелкой 5"/>
              <p:cNvCxnSpPr/>
              <p:nvPr/>
            </p:nvCxnSpPr>
            <p:spPr>
              <a:xfrm rot="5400000" flipH="1" flipV="1">
                <a:off x="-536611" y="2607463"/>
                <a:ext cx="2501124" cy="79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714348" y="3071810"/>
                <a:ext cx="2714644"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flipV="1">
                <a:off x="785786" y="2357430"/>
                <a:ext cx="2286016" cy="71438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714348" y="3071810"/>
                <a:ext cx="2500330" cy="285752"/>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Полилиния 12"/>
              <p:cNvSpPr/>
              <p:nvPr/>
            </p:nvSpPr>
            <p:spPr>
              <a:xfrm>
                <a:off x="734518" y="1623934"/>
                <a:ext cx="2603292" cy="1449050"/>
              </a:xfrm>
              <a:custGeom>
                <a:avLst/>
                <a:gdLst>
                  <a:gd name="connsiteX0" fmla="*/ 0 w 2603292"/>
                  <a:gd name="connsiteY0" fmla="*/ 1449050 h 1449050"/>
                  <a:gd name="connsiteX1" fmla="*/ 269823 w 2603292"/>
                  <a:gd name="connsiteY1" fmla="*/ 1239187 h 1449050"/>
                  <a:gd name="connsiteX2" fmla="*/ 764498 w 2603292"/>
                  <a:gd name="connsiteY2" fmla="*/ 714532 h 1449050"/>
                  <a:gd name="connsiteX3" fmla="*/ 1019331 w 2603292"/>
                  <a:gd name="connsiteY3" fmla="*/ 294807 h 1449050"/>
                  <a:gd name="connsiteX4" fmla="*/ 1289154 w 2603292"/>
                  <a:gd name="connsiteY4" fmla="*/ 69955 h 1449050"/>
                  <a:gd name="connsiteX5" fmla="*/ 2443397 w 2603292"/>
                  <a:gd name="connsiteY5" fmla="*/ 9994 h 1449050"/>
                  <a:gd name="connsiteX6" fmla="*/ 2248525 w 2603292"/>
                  <a:gd name="connsiteY6" fmla="*/ 9994 h 1449050"/>
                  <a:gd name="connsiteX7" fmla="*/ 2248525 w 2603292"/>
                  <a:gd name="connsiteY7" fmla="*/ 9994 h 144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03292" h="1449050">
                    <a:moveTo>
                      <a:pt x="0" y="1449050"/>
                    </a:moveTo>
                    <a:cubicBezTo>
                      <a:pt x="71203" y="1405328"/>
                      <a:pt x="142407" y="1361607"/>
                      <a:pt x="269823" y="1239187"/>
                    </a:cubicBezTo>
                    <a:cubicBezTo>
                      <a:pt x="397239" y="1116767"/>
                      <a:pt x="639580" y="871929"/>
                      <a:pt x="764498" y="714532"/>
                    </a:cubicBezTo>
                    <a:cubicBezTo>
                      <a:pt x="889416" y="557135"/>
                      <a:pt x="931888" y="402236"/>
                      <a:pt x="1019331" y="294807"/>
                    </a:cubicBezTo>
                    <a:cubicBezTo>
                      <a:pt x="1106774" y="187378"/>
                      <a:pt x="1051810" y="117424"/>
                      <a:pt x="1289154" y="69955"/>
                    </a:cubicBezTo>
                    <a:cubicBezTo>
                      <a:pt x="1526498" y="22486"/>
                      <a:pt x="2283502" y="19988"/>
                      <a:pt x="2443397" y="9994"/>
                    </a:cubicBezTo>
                    <a:cubicBezTo>
                      <a:pt x="2603292" y="0"/>
                      <a:pt x="2248525" y="9994"/>
                      <a:pt x="2248525" y="9994"/>
                    </a:cubicBezTo>
                    <a:lnTo>
                      <a:pt x="2248525" y="9994"/>
                    </a:lnTo>
                  </a:path>
                </a:pathLst>
              </a:cu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cxnSp>
            <p:nvCxnSpPr>
              <p:cNvPr id="15" name="Прямая соединительная линия 14"/>
              <p:cNvCxnSpPr/>
              <p:nvPr/>
            </p:nvCxnSpPr>
            <p:spPr>
              <a:xfrm>
                <a:off x="714348" y="1643050"/>
                <a:ext cx="1571636" cy="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2143108" y="2000240"/>
              <a:ext cx="2000264" cy="400110"/>
            </a:xfrm>
            <a:prstGeom prst="rect">
              <a:avLst/>
            </a:prstGeom>
            <a:noFill/>
          </p:spPr>
          <p:txBody>
            <a:bodyPr wrap="square" rtlCol="0">
              <a:spAutoFit/>
            </a:bodyPr>
            <a:lstStyle/>
            <a:p>
              <a:r>
                <a:rPr lang="kk-KZ" sz="2000" dirty="0" smtClean="0">
                  <a:latin typeface="Times New Roman" pitchFamily="18" charset="0"/>
                  <a:cs typeface="Times New Roman" pitchFamily="18" charset="0"/>
                </a:rPr>
                <a:t>ферромагнетик</a:t>
              </a:r>
              <a:endParaRPr lang="ru-RU" sz="2000" dirty="0">
                <a:latin typeface="Times New Roman" pitchFamily="18" charset="0"/>
                <a:cs typeface="Times New Roman" pitchFamily="18" charset="0"/>
              </a:endParaRPr>
            </a:p>
          </p:txBody>
        </p:sp>
        <p:sp>
          <p:nvSpPr>
            <p:cNvPr id="20" name="TextBox 19"/>
            <p:cNvSpPr txBox="1"/>
            <p:nvPr/>
          </p:nvSpPr>
          <p:spPr>
            <a:xfrm>
              <a:off x="2357422" y="2714620"/>
              <a:ext cx="2000264" cy="400110"/>
            </a:xfrm>
            <a:prstGeom prst="rect">
              <a:avLst/>
            </a:prstGeom>
            <a:noFill/>
          </p:spPr>
          <p:txBody>
            <a:bodyPr wrap="square" rtlCol="0">
              <a:spAutoFit/>
            </a:bodyPr>
            <a:lstStyle/>
            <a:p>
              <a:r>
                <a:rPr lang="kk-KZ" sz="2000" dirty="0" smtClean="0">
                  <a:latin typeface="Times New Roman" pitchFamily="18" charset="0"/>
                  <a:cs typeface="Times New Roman" pitchFamily="18" charset="0"/>
                </a:rPr>
                <a:t>парамагнетик</a:t>
              </a:r>
              <a:endParaRPr lang="ru-RU" sz="2000" dirty="0">
                <a:latin typeface="Times New Roman" pitchFamily="18" charset="0"/>
                <a:cs typeface="Times New Roman" pitchFamily="18" charset="0"/>
              </a:endParaRPr>
            </a:p>
          </p:txBody>
        </p:sp>
        <p:sp>
          <p:nvSpPr>
            <p:cNvPr id="21" name="TextBox 20"/>
            <p:cNvSpPr txBox="1"/>
            <p:nvPr/>
          </p:nvSpPr>
          <p:spPr>
            <a:xfrm rot="10800000" flipV="1">
              <a:off x="1785918" y="3571876"/>
              <a:ext cx="2062178" cy="400110"/>
            </a:xfrm>
            <a:prstGeom prst="rect">
              <a:avLst/>
            </a:prstGeom>
            <a:noFill/>
          </p:spPr>
          <p:txBody>
            <a:bodyPr wrap="square" rtlCol="0">
              <a:spAutoFit/>
            </a:bodyPr>
            <a:lstStyle/>
            <a:p>
              <a:r>
                <a:rPr lang="kk-KZ" sz="2000" dirty="0" smtClean="0">
                  <a:latin typeface="Times New Roman" pitchFamily="18" charset="0"/>
                  <a:cs typeface="Times New Roman" pitchFamily="18" charset="0"/>
                </a:rPr>
                <a:t>диамагнетик</a:t>
              </a:r>
              <a:endParaRPr lang="ru-RU" sz="2000" dirty="0">
                <a:latin typeface="Times New Roman" pitchFamily="18" charset="0"/>
                <a:cs typeface="Times New Roman" pitchFamily="18" charset="0"/>
              </a:endParaRPr>
            </a:p>
          </p:txBody>
        </p:sp>
        <p:sp>
          <p:nvSpPr>
            <p:cNvPr id="22" name="TextBox 21"/>
            <p:cNvSpPr txBox="1"/>
            <p:nvPr/>
          </p:nvSpPr>
          <p:spPr>
            <a:xfrm>
              <a:off x="3428992" y="3286124"/>
              <a:ext cx="35719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a:t>
              </a:r>
              <a:endParaRPr lang="ru-RU" sz="2000" b="1" dirty="0">
                <a:latin typeface="Times New Roman" pitchFamily="18" charset="0"/>
                <a:cs typeface="Times New Roman" pitchFamily="18" charset="0"/>
              </a:endParaRPr>
            </a:p>
          </p:txBody>
        </p:sp>
        <p:sp>
          <p:nvSpPr>
            <p:cNvPr id="23" name="TextBox 22"/>
            <p:cNvSpPr txBox="1"/>
            <p:nvPr/>
          </p:nvSpPr>
          <p:spPr>
            <a:xfrm>
              <a:off x="357158" y="1571612"/>
              <a:ext cx="214314"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J</a:t>
              </a:r>
              <a:endParaRPr lang="ru-RU" b="1" dirty="0">
                <a:latin typeface="Times New Roman" pitchFamily="18" charset="0"/>
                <a:cs typeface="Times New Roman" pitchFamily="18" charset="0"/>
              </a:endParaRPr>
            </a:p>
          </p:txBody>
        </p:sp>
      </p:grpSp>
      <p:grpSp>
        <p:nvGrpSpPr>
          <p:cNvPr id="108" name="Группа 107"/>
          <p:cNvGrpSpPr/>
          <p:nvPr/>
        </p:nvGrpSpPr>
        <p:grpSpPr>
          <a:xfrm>
            <a:off x="4857752" y="1571612"/>
            <a:ext cx="3929090" cy="3429024"/>
            <a:chOff x="4929190" y="1571612"/>
            <a:chExt cx="3857652" cy="3437604"/>
          </a:xfrm>
        </p:grpSpPr>
        <p:grpSp>
          <p:nvGrpSpPr>
            <p:cNvPr id="27650" name="Group 2"/>
            <p:cNvGrpSpPr>
              <a:grpSpLocks noChangeAspect="1"/>
            </p:cNvGrpSpPr>
            <p:nvPr/>
          </p:nvGrpSpPr>
          <p:grpSpPr bwMode="auto">
            <a:xfrm>
              <a:off x="4929190" y="1571612"/>
              <a:ext cx="3857652" cy="3437604"/>
              <a:chOff x="2361" y="505"/>
              <a:chExt cx="3940" cy="3511"/>
            </a:xfrm>
          </p:grpSpPr>
          <p:sp>
            <p:nvSpPr>
              <p:cNvPr id="27651" name="AutoShape 3"/>
              <p:cNvSpPr>
                <a:spLocks noChangeAspect="1" noChangeArrowheads="1"/>
              </p:cNvSpPr>
              <p:nvPr/>
            </p:nvSpPr>
            <p:spPr bwMode="auto">
              <a:xfrm>
                <a:off x="2361" y="505"/>
                <a:ext cx="3940" cy="3511"/>
              </a:xfrm>
              <a:prstGeom prst="rect">
                <a:avLst/>
              </a:prstGeom>
              <a:noFill/>
            </p:spPr>
            <p:txBody>
              <a:bodyPr vert="horz" wrap="square" lIns="91440" tIns="45720" rIns="91440" bIns="45720" numCol="1" anchor="t" anchorCtr="0" compatLnSpc="1">
                <a:prstTxWarp prst="textNoShape">
                  <a:avLst/>
                </a:prstTxWarp>
              </a:bodyPr>
              <a:lstStyle/>
              <a:p>
                <a:endParaRPr lang="ru-RU"/>
              </a:p>
            </p:txBody>
          </p:sp>
          <p:grpSp>
            <p:nvGrpSpPr>
              <p:cNvPr id="27652" name="Group 4"/>
              <p:cNvGrpSpPr>
                <a:grpSpLocks/>
              </p:cNvGrpSpPr>
              <p:nvPr/>
            </p:nvGrpSpPr>
            <p:grpSpPr bwMode="auto">
              <a:xfrm>
                <a:off x="2744" y="748"/>
                <a:ext cx="2999" cy="2828"/>
                <a:chOff x="2744" y="748"/>
                <a:chExt cx="2999" cy="2828"/>
              </a:xfrm>
            </p:grpSpPr>
            <p:cxnSp>
              <p:nvCxnSpPr>
                <p:cNvPr id="27653" name="AutoShape 5"/>
                <p:cNvCxnSpPr>
                  <a:cxnSpLocks noChangeShapeType="1"/>
                </p:cNvCxnSpPr>
                <p:nvPr/>
              </p:nvCxnSpPr>
              <p:spPr bwMode="auto">
                <a:xfrm>
                  <a:off x="2744" y="2196"/>
                  <a:ext cx="2999" cy="1"/>
                </a:xfrm>
                <a:prstGeom prst="straightConnector1">
                  <a:avLst/>
                </a:prstGeom>
                <a:noFill/>
                <a:ln w="28575">
                  <a:solidFill>
                    <a:srgbClr val="000000"/>
                  </a:solidFill>
                  <a:round/>
                  <a:headEnd/>
                  <a:tailEnd type="triangle" w="med" len="med"/>
                </a:ln>
              </p:spPr>
            </p:cxnSp>
            <p:cxnSp>
              <p:nvCxnSpPr>
                <p:cNvPr id="27654" name="AutoShape 6"/>
                <p:cNvCxnSpPr>
                  <a:cxnSpLocks noChangeShapeType="1"/>
                </p:cNvCxnSpPr>
                <p:nvPr/>
              </p:nvCxnSpPr>
              <p:spPr bwMode="auto">
                <a:xfrm flipH="1" flipV="1">
                  <a:off x="4173" y="748"/>
                  <a:ext cx="9" cy="2828"/>
                </a:xfrm>
                <a:prstGeom prst="straightConnector1">
                  <a:avLst/>
                </a:prstGeom>
                <a:noFill/>
                <a:ln w="28575">
                  <a:solidFill>
                    <a:srgbClr val="000000"/>
                  </a:solidFill>
                  <a:round/>
                  <a:headEnd/>
                  <a:tailEnd type="triangle" w="med" len="med"/>
                </a:ln>
              </p:spPr>
            </p:cxnSp>
            <p:cxnSp>
              <p:nvCxnSpPr>
                <p:cNvPr id="27655" name="AutoShape 7"/>
                <p:cNvCxnSpPr>
                  <a:cxnSpLocks noChangeShapeType="1"/>
                </p:cNvCxnSpPr>
                <p:nvPr/>
              </p:nvCxnSpPr>
              <p:spPr bwMode="auto">
                <a:xfrm>
                  <a:off x="3074" y="2195"/>
                  <a:ext cx="0" cy="991"/>
                </a:xfrm>
                <a:prstGeom prst="straightConnector1">
                  <a:avLst/>
                </a:prstGeom>
                <a:noFill/>
                <a:ln w="9525">
                  <a:solidFill>
                    <a:srgbClr val="000000"/>
                  </a:solidFill>
                  <a:prstDash val="lgDash"/>
                  <a:round/>
                  <a:headEnd/>
                  <a:tailEnd/>
                </a:ln>
              </p:spPr>
            </p:cxnSp>
            <p:cxnSp>
              <p:nvCxnSpPr>
                <p:cNvPr id="27656" name="AutoShape 8"/>
                <p:cNvCxnSpPr>
                  <a:cxnSpLocks noChangeShapeType="1"/>
                </p:cNvCxnSpPr>
                <p:nvPr/>
              </p:nvCxnSpPr>
              <p:spPr bwMode="auto">
                <a:xfrm>
                  <a:off x="3074" y="3186"/>
                  <a:ext cx="1099" cy="0"/>
                </a:xfrm>
                <a:prstGeom prst="straightConnector1">
                  <a:avLst/>
                </a:prstGeom>
                <a:noFill/>
                <a:ln w="9525">
                  <a:solidFill>
                    <a:srgbClr val="000000"/>
                  </a:solidFill>
                  <a:prstDash val="lgDash"/>
                  <a:round/>
                  <a:headEnd/>
                  <a:tailEnd/>
                </a:ln>
              </p:spPr>
            </p:cxnSp>
            <p:cxnSp>
              <p:nvCxnSpPr>
                <p:cNvPr id="27657" name="AutoShape 9"/>
                <p:cNvCxnSpPr>
                  <a:cxnSpLocks noChangeShapeType="1"/>
                </p:cNvCxnSpPr>
                <p:nvPr/>
              </p:nvCxnSpPr>
              <p:spPr bwMode="auto">
                <a:xfrm>
                  <a:off x="5308" y="1204"/>
                  <a:ext cx="1" cy="991"/>
                </a:xfrm>
                <a:prstGeom prst="straightConnector1">
                  <a:avLst/>
                </a:prstGeom>
                <a:noFill/>
                <a:ln w="9525">
                  <a:solidFill>
                    <a:srgbClr val="000000"/>
                  </a:solidFill>
                  <a:prstDash val="lgDash"/>
                  <a:round/>
                  <a:headEnd/>
                  <a:tailEnd/>
                </a:ln>
              </p:spPr>
            </p:cxnSp>
            <p:cxnSp>
              <p:nvCxnSpPr>
                <p:cNvPr id="27658" name="AutoShape 10"/>
                <p:cNvCxnSpPr>
                  <a:cxnSpLocks noChangeShapeType="1"/>
                </p:cNvCxnSpPr>
                <p:nvPr/>
              </p:nvCxnSpPr>
              <p:spPr bwMode="auto">
                <a:xfrm>
                  <a:off x="4209" y="1204"/>
                  <a:ext cx="1099" cy="1"/>
                </a:xfrm>
                <a:prstGeom prst="straightConnector1">
                  <a:avLst/>
                </a:prstGeom>
                <a:noFill/>
                <a:ln w="9525">
                  <a:solidFill>
                    <a:srgbClr val="000000"/>
                  </a:solidFill>
                  <a:prstDash val="lgDash"/>
                  <a:round/>
                  <a:headEnd/>
                  <a:tailEnd/>
                </a:ln>
              </p:spPr>
            </p:cxnSp>
            <p:sp>
              <p:nvSpPr>
                <p:cNvPr id="27659" name="Arc 11"/>
                <p:cNvSpPr>
                  <a:spLocks/>
                </p:cNvSpPr>
                <p:nvPr/>
              </p:nvSpPr>
              <p:spPr bwMode="auto">
                <a:xfrm rot="10800000" flipV="1">
                  <a:off x="3747" y="1582"/>
                  <a:ext cx="775" cy="1942"/>
                </a:xfrm>
                <a:custGeom>
                  <a:avLst/>
                  <a:gdLst>
                    <a:gd name="G0" fmla="+- 0 0 0"/>
                    <a:gd name="G1" fmla="+- 20227 0 0"/>
                    <a:gd name="G2" fmla="+- 21600 0 0"/>
                    <a:gd name="T0" fmla="*/ 7577 w 17262"/>
                    <a:gd name="T1" fmla="*/ 0 h 20227"/>
                    <a:gd name="T2" fmla="*/ 17262 w 17262"/>
                    <a:gd name="T3" fmla="*/ 7243 h 20227"/>
                    <a:gd name="T4" fmla="*/ 0 w 17262"/>
                    <a:gd name="T5" fmla="*/ 20227 h 20227"/>
                  </a:gdLst>
                  <a:ahLst/>
                  <a:cxnLst>
                    <a:cxn ang="0">
                      <a:pos x="T0" y="T1"/>
                    </a:cxn>
                    <a:cxn ang="0">
                      <a:pos x="T2" y="T3"/>
                    </a:cxn>
                    <a:cxn ang="0">
                      <a:pos x="T4" y="T5"/>
                    </a:cxn>
                  </a:cxnLst>
                  <a:rect l="0" t="0" r="r" b="b"/>
                  <a:pathLst>
                    <a:path w="17262" h="20227" fill="none" extrusionOk="0">
                      <a:moveTo>
                        <a:pt x="7577" y="-1"/>
                      </a:moveTo>
                      <a:cubicBezTo>
                        <a:pt x="11429" y="1442"/>
                        <a:pt x="14789" y="3955"/>
                        <a:pt x="17261" y="7243"/>
                      </a:cubicBezTo>
                    </a:path>
                    <a:path w="17262" h="20227" stroke="0" extrusionOk="0">
                      <a:moveTo>
                        <a:pt x="7577" y="-1"/>
                      </a:moveTo>
                      <a:cubicBezTo>
                        <a:pt x="11429" y="1442"/>
                        <a:pt x="14789" y="3955"/>
                        <a:pt x="17261" y="7243"/>
                      </a:cubicBezTo>
                      <a:lnTo>
                        <a:pt x="0" y="20227"/>
                      </a:lnTo>
                      <a:close/>
                    </a:path>
                  </a:pathLst>
                </a:cu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60" name="Arc 12"/>
                <p:cNvSpPr>
                  <a:spLocks/>
                </p:cNvSpPr>
                <p:nvPr/>
              </p:nvSpPr>
              <p:spPr bwMode="auto">
                <a:xfrm rot="502022" flipV="1">
                  <a:off x="3469" y="932"/>
                  <a:ext cx="1200" cy="2160"/>
                </a:xfrm>
                <a:custGeom>
                  <a:avLst/>
                  <a:gdLst>
                    <a:gd name="G0" fmla="+- 0 0 0"/>
                    <a:gd name="G1" fmla="+- 20227 0 0"/>
                    <a:gd name="G2" fmla="+- 21600 0 0"/>
                    <a:gd name="T0" fmla="*/ 7577 w 18606"/>
                    <a:gd name="T1" fmla="*/ 0 h 20227"/>
                    <a:gd name="T2" fmla="*/ 18606 w 18606"/>
                    <a:gd name="T3" fmla="*/ 9256 h 20227"/>
                    <a:gd name="T4" fmla="*/ 0 w 18606"/>
                    <a:gd name="T5" fmla="*/ 20227 h 20227"/>
                  </a:gdLst>
                  <a:ahLst/>
                  <a:cxnLst>
                    <a:cxn ang="0">
                      <a:pos x="T0" y="T1"/>
                    </a:cxn>
                    <a:cxn ang="0">
                      <a:pos x="T2" y="T3"/>
                    </a:cxn>
                    <a:cxn ang="0">
                      <a:pos x="T4" y="T5"/>
                    </a:cxn>
                  </a:cxnLst>
                  <a:rect l="0" t="0" r="r" b="b"/>
                  <a:pathLst>
                    <a:path w="18606" h="20227" fill="none" extrusionOk="0">
                      <a:moveTo>
                        <a:pt x="7577" y="-1"/>
                      </a:moveTo>
                      <a:cubicBezTo>
                        <a:pt x="12203" y="1732"/>
                        <a:pt x="16096" y="4999"/>
                        <a:pt x="18606" y="9255"/>
                      </a:cubicBezTo>
                    </a:path>
                    <a:path w="18606" h="20227" stroke="0" extrusionOk="0">
                      <a:moveTo>
                        <a:pt x="7577" y="-1"/>
                      </a:moveTo>
                      <a:cubicBezTo>
                        <a:pt x="12203" y="1732"/>
                        <a:pt x="16096" y="4999"/>
                        <a:pt x="18606" y="9255"/>
                      </a:cubicBezTo>
                      <a:lnTo>
                        <a:pt x="0" y="20227"/>
                      </a:lnTo>
                      <a:close/>
                    </a:path>
                  </a:pathLst>
                </a:cu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61" name="Arc 13"/>
                <p:cNvSpPr>
                  <a:spLocks/>
                </p:cNvSpPr>
                <p:nvPr/>
              </p:nvSpPr>
              <p:spPr bwMode="auto">
                <a:xfrm rot="11310441" flipH="1">
                  <a:off x="3102" y="2138"/>
                  <a:ext cx="571" cy="1102"/>
                </a:xfrm>
                <a:custGeom>
                  <a:avLst/>
                  <a:gdLst>
                    <a:gd name="G0" fmla="+- 0 0 0"/>
                    <a:gd name="G1" fmla="+- 21582 0 0"/>
                    <a:gd name="G2" fmla="+- 21600 0 0"/>
                    <a:gd name="T0" fmla="*/ 891 w 21567"/>
                    <a:gd name="T1" fmla="*/ 0 h 21582"/>
                    <a:gd name="T2" fmla="*/ 21567 w 21567"/>
                    <a:gd name="T3" fmla="*/ 20391 h 21582"/>
                    <a:gd name="T4" fmla="*/ 0 w 21567"/>
                    <a:gd name="T5" fmla="*/ 21582 h 21582"/>
                  </a:gdLst>
                  <a:ahLst/>
                  <a:cxnLst>
                    <a:cxn ang="0">
                      <a:pos x="T0" y="T1"/>
                    </a:cxn>
                    <a:cxn ang="0">
                      <a:pos x="T2" y="T3"/>
                    </a:cxn>
                    <a:cxn ang="0">
                      <a:pos x="T4" y="T5"/>
                    </a:cxn>
                  </a:cxnLst>
                  <a:rect l="0" t="0" r="r" b="b"/>
                  <a:pathLst>
                    <a:path w="21567" h="21582" fill="none" extrusionOk="0">
                      <a:moveTo>
                        <a:pt x="890" y="0"/>
                      </a:moveTo>
                      <a:cubicBezTo>
                        <a:pt x="12005" y="459"/>
                        <a:pt x="20953" y="9284"/>
                        <a:pt x="21567" y="20390"/>
                      </a:cubicBezTo>
                    </a:path>
                    <a:path w="21567" h="21582" stroke="0" extrusionOk="0">
                      <a:moveTo>
                        <a:pt x="890" y="0"/>
                      </a:moveTo>
                      <a:cubicBezTo>
                        <a:pt x="12005" y="459"/>
                        <a:pt x="20953" y="9284"/>
                        <a:pt x="21567" y="20390"/>
                      </a:cubicBezTo>
                      <a:lnTo>
                        <a:pt x="0" y="21582"/>
                      </a:lnTo>
                      <a:close/>
                    </a:path>
                  </a:pathLst>
                </a:cu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62" name="Arc 14"/>
                <p:cNvSpPr>
                  <a:spLocks/>
                </p:cNvSpPr>
                <p:nvPr/>
              </p:nvSpPr>
              <p:spPr bwMode="auto">
                <a:xfrm rot="1020883" flipH="1">
                  <a:off x="4758" y="1126"/>
                  <a:ext cx="361" cy="1394"/>
                </a:xfrm>
                <a:custGeom>
                  <a:avLst/>
                  <a:gdLst>
                    <a:gd name="G0" fmla="+- 0 0 0"/>
                    <a:gd name="G1" fmla="+- 21531 0 0"/>
                    <a:gd name="G2" fmla="+- 21600 0 0"/>
                    <a:gd name="T0" fmla="*/ 1723 w 21318"/>
                    <a:gd name="T1" fmla="*/ 0 h 21531"/>
                    <a:gd name="T2" fmla="*/ 21318 w 21318"/>
                    <a:gd name="T3" fmla="*/ 18053 h 21531"/>
                    <a:gd name="T4" fmla="*/ 0 w 21318"/>
                    <a:gd name="T5" fmla="*/ 21531 h 21531"/>
                  </a:gdLst>
                  <a:ahLst/>
                  <a:cxnLst>
                    <a:cxn ang="0">
                      <a:pos x="T0" y="T1"/>
                    </a:cxn>
                    <a:cxn ang="0">
                      <a:pos x="T2" y="T3"/>
                    </a:cxn>
                    <a:cxn ang="0">
                      <a:pos x="T4" y="T5"/>
                    </a:cxn>
                  </a:cxnLst>
                  <a:rect l="0" t="0" r="r" b="b"/>
                  <a:pathLst>
                    <a:path w="21318" h="21531" fill="none" extrusionOk="0">
                      <a:moveTo>
                        <a:pt x="1723" y="-1"/>
                      </a:moveTo>
                      <a:cubicBezTo>
                        <a:pt x="11630" y="792"/>
                        <a:pt x="19717" y="8243"/>
                        <a:pt x="21318" y="18052"/>
                      </a:cubicBezTo>
                    </a:path>
                    <a:path w="21318" h="21531" stroke="0" extrusionOk="0">
                      <a:moveTo>
                        <a:pt x="1723" y="-1"/>
                      </a:moveTo>
                      <a:cubicBezTo>
                        <a:pt x="11630" y="792"/>
                        <a:pt x="19717" y="8243"/>
                        <a:pt x="21318" y="18052"/>
                      </a:cubicBezTo>
                      <a:lnTo>
                        <a:pt x="0" y="21531"/>
                      </a:lnTo>
                      <a:close/>
                    </a:path>
                  </a:pathLst>
                </a:cu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63" name="Arc 15"/>
                <p:cNvSpPr>
                  <a:spLocks/>
                </p:cNvSpPr>
                <p:nvPr/>
              </p:nvSpPr>
              <p:spPr bwMode="auto">
                <a:xfrm rot="21116671" flipV="1">
                  <a:off x="3103" y="2786"/>
                  <a:ext cx="844" cy="366"/>
                </a:xfrm>
                <a:custGeom>
                  <a:avLst/>
                  <a:gdLst>
                    <a:gd name="G0" fmla="+- 3573 0 0"/>
                    <a:gd name="G1" fmla="+- 21600 0 0"/>
                    <a:gd name="G2" fmla="+- 21600 0 0"/>
                    <a:gd name="T0" fmla="*/ 0 w 17901"/>
                    <a:gd name="T1" fmla="*/ 297 h 21600"/>
                    <a:gd name="T2" fmla="*/ 17901 w 17901"/>
                    <a:gd name="T3" fmla="*/ 5436 h 21600"/>
                    <a:gd name="T4" fmla="*/ 3573 w 17901"/>
                    <a:gd name="T5" fmla="*/ 21600 h 21600"/>
                  </a:gdLst>
                  <a:ahLst/>
                  <a:cxnLst>
                    <a:cxn ang="0">
                      <a:pos x="T0" y="T1"/>
                    </a:cxn>
                    <a:cxn ang="0">
                      <a:pos x="T2" y="T3"/>
                    </a:cxn>
                    <a:cxn ang="0">
                      <a:pos x="T4" y="T5"/>
                    </a:cxn>
                  </a:cxnLst>
                  <a:rect l="0" t="0" r="r" b="b"/>
                  <a:pathLst>
                    <a:path w="17901" h="21600" fill="none" extrusionOk="0">
                      <a:moveTo>
                        <a:pt x="0" y="297"/>
                      </a:moveTo>
                      <a:cubicBezTo>
                        <a:pt x="1180" y="99"/>
                        <a:pt x="2375" y="-1"/>
                        <a:pt x="3573" y="0"/>
                      </a:cubicBezTo>
                      <a:cubicBezTo>
                        <a:pt x="8852" y="0"/>
                        <a:pt x="13949" y="1933"/>
                        <a:pt x="17900" y="5436"/>
                      </a:cubicBezTo>
                    </a:path>
                    <a:path w="17901" h="21600" stroke="0" extrusionOk="0">
                      <a:moveTo>
                        <a:pt x="0" y="297"/>
                      </a:moveTo>
                      <a:cubicBezTo>
                        <a:pt x="1180" y="99"/>
                        <a:pt x="2375" y="-1"/>
                        <a:pt x="3573" y="0"/>
                      </a:cubicBezTo>
                      <a:cubicBezTo>
                        <a:pt x="8852" y="0"/>
                        <a:pt x="13949" y="1933"/>
                        <a:pt x="17900" y="5436"/>
                      </a:cubicBezTo>
                      <a:lnTo>
                        <a:pt x="3573" y="21600"/>
                      </a:lnTo>
                      <a:close/>
                    </a:path>
                  </a:pathLst>
                </a:cu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64" name="Arc 16"/>
                <p:cNvSpPr>
                  <a:spLocks/>
                </p:cNvSpPr>
                <p:nvPr/>
              </p:nvSpPr>
              <p:spPr bwMode="auto">
                <a:xfrm flipH="1">
                  <a:off x="4522" y="1205"/>
                  <a:ext cx="791" cy="811"/>
                </a:xfrm>
                <a:custGeom>
                  <a:avLst/>
                  <a:gdLst>
                    <a:gd name="G0" fmla="+- 0 0 0"/>
                    <a:gd name="G1" fmla="+- 21600 0 0"/>
                    <a:gd name="G2" fmla="+- 21600 0 0"/>
                    <a:gd name="T0" fmla="*/ 0 w 19867"/>
                    <a:gd name="T1" fmla="*/ 0 h 21600"/>
                    <a:gd name="T2" fmla="*/ 19867 w 19867"/>
                    <a:gd name="T3" fmla="*/ 13123 h 21600"/>
                    <a:gd name="T4" fmla="*/ 0 w 19867"/>
                    <a:gd name="T5" fmla="*/ 21600 h 21600"/>
                  </a:gdLst>
                  <a:ahLst/>
                  <a:cxnLst>
                    <a:cxn ang="0">
                      <a:pos x="T0" y="T1"/>
                    </a:cxn>
                    <a:cxn ang="0">
                      <a:pos x="T2" y="T3"/>
                    </a:cxn>
                    <a:cxn ang="0">
                      <a:pos x="T4" y="T5"/>
                    </a:cxn>
                  </a:cxnLst>
                  <a:rect l="0" t="0" r="r" b="b"/>
                  <a:pathLst>
                    <a:path w="19867" h="21600" fill="none" extrusionOk="0">
                      <a:moveTo>
                        <a:pt x="-1" y="0"/>
                      </a:moveTo>
                      <a:cubicBezTo>
                        <a:pt x="8653" y="0"/>
                        <a:pt x="16471" y="5164"/>
                        <a:pt x="19867" y="13122"/>
                      </a:cubicBezTo>
                    </a:path>
                    <a:path w="19867" h="21600" stroke="0" extrusionOk="0">
                      <a:moveTo>
                        <a:pt x="-1" y="0"/>
                      </a:moveTo>
                      <a:cubicBezTo>
                        <a:pt x="8653" y="0"/>
                        <a:pt x="16471" y="5164"/>
                        <a:pt x="19867" y="13122"/>
                      </a:cubicBezTo>
                      <a:lnTo>
                        <a:pt x="0" y="21600"/>
                      </a:lnTo>
                      <a:close/>
                    </a:path>
                  </a:pathLst>
                </a:cu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65" name="Arc 17"/>
                <p:cNvSpPr>
                  <a:spLocks/>
                </p:cNvSpPr>
                <p:nvPr/>
              </p:nvSpPr>
              <p:spPr bwMode="auto">
                <a:xfrm flipV="1">
                  <a:off x="4171" y="937"/>
                  <a:ext cx="369" cy="1257"/>
                </a:xfrm>
                <a:custGeom>
                  <a:avLst/>
                  <a:gdLst>
                    <a:gd name="G0" fmla="+- 0 0 0"/>
                    <a:gd name="G1" fmla="+- 21600 0 0"/>
                    <a:gd name="G2" fmla="+- 21600 0 0"/>
                    <a:gd name="T0" fmla="*/ 0 w 17719"/>
                    <a:gd name="T1" fmla="*/ 0 h 21600"/>
                    <a:gd name="T2" fmla="*/ 17719 w 17719"/>
                    <a:gd name="T3" fmla="*/ 9247 h 21600"/>
                    <a:gd name="T4" fmla="*/ 0 w 17719"/>
                    <a:gd name="T5" fmla="*/ 21600 h 21600"/>
                  </a:gdLst>
                  <a:ahLst/>
                  <a:cxnLst>
                    <a:cxn ang="0">
                      <a:pos x="T0" y="T1"/>
                    </a:cxn>
                    <a:cxn ang="0">
                      <a:pos x="T2" y="T3"/>
                    </a:cxn>
                    <a:cxn ang="0">
                      <a:pos x="T4" y="T5"/>
                    </a:cxn>
                  </a:cxnLst>
                  <a:rect l="0" t="0" r="r" b="b"/>
                  <a:pathLst>
                    <a:path w="17719" h="21600" fill="none" extrusionOk="0">
                      <a:moveTo>
                        <a:pt x="-1" y="0"/>
                      </a:moveTo>
                      <a:cubicBezTo>
                        <a:pt x="7062" y="0"/>
                        <a:pt x="13679" y="3453"/>
                        <a:pt x="17719" y="9246"/>
                      </a:cubicBezTo>
                    </a:path>
                    <a:path w="17719" h="21600" stroke="0" extrusionOk="0">
                      <a:moveTo>
                        <a:pt x="-1" y="0"/>
                      </a:moveTo>
                      <a:cubicBezTo>
                        <a:pt x="7062" y="0"/>
                        <a:pt x="13679" y="3453"/>
                        <a:pt x="17719" y="9246"/>
                      </a:cubicBezTo>
                      <a:lnTo>
                        <a:pt x="0" y="21600"/>
                      </a:lnTo>
                      <a:close/>
                    </a:path>
                  </a:pathLst>
                </a:cu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66" name="Arc 18"/>
                <p:cNvSpPr>
                  <a:spLocks/>
                </p:cNvSpPr>
                <p:nvPr/>
              </p:nvSpPr>
              <p:spPr bwMode="auto">
                <a:xfrm rot="10172290" flipV="1">
                  <a:off x="4140" y="1277"/>
                  <a:ext cx="1247" cy="396"/>
                </a:xfrm>
                <a:custGeom>
                  <a:avLst/>
                  <a:gdLst>
                    <a:gd name="G0" fmla="+- 7643 0 0"/>
                    <a:gd name="G1" fmla="+- 21600 0 0"/>
                    <a:gd name="G2" fmla="+- 21600 0 0"/>
                    <a:gd name="T0" fmla="*/ 0 w 26505"/>
                    <a:gd name="T1" fmla="*/ 1397 h 21600"/>
                    <a:gd name="T2" fmla="*/ 26505 w 26505"/>
                    <a:gd name="T3" fmla="*/ 11075 h 21600"/>
                    <a:gd name="T4" fmla="*/ 7643 w 26505"/>
                    <a:gd name="T5" fmla="*/ 21600 h 21600"/>
                  </a:gdLst>
                  <a:ahLst/>
                  <a:cxnLst>
                    <a:cxn ang="0">
                      <a:pos x="T0" y="T1"/>
                    </a:cxn>
                    <a:cxn ang="0">
                      <a:pos x="T2" y="T3"/>
                    </a:cxn>
                    <a:cxn ang="0">
                      <a:pos x="T4" y="T5"/>
                    </a:cxn>
                  </a:cxnLst>
                  <a:rect l="0" t="0" r="r" b="b"/>
                  <a:pathLst>
                    <a:path w="26505" h="21600" fill="none" extrusionOk="0">
                      <a:moveTo>
                        <a:pt x="0" y="1397"/>
                      </a:moveTo>
                      <a:cubicBezTo>
                        <a:pt x="2442" y="473"/>
                        <a:pt x="5031" y="-1"/>
                        <a:pt x="7643" y="0"/>
                      </a:cubicBezTo>
                      <a:cubicBezTo>
                        <a:pt x="15472" y="0"/>
                        <a:pt x="22689" y="4237"/>
                        <a:pt x="26505" y="11074"/>
                      </a:cubicBezTo>
                    </a:path>
                    <a:path w="26505" h="21600" stroke="0" extrusionOk="0">
                      <a:moveTo>
                        <a:pt x="0" y="1397"/>
                      </a:moveTo>
                      <a:cubicBezTo>
                        <a:pt x="2442" y="473"/>
                        <a:pt x="5031" y="-1"/>
                        <a:pt x="7643" y="0"/>
                      </a:cubicBezTo>
                      <a:cubicBezTo>
                        <a:pt x="15472" y="0"/>
                        <a:pt x="22689" y="4237"/>
                        <a:pt x="26505" y="11074"/>
                      </a:cubicBezTo>
                      <a:lnTo>
                        <a:pt x="7643" y="21600"/>
                      </a:lnTo>
                      <a:close/>
                    </a:path>
                  </a:pathLst>
                </a:cu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76" name="Text Box 28"/>
                <p:cNvSpPr txBox="1">
                  <a:spLocks noChangeArrowheads="1"/>
                </p:cNvSpPr>
                <p:nvPr/>
              </p:nvSpPr>
              <p:spPr bwMode="auto">
                <a:xfrm>
                  <a:off x="3845" y="2259"/>
                  <a:ext cx="239" cy="261"/>
                </a:xfrm>
                <a:prstGeom prst="rect">
                  <a:avLst/>
                </a:prstGeom>
                <a:solidFill>
                  <a:srgbClr val="FFFFFF"/>
                </a:solidFill>
                <a:ln w="9525">
                  <a:noFill/>
                  <a:miter lim="800000"/>
                  <a:headEnd/>
                  <a:tailEnd/>
                </a:ln>
              </p:spPr>
              <p:txBody>
                <a:bodyPr vert="horz" wrap="square" lIns="91440" tIns="0" rIns="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b="0" i="0" u="none" strike="noStrike" cap="none" normalizeH="0" baseline="0" dirty="0" smtClean="0">
                      <a:ln>
                        <a:noFill/>
                      </a:ln>
                      <a:solidFill>
                        <a:schemeClr val="tx1"/>
                      </a:solidFill>
                      <a:effectLst/>
                      <a:latin typeface="Calibri" pitchFamily="34" charset="0"/>
                      <a:cs typeface="Arial" pitchFamily="34" charset="0"/>
                    </a:rPr>
                    <a:t>O</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77" name="Text Box 29"/>
                <p:cNvSpPr txBox="1">
                  <a:spLocks noChangeArrowheads="1"/>
                </p:cNvSpPr>
                <p:nvPr/>
              </p:nvSpPr>
              <p:spPr bwMode="auto">
                <a:xfrm>
                  <a:off x="5387" y="1126"/>
                  <a:ext cx="214" cy="230"/>
                </a:xfrm>
                <a:prstGeom prst="rect">
                  <a:avLst/>
                </a:prstGeom>
                <a:solidFill>
                  <a:srgbClr val="FFFFFF"/>
                </a:solidFill>
                <a:ln w="9525">
                  <a:noFill/>
                  <a:miter lim="800000"/>
                  <a:headEnd/>
                  <a:tailEnd/>
                </a:ln>
              </p:spPr>
              <p:txBody>
                <a:bodyPr vert="horz" wrap="square" lIns="0" tIns="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Arial" pitchFamily="34" charset="0"/>
                    </a:rPr>
                    <a:t>1</a:t>
                  </a:r>
                  <a:endParaRPr kumimoji="0" lang="ru-RU" sz="3600" b="0" i="0" u="none" strike="noStrike" cap="none" normalizeH="0" baseline="0" smtClean="0">
                    <a:ln>
                      <a:noFill/>
                    </a:ln>
                    <a:solidFill>
                      <a:schemeClr val="tx1"/>
                    </a:solidFill>
                    <a:effectLst/>
                    <a:latin typeface="Arial" pitchFamily="34" charset="0"/>
                    <a:cs typeface="Arial" pitchFamily="34" charset="0"/>
                  </a:endParaRPr>
                </a:p>
              </p:txBody>
            </p:sp>
            <p:sp>
              <p:nvSpPr>
                <p:cNvPr id="27678" name="Text Box 30"/>
                <p:cNvSpPr txBox="1">
                  <a:spLocks noChangeArrowheads="1"/>
                </p:cNvSpPr>
                <p:nvPr/>
              </p:nvSpPr>
              <p:spPr bwMode="auto">
                <a:xfrm>
                  <a:off x="4258" y="1582"/>
                  <a:ext cx="172" cy="235"/>
                </a:xfrm>
                <a:prstGeom prst="rect">
                  <a:avLst/>
                </a:prstGeom>
                <a:solidFill>
                  <a:srgbClr val="FFFFFF"/>
                </a:solidFill>
                <a:ln w="9525">
                  <a:noFill/>
                  <a:miter lim="800000"/>
                  <a:headEnd/>
                  <a:tailEnd/>
                </a:ln>
              </p:spPr>
              <p:txBody>
                <a:bodyPr vert="horz" wrap="square" lIns="0" tIns="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Arial" pitchFamily="34" charset="0"/>
                    </a:rPr>
                    <a:t>2</a:t>
                  </a:r>
                  <a:endParaRPr kumimoji="0" lang="ru-RU" sz="3600" b="0" i="0" u="none" strike="noStrike" cap="none" normalizeH="0" baseline="0" smtClean="0">
                    <a:ln>
                      <a:noFill/>
                    </a:ln>
                    <a:solidFill>
                      <a:schemeClr val="tx1"/>
                    </a:solidFill>
                    <a:effectLst/>
                    <a:latin typeface="Arial" pitchFamily="34" charset="0"/>
                    <a:cs typeface="Arial" pitchFamily="34" charset="0"/>
                  </a:endParaRPr>
                </a:p>
              </p:txBody>
            </p:sp>
            <p:sp>
              <p:nvSpPr>
                <p:cNvPr id="27679" name="Text Box 31"/>
                <p:cNvSpPr txBox="1">
                  <a:spLocks noChangeArrowheads="1"/>
                </p:cNvSpPr>
                <p:nvPr/>
              </p:nvSpPr>
              <p:spPr bwMode="auto">
                <a:xfrm>
                  <a:off x="3966" y="1818"/>
                  <a:ext cx="137" cy="242"/>
                </a:xfrm>
                <a:prstGeom prst="rect">
                  <a:avLst/>
                </a:prstGeom>
                <a:solidFill>
                  <a:srgbClr val="FFFFFF"/>
                </a:solidFill>
                <a:ln w="9525">
                  <a:noFill/>
                  <a:miter lim="800000"/>
                  <a:headEnd/>
                  <a:tailEnd/>
                </a:ln>
              </p:spPr>
              <p:txBody>
                <a:bodyPr vert="horz" wrap="square" lIns="0" tIns="0" rIns="9144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pitchFamily="34" charset="0"/>
                    </a:rPr>
                    <a:t>3</a:t>
                  </a:r>
                  <a:endParaRPr kumimoji="0" lang="ru-RU"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80" name="Text Box 32"/>
                <p:cNvSpPr txBox="1">
                  <a:spLocks noChangeArrowheads="1"/>
                </p:cNvSpPr>
                <p:nvPr/>
              </p:nvSpPr>
              <p:spPr bwMode="auto">
                <a:xfrm>
                  <a:off x="3002" y="3240"/>
                  <a:ext cx="257" cy="235"/>
                </a:xfrm>
                <a:prstGeom prst="rect">
                  <a:avLst/>
                </a:prstGeom>
                <a:solidFill>
                  <a:srgbClr val="FFFFFF"/>
                </a:solidFill>
                <a:ln w="9525">
                  <a:noFill/>
                  <a:miter lim="800000"/>
                  <a:headEnd/>
                  <a:tailEnd/>
                </a:ln>
              </p:spPr>
              <p:txBody>
                <a:bodyPr vert="horz" wrap="square" lIns="0" tIns="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Arial" pitchFamily="34" charset="0"/>
                    </a:rPr>
                    <a:t>4</a:t>
                  </a:r>
                  <a:endParaRPr kumimoji="0" lang="ru-RU"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81" name="Text Box 33"/>
                <p:cNvSpPr txBox="1">
                  <a:spLocks noChangeArrowheads="1"/>
                </p:cNvSpPr>
                <p:nvPr/>
              </p:nvSpPr>
              <p:spPr bwMode="auto">
                <a:xfrm>
                  <a:off x="3947" y="2632"/>
                  <a:ext cx="137" cy="206"/>
                </a:xfrm>
                <a:prstGeom prst="rect">
                  <a:avLst/>
                </a:prstGeom>
                <a:solidFill>
                  <a:srgbClr val="FFFFFF"/>
                </a:solidFill>
                <a:ln w="9525">
                  <a:noFill/>
                  <a:miter lim="800000"/>
                  <a:headEnd/>
                  <a:tailEnd/>
                </a:ln>
              </p:spPr>
              <p:txBody>
                <a:bodyPr vert="horz" wrap="square" lIns="0" tIns="0" rIns="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Arial" pitchFamily="34" charset="0"/>
                    </a:rPr>
                    <a:t>5</a:t>
                  </a:r>
                  <a:endParaRPr kumimoji="0" lang="ru-RU"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82" name="Text Box 34"/>
                <p:cNvSpPr txBox="1">
                  <a:spLocks noChangeArrowheads="1"/>
                </p:cNvSpPr>
                <p:nvPr/>
              </p:nvSpPr>
              <p:spPr bwMode="auto">
                <a:xfrm>
                  <a:off x="4758" y="1896"/>
                  <a:ext cx="266" cy="242"/>
                </a:xfrm>
                <a:prstGeom prst="rect">
                  <a:avLst/>
                </a:prstGeom>
                <a:solidFill>
                  <a:srgbClr val="FFFFFF"/>
                </a:solidFill>
                <a:ln w="9525">
                  <a:noFill/>
                  <a:miter lim="800000"/>
                  <a:headEnd/>
                  <a:tailEnd/>
                </a:ln>
              </p:spPr>
              <p:txBody>
                <a:bodyPr vert="horz" wrap="square" lIns="0" tIns="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cs typeface="Arial" pitchFamily="34" charset="0"/>
                    </a:rPr>
                    <a:t>6</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83" name="Freeform 35"/>
                <p:cNvSpPr>
                  <a:spLocks/>
                </p:cNvSpPr>
                <p:nvPr/>
              </p:nvSpPr>
              <p:spPr bwMode="auto">
                <a:xfrm>
                  <a:off x="4161" y="1582"/>
                  <a:ext cx="12" cy="35"/>
                </a:xfrm>
                <a:custGeom>
                  <a:avLst/>
                  <a:gdLst/>
                  <a:ahLst/>
                  <a:cxnLst>
                    <a:cxn ang="0">
                      <a:pos x="16" y="0"/>
                    </a:cxn>
                    <a:cxn ang="0">
                      <a:pos x="4" y="35"/>
                    </a:cxn>
                    <a:cxn ang="0">
                      <a:pos x="16" y="0"/>
                    </a:cxn>
                  </a:cxnLst>
                  <a:rect l="0" t="0" r="r" b="b"/>
                  <a:pathLst>
                    <a:path w="16" h="47">
                      <a:moveTo>
                        <a:pt x="16" y="0"/>
                      </a:moveTo>
                      <a:cubicBezTo>
                        <a:pt x="16" y="0"/>
                        <a:pt x="0" y="47"/>
                        <a:pt x="4" y="35"/>
                      </a:cubicBezTo>
                      <a:cubicBezTo>
                        <a:pt x="8" y="23"/>
                        <a:pt x="12" y="12"/>
                        <a:pt x="16" y="0"/>
                      </a:cubicBezTo>
                      <a:close/>
                    </a:path>
                  </a:pathLst>
                </a:custGeom>
                <a:solidFill>
                  <a:srgbClr val="FFFFFF"/>
                </a:solid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84" name="Freeform 36"/>
                <p:cNvSpPr>
                  <a:spLocks/>
                </p:cNvSpPr>
                <p:nvPr/>
              </p:nvSpPr>
              <p:spPr bwMode="auto">
                <a:xfrm>
                  <a:off x="3758" y="2197"/>
                  <a:ext cx="11" cy="35"/>
                </a:xfrm>
                <a:custGeom>
                  <a:avLst/>
                  <a:gdLst/>
                  <a:ahLst/>
                  <a:cxnLst>
                    <a:cxn ang="0">
                      <a:pos x="16" y="0"/>
                    </a:cxn>
                    <a:cxn ang="0">
                      <a:pos x="4" y="35"/>
                    </a:cxn>
                    <a:cxn ang="0">
                      <a:pos x="16" y="0"/>
                    </a:cxn>
                  </a:cxnLst>
                  <a:rect l="0" t="0" r="r" b="b"/>
                  <a:pathLst>
                    <a:path w="16" h="47">
                      <a:moveTo>
                        <a:pt x="16" y="0"/>
                      </a:moveTo>
                      <a:cubicBezTo>
                        <a:pt x="16" y="0"/>
                        <a:pt x="0" y="47"/>
                        <a:pt x="4" y="35"/>
                      </a:cubicBezTo>
                      <a:cubicBezTo>
                        <a:pt x="8" y="23"/>
                        <a:pt x="12" y="12"/>
                        <a:pt x="16" y="0"/>
                      </a:cubicBezTo>
                      <a:close/>
                    </a:path>
                  </a:pathLst>
                </a:custGeom>
                <a:solidFill>
                  <a:srgbClr val="FFFFFF"/>
                </a:solid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85" name="Freeform 37"/>
                <p:cNvSpPr>
                  <a:spLocks/>
                </p:cNvSpPr>
                <p:nvPr/>
              </p:nvSpPr>
              <p:spPr bwMode="auto">
                <a:xfrm>
                  <a:off x="4646" y="2158"/>
                  <a:ext cx="12" cy="36"/>
                </a:xfrm>
                <a:custGeom>
                  <a:avLst/>
                  <a:gdLst/>
                  <a:ahLst/>
                  <a:cxnLst>
                    <a:cxn ang="0">
                      <a:pos x="16" y="0"/>
                    </a:cxn>
                    <a:cxn ang="0">
                      <a:pos x="4" y="35"/>
                    </a:cxn>
                    <a:cxn ang="0">
                      <a:pos x="16" y="0"/>
                    </a:cxn>
                  </a:cxnLst>
                  <a:rect l="0" t="0" r="r" b="b"/>
                  <a:pathLst>
                    <a:path w="16" h="47">
                      <a:moveTo>
                        <a:pt x="16" y="0"/>
                      </a:moveTo>
                      <a:cubicBezTo>
                        <a:pt x="16" y="0"/>
                        <a:pt x="0" y="47"/>
                        <a:pt x="4" y="35"/>
                      </a:cubicBezTo>
                      <a:cubicBezTo>
                        <a:pt x="8" y="23"/>
                        <a:pt x="12" y="12"/>
                        <a:pt x="16" y="0"/>
                      </a:cubicBezTo>
                      <a:close/>
                    </a:path>
                  </a:pathLst>
                </a:custGeom>
                <a:solidFill>
                  <a:srgbClr val="FFFFFF"/>
                </a:solid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27686" name="Freeform 38"/>
                <p:cNvSpPr>
                  <a:spLocks/>
                </p:cNvSpPr>
                <p:nvPr/>
              </p:nvSpPr>
              <p:spPr bwMode="auto">
                <a:xfrm>
                  <a:off x="4171" y="2786"/>
                  <a:ext cx="11" cy="36"/>
                </a:xfrm>
                <a:custGeom>
                  <a:avLst/>
                  <a:gdLst/>
                  <a:ahLst/>
                  <a:cxnLst>
                    <a:cxn ang="0">
                      <a:pos x="16" y="0"/>
                    </a:cxn>
                    <a:cxn ang="0">
                      <a:pos x="4" y="35"/>
                    </a:cxn>
                    <a:cxn ang="0">
                      <a:pos x="16" y="0"/>
                    </a:cxn>
                  </a:cxnLst>
                  <a:rect l="0" t="0" r="r" b="b"/>
                  <a:pathLst>
                    <a:path w="16" h="47">
                      <a:moveTo>
                        <a:pt x="16" y="0"/>
                      </a:moveTo>
                      <a:cubicBezTo>
                        <a:pt x="16" y="0"/>
                        <a:pt x="0" y="47"/>
                        <a:pt x="4" y="35"/>
                      </a:cubicBezTo>
                      <a:cubicBezTo>
                        <a:pt x="8" y="23"/>
                        <a:pt x="12" y="12"/>
                        <a:pt x="16" y="0"/>
                      </a:cubicBezTo>
                      <a:close/>
                    </a:path>
                  </a:pathLst>
                </a:custGeom>
                <a:solidFill>
                  <a:srgbClr val="FFFFFF"/>
                </a:solid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grpSp>
        </p:grpSp>
        <p:sp>
          <p:nvSpPr>
            <p:cNvPr id="102" name="TextBox 101"/>
            <p:cNvSpPr txBox="1"/>
            <p:nvPr/>
          </p:nvSpPr>
          <p:spPr>
            <a:xfrm>
              <a:off x="6429388" y="1785926"/>
              <a:ext cx="214314"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J</a:t>
              </a:r>
              <a:endParaRPr lang="ru-RU" b="1" dirty="0">
                <a:latin typeface="Times New Roman" pitchFamily="18" charset="0"/>
                <a:cs typeface="Times New Roman" pitchFamily="18" charset="0"/>
              </a:endParaRPr>
            </a:p>
          </p:txBody>
        </p:sp>
        <p:sp>
          <p:nvSpPr>
            <p:cNvPr id="103" name="TextBox 102"/>
            <p:cNvSpPr txBox="1"/>
            <p:nvPr/>
          </p:nvSpPr>
          <p:spPr>
            <a:xfrm>
              <a:off x="8072462" y="2786058"/>
              <a:ext cx="35719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a:t>
              </a:r>
              <a:endParaRPr lang="ru-RU" sz="2000" b="1" dirty="0">
                <a:latin typeface="Times New Roman" pitchFamily="18" charset="0"/>
                <a:cs typeface="Times New Roman" pitchFamily="18" charset="0"/>
              </a:endParaRPr>
            </a:p>
          </p:txBody>
        </p:sp>
        <p:sp>
          <p:nvSpPr>
            <p:cNvPr id="104" name="TextBox 103"/>
            <p:cNvSpPr txBox="1"/>
            <p:nvPr/>
          </p:nvSpPr>
          <p:spPr>
            <a:xfrm>
              <a:off x="7572396" y="3286124"/>
              <a:ext cx="571504"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H</a:t>
              </a:r>
              <a:r>
                <a:rPr lang="en-US" sz="2000" baseline="-25000" dirty="0" smtClean="0">
                  <a:latin typeface="Times New Roman" pitchFamily="18" charset="0"/>
                  <a:cs typeface="Times New Roman" pitchFamily="18" charset="0"/>
                </a:rPr>
                <a:t>K</a:t>
              </a:r>
              <a:endParaRPr lang="ru-RU" sz="2000" dirty="0">
                <a:latin typeface="Times New Roman" pitchFamily="18" charset="0"/>
                <a:cs typeface="Times New Roman" pitchFamily="18" charset="0"/>
              </a:endParaRPr>
            </a:p>
          </p:txBody>
        </p:sp>
        <p:sp>
          <p:nvSpPr>
            <p:cNvPr id="105" name="TextBox 104"/>
            <p:cNvSpPr txBox="1"/>
            <p:nvPr/>
          </p:nvSpPr>
          <p:spPr>
            <a:xfrm>
              <a:off x="7000892" y="3286124"/>
              <a:ext cx="571504"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H</a:t>
              </a:r>
              <a:r>
                <a:rPr lang="en-US" sz="2000" baseline="-25000" dirty="0" smtClean="0">
                  <a:latin typeface="Times New Roman" pitchFamily="18" charset="0"/>
                  <a:cs typeface="Times New Roman" pitchFamily="18" charset="0"/>
                </a:rPr>
                <a:t>C</a:t>
              </a:r>
              <a:endParaRPr lang="ru-RU" sz="2000" dirty="0">
                <a:latin typeface="Times New Roman" pitchFamily="18" charset="0"/>
                <a:cs typeface="Times New Roman" pitchFamily="18" charset="0"/>
              </a:endParaRPr>
            </a:p>
          </p:txBody>
        </p:sp>
        <p:sp>
          <p:nvSpPr>
            <p:cNvPr id="106" name="TextBox 105"/>
            <p:cNvSpPr txBox="1"/>
            <p:nvPr/>
          </p:nvSpPr>
          <p:spPr>
            <a:xfrm>
              <a:off x="6286512" y="2071678"/>
              <a:ext cx="500066"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J</a:t>
              </a:r>
              <a:r>
                <a:rPr lang="en-US" sz="2000" baseline="-25000" dirty="0" smtClean="0">
                  <a:latin typeface="Times New Roman" pitchFamily="18" charset="0"/>
                  <a:cs typeface="Times New Roman" pitchFamily="18" charset="0"/>
                </a:rPr>
                <a:t>K</a:t>
              </a:r>
              <a:endParaRPr lang="ru-RU" sz="2000" dirty="0">
                <a:latin typeface="Times New Roman" pitchFamily="18" charset="0"/>
                <a:cs typeface="Times New Roman" pitchFamily="18" charset="0"/>
              </a:endParaRPr>
            </a:p>
          </p:txBody>
        </p:sp>
        <p:sp>
          <p:nvSpPr>
            <p:cNvPr id="107" name="TextBox 106"/>
            <p:cNvSpPr txBox="1"/>
            <p:nvPr/>
          </p:nvSpPr>
          <p:spPr>
            <a:xfrm>
              <a:off x="6215074" y="2428868"/>
              <a:ext cx="500066" cy="400110"/>
            </a:xfrm>
            <a:prstGeom prst="rect">
              <a:avLst/>
            </a:prstGeom>
            <a:noFill/>
          </p:spPr>
          <p:txBody>
            <a:bodyPr wrap="square" rtlCol="0">
              <a:spAutoFit/>
            </a:bodyPr>
            <a:lstStyle/>
            <a:p>
              <a:r>
                <a:rPr lang="en-US" sz="2000" dirty="0" err="1" smtClean="0">
                  <a:latin typeface="Times New Roman" pitchFamily="18" charset="0"/>
                  <a:cs typeface="Times New Roman" pitchFamily="18" charset="0"/>
                </a:rPr>
                <a:t>J</a:t>
              </a:r>
              <a:r>
                <a:rPr lang="en-US" sz="2000" baseline="-25000" dirty="0" err="1" smtClean="0">
                  <a:latin typeface="Times New Roman" pitchFamily="18" charset="0"/>
                  <a:cs typeface="Times New Roman" pitchFamily="18" charset="0"/>
                </a:rPr>
                <a:t>oc</a:t>
              </a:r>
              <a:endParaRPr lang="ru-RU" sz="2000" dirty="0">
                <a:latin typeface="Times New Roman" pitchFamily="18" charset="0"/>
                <a:cs typeface="Times New Roman" pitchFamily="18" charset="0"/>
              </a:endParaRPr>
            </a:p>
          </p:txBody>
        </p:sp>
      </p:grpSp>
      <p:sp>
        <p:nvSpPr>
          <p:cNvPr id="27726" name="Rectangle 78"/>
          <p:cNvSpPr>
            <a:spLocks noChangeArrowheads="1"/>
          </p:cNvSpPr>
          <p:nvPr/>
        </p:nvSpPr>
        <p:spPr bwMode="auto">
          <a:xfrm>
            <a:off x="214282" y="4828112"/>
            <a:ext cx="864399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Ферромагнетиктер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Кюри нүктесі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деп аталатын</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белгілі бір температурада  өзінің магниттік қасиетін жоғалтады.  Кюри нүктесінен жоғары температурада ферромагнетик қарапайым парамагнетикке айналады. </a:t>
            </a:r>
            <a:endParaRPr kumimoji="0" lang="kk-KZ"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85728"/>
            <a:ext cx="7239000" cy="820122"/>
          </a:xfrm>
        </p:spPr>
        <p:txBody>
          <a:bodyPr>
            <a:noAutofit/>
          </a:bodyPr>
          <a:lstStyle/>
          <a:p>
            <a:pPr algn="ctr"/>
            <a:r>
              <a:rPr lang="kk-KZ" sz="2400" b="0" dirty="0" smtClean="0">
                <a:latin typeface="Times New Roman" pitchFamily="18" charset="0"/>
                <a:cs typeface="Times New Roman" pitchFamily="18" charset="0"/>
              </a:rPr>
              <a:t>Электромагниттік индукция құбылысы  (Фарадей тәжірибелері)</a:t>
            </a:r>
            <a:endParaRPr lang="ru-RU" sz="2400" b="0" dirty="0">
              <a:latin typeface="Times New Roman" pitchFamily="18" charset="0"/>
              <a:cs typeface="Times New Roman" pitchFamily="18" charset="0"/>
            </a:endParaRPr>
          </a:p>
        </p:txBody>
      </p:sp>
      <p:sp>
        <p:nvSpPr>
          <p:cNvPr id="4" name="Прямоугольник 3"/>
          <p:cNvSpPr/>
          <p:nvPr/>
        </p:nvSpPr>
        <p:spPr>
          <a:xfrm>
            <a:off x="285720" y="1142984"/>
            <a:ext cx="8501122" cy="1200329"/>
          </a:xfrm>
          <a:prstGeom prst="rect">
            <a:avLst/>
          </a:prstGeom>
        </p:spPr>
        <p:txBody>
          <a:bodyPr wrap="square">
            <a:spAutoFit/>
          </a:bodyPr>
          <a:lstStyle/>
          <a:p>
            <a:pPr algn="just"/>
            <a:r>
              <a:rPr lang="kk-KZ" sz="2400" dirty="0" smtClean="0">
                <a:latin typeface="Times New Roman" pitchFamily="18" charset="0"/>
                <a:cs typeface="Times New Roman" pitchFamily="18" charset="0"/>
              </a:rPr>
              <a:t>Тұйық өткізгіш контурда, осы контурды қамтитын  магнит индукциясының ағыны өзгерген кезде,  индукциялық токтың пайда болуын </a:t>
            </a:r>
            <a:r>
              <a:rPr lang="kk-KZ" sz="2400" i="1" dirty="0" smtClean="0">
                <a:latin typeface="Times New Roman" pitchFamily="18" charset="0"/>
                <a:cs typeface="Times New Roman" pitchFamily="18" charset="0"/>
              </a:rPr>
              <a:t>электромагниттік индукция </a:t>
            </a:r>
            <a:r>
              <a:rPr lang="kk-KZ" sz="2400" dirty="0" smtClean="0">
                <a:latin typeface="Times New Roman" pitchFamily="18" charset="0"/>
                <a:cs typeface="Times New Roman" pitchFamily="18" charset="0"/>
              </a:rPr>
              <a:t>құбылысы дейді.</a:t>
            </a:r>
            <a:endParaRPr lang="ru-RU" sz="24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l="1730" t="8484" r="50006" b="-1941"/>
          <a:stretch>
            <a:fillRect/>
          </a:stretch>
        </p:blipFill>
        <p:spPr bwMode="auto">
          <a:xfrm>
            <a:off x="357157" y="2428868"/>
            <a:ext cx="5858757" cy="2500330"/>
          </a:xfrm>
          <a:prstGeom prst="rect">
            <a:avLst/>
          </a:prstGeom>
          <a:noFill/>
        </p:spPr>
      </p:pic>
      <p:sp>
        <p:nvSpPr>
          <p:cNvPr id="6" name="Прямоугольник 5"/>
          <p:cNvSpPr/>
          <p:nvPr/>
        </p:nvSpPr>
        <p:spPr>
          <a:xfrm>
            <a:off x="357158" y="5000636"/>
            <a:ext cx="8429684" cy="830997"/>
          </a:xfrm>
          <a:prstGeom prst="rect">
            <a:avLst/>
          </a:prstGeom>
        </p:spPr>
        <p:txBody>
          <a:bodyPr wrap="square">
            <a:spAutoFit/>
          </a:bodyPr>
          <a:lstStyle/>
          <a:p>
            <a:r>
              <a:rPr lang="kk-KZ" sz="2400" b="1" dirty="0" smtClean="0">
                <a:latin typeface="Times New Roman" pitchFamily="18" charset="0"/>
                <a:cs typeface="Times New Roman" pitchFamily="18" charset="0"/>
              </a:rPr>
              <a:t>Электромагниттік индукция құбылысын</a:t>
            </a:r>
            <a:r>
              <a:rPr lang="kk-KZ" sz="2400" dirty="0" smtClean="0">
                <a:latin typeface="Times New Roman" pitchFamily="18" charset="0"/>
                <a:cs typeface="Times New Roman" pitchFamily="18" charset="0"/>
              </a:rPr>
              <a:t> ағылшын  физигі  М. Фарадей 1831 жылы ашты.</a:t>
            </a: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214290"/>
            <a:ext cx="7239000" cy="820122"/>
          </a:xfrm>
        </p:spPr>
        <p:txBody>
          <a:bodyPr>
            <a:noAutofit/>
          </a:bodyPr>
          <a:lstStyle/>
          <a:p>
            <a:pPr algn="ctr"/>
            <a:r>
              <a:rPr lang="kk-KZ" sz="2400" b="0" dirty="0" smtClean="0">
                <a:solidFill>
                  <a:schemeClr val="bg2">
                    <a:lumMod val="10000"/>
                  </a:schemeClr>
                </a:solidFill>
                <a:latin typeface="Times New Roman" pitchFamily="18" charset="0"/>
                <a:cs typeface="Times New Roman" pitchFamily="18" charset="0"/>
              </a:rPr>
              <a:t>Фарадей заңы және оның энергияның сақталу заңы арқылы қорытылуы</a:t>
            </a:r>
            <a:endParaRPr lang="ru-RU" sz="2400" b="0" dirty="0">
              <a:solidFill>
                <a:schemeClr val="bg2">
                  <a:lumMod val="10000"/>
                </a:schemeClr>
              </a:solidFill>
              <a:latin typeface="Times New Roman" pitchFamily="18" charset="0"/>
              <a:cs typeface="Times New Roman" pitchFamily="18" charset="0"/>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049"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857620" y="1285860"/>
            <a:ext cx="785818" cy="614988"/>
          </a:xfrm>
          <a:prstGeom prst="rect">
            <a:avLst/>
          </a:prstGeom>
          <a:noFill/>
        </p:spPr>
      </p:pic>
      <p:sp>
        <p:nvSpPr>
          <p:cNvPr id="2051" name="Rectangle 3"/>
          <p:cNvSpPr>
            <a:spLocks noChangeArrowheads="1"/>
          </p:cNvSpPr>
          <p:nvPr/>
        </p:nvSpPr>
        <p:spPr bwMode="auto">
          <a:xfrm>
            <a:off x="0" y="8001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Rectangle 4"/>
          <p:cNvSpPr>
            <a:spLocks noChangeArrowheads="1"/>
          </p:cNvSpPr>
          <p:nvPr/>
        </p:nvSpPr>
        <p:spPr bwMode="auto">
          <a:xfrm>
            <a:off x="285720" y="1820444"/>
            <a:ext cx="8643998"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Электромагниттік индукция заңы:</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өткізгіш тұйық контур қамтитын магнит индукциясының ағынының өзгеру себебі қандай болғанымен, контурда пайда болатын э.қ.к-і:</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053" name="Object 5"/>
          <p:cNvGraphicFramePr>
            <a:graphicFrameLocks noChangeAspect="1"/>
          </p:cNvGraphicFramePr>
          <p:nvPr/>
        </p:nvGraphicFramePr>
        <p:xfrm>
          <a:off x="3903662" y="3000375"/>
          <a:ext cx="1311279" cy="794180"/>
        </p:xfrm>
        <a:graphic>
          <a:graphicData uri="http://schemas.openxmlformats.org/presentationml/2006/ole">
            <p:oleObj spid="_x0000_s2053" name="Формула" r:id="rId4" imgW="647640" imgH="393480" progId="Equation.3">
              <p:embed/>
            </p:oleObj>
          </a:graphicData>
        </a:graphic>
      </p:graphicFrame>
      <p:sp>
        <p:nvSpPr>
          <p:cNvPr id="2055" name="Rectangle 7"/>
          <p:cNvSpPr>
            <a:spLocks noChangeArrowheads="1"/>
          </p:cNvSpPr>
          <p:nvPr/>
        </p:nvSpPr>
        <p:spPr bwMode="auto">
          <a:xfrm>
            <a:off x="285720" y="3606394"/>
            <a:ext cx="8643998"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Ленц ережесі:</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тұйық контурда пайда болған индукциялық ток өзінің магнит өрісімен өзін тудырған магнит ағынының өзгерісіне қарсы әсер етеді.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Прямоугольник 10"/>
          <p:cNvSpPr/>
          <p:nvPr/>
        </p:nvSpPr>
        <p:spPr>
          <a:xfrm>
            <a:off x="357158" y="4786322"/>
            <a:ext cx="4991110" cy="461665"/>
          </a:xfrm>
          <a:prstGeom prst="rect">
            <a:avLst/>
          </a:prstGeom>
        </p:spPr>
        <p:txBody>
          <a:bodyPr wrap="none">
            <a:spAutoFit/>
          </a:bodyPr>
          <a:lstStyle/>
          <a:p>
            <a:r>
              <a:rPr lang="ru-RU" sz="2400" dirty="0" smtClean="0">
                <a:latin typeface="Times New Roman" pitchFamily="18" charset="0"/>
                <a:cs typeface="Times New Roman" pitchFamily="18" charset="0"/>
              </a:rPr>
              <a:t>Энергияның сақталу заңы бойынша:</a:t>
            </a:r>
            <a:endParaRPr lang="ru-RU" sz="2400" dirty="0">
              <a:latin typeface="Times New Roman" pitchFamily="18" charset="0"/>
              <a:cs typeface="Times New Roman" pitchFamily="18" charset="0"/>
            </a:endParaRPr>
          </a:p>
        </p:txBody>
      </p:sp>
      <p:sp>
        <p:nvSpPr>
          <p:cNvPr id="2057"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056" name="Object 8"/>
          <p:cNvGraphicFramePr>
            <a:graphicFrameLocks noChangeAspect="1"/>
          </p:cNvGraphicFramePr>
          <p:nvPr/>
        </p:nvGraphicFramePr>
        <p:xfrm>
          <a:off x="5262563" y="4675188"/>
          <a:ext cx="3046412" cy="519112"/>
        </p:xfrm>
        <a:graphic>
          <a:graphicData uri="http://schemas.openxmlformats.org/presentationml/2006/ole">
            <p:oleObj spid="_x0000_s2056" name="Формула" r:id="rId5" imgW="1193760" imgH="203040" progId="Equation.3">
              <p:embed/>
            </p:oleObj>
          </a:graphicData>
        </a:graphic>
      </p:graphicFrame>
      <p:sp>
        <p:nvSpPr>
          <p:cNvPr id="2059"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058" name="Object 10"/>
          <p:cNvGraphicFramePr>
            <a:graphicFrameLocks noChangeAspect="1"/>
          </p:cNvGraphicFramePr>
          <p:nvPr/>
        </p:nvGraphicFramePr>
        <p:xfrm>
          <a:off x="552450" y="5214938"/>
          <a:ext cx="2179638" cy="887412"/>
        </p:xfrm>
        <a:graphic>
          <a:graphicData uri="http://schemas.openxmlformats.org/presentationml/2006/ole">
            <p:oleObj spid="_x0000_s2058" name="Формула" r:id="rId6" imgW="1054080" imgH="431640" progId="Equation.3">
              <p:embed/>
            </p:oleObj>
          </a:graphicData>
        </a:graphic>
      </p:graphicFrame>
      <p:sp>
        <p:nvSpPr>
          <p:cNvPr id="2061"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060" name="Picture 12"/>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4857752" y="5357825"/>
            <a:ext cx="1214446" cy="662425"/>
          </a:xfrm>
          <a:prstGeom prst="rect">
            <a:avLst/>
          </a:prstGeom>
          <a:noFill/>
        </p:spPr>
      </p:pic>
      <p:sp>
        <p:nvSpPr>
          <p:cNvPr id="2062" name="Rectangle 14"/>
          <p:cNvSpPr>
            <a:spLocks noChangeArrowheads="1"/>
          </p:cNvSpPr>
          <p:nvPr/>
        </p:nvSpPr>
        <p:spPr bwMode="auto">
          <a:xfrm>
            <a:off x="0" y="8001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86" y="214290"/>
            <a:ext cx="7239000" cy="748684"/>
          </a:xfrm>
        </p:spPr>
        <p:txBody>
          <a:bodyPr>
            <a:normAutofit/>
          </a:bodyPr>
          <a:lstStyle/>
          <a:p>
            <a:pPr algn="ctr"/>
            <a:r>
              <a:rPr lang="kk-KZ" sz="2400" b="0" dirty="0" smtClean="0">
                <a:solidFill>
                  <a:schemeClr val="bg2">
                    <a:lumMod val="10000"/>
                  </a:schemeClr>
                </a:solidFill>
                <a:latin typeface="Times New Roman" pitchFamily="18" charset="0"/>
                <a:cs typeface="Times New Roman" pitchFamily="18" charset="0"/>
              </a:rPr>
              <a:t>Өткізгіш контурдың магнит өрісінде айналуы</a:t>
            </a:r>
            <a:endParaRPr lang="ru-RU" sz="2400" b="0" dirty="0">
              <a:solidFill>
                <a:schemeClr val="bg2">
                  <a:lumMod val="10000"/>
                </a:schemeClr>
              </a:solidFill>
              <a:latin typeface="Times New Roman" pitchFamily="18" charset="0"/>
              <a:cs typeface="Times New Roman" pitchFamily="18" charset="0"/>
            </a:endParaRPr>
          </a:p>
        </p:txBody>
      </p:sp>
      <p:pic>
        <p:nvPicPr>
          <p:cNvPr id="16386" name="Picture 2"/>
          <p:cNvPicPr>
            <a:picLocks noChangeAspect="1" noChangeArrowheads="1"/>
          </p:cNvPicPr>
          <p:nvPr/>
        </p:nvPicPr>
        <p:blipFill>
          <a:blip r:embed="rId3" cstate="print"/>
          <a:srcRect l="-436" t="10544" r="49936" b="-1568"/>
          <a:stretch>
            <a:fillRect/>
          </a:stretch>
        </p:blipFill>
        <p:spPr bwMode="auto">
          <a:xfrm>
            <a:off x="357158" y="1643050"/>
            <a:ext cx="4786346" cy="2539398"/>
          </a:xfrm>
          <a:prstGeom prst="rect">
            <a:avLst/>
          </a:prstGeom>
          <a:noFill/>
        </p:spPr>
      </p:pic>
      <p:sp>
        <p:nvSpPr>
          <p:cNvPr id="1638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sp>
        <p:nvSpPr>
          <p:cNvPr id="1639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6389" name="Object 5"/>
          <p:cNvGraphicFramePr>
            <a:graphicFrameLocks noChangeAspect="1"/>
          </p:cNvGraphicFramePr>
          <p:nvPr/>
        </p:nvGraphicFramePr>
        <p:xfrm>
          <a:off x="642910" y="1000108"/>
          <a:ext cx="4354741" cy="500066"/>
        </p:xfrm>
        <a:graphic>
          <a:graphicData uri="http://schemas.openxmlformats.org/presentationml/2006/ole">
            <p:oleObj spid="_x0000_s16389" name="Формула" r:id="rId4" imgW="1993900" imgH="228600" progId="Equation.3">
              <p:embed/>
            </p:oleObj>
          </a:graphicData>
        </a:graphic>
      </p:graphicFrame>
      <p:sp>
        <p:nvSpPr>
          <p:cNvPr id="9" name="Прямоугольник 8"/>
          <p:cNvSpPr/>
          <p:nvPr/>
        </p:nvSpPr>
        <p:spPr>
          <a:xfrm>
            <a:off x="5286380" y="1500174"/>
            <a:ext cx="1776448" cy="523220"/>
          </a:xfrm>
          <a:prstGeom prst="rect">
            <a:avLst/>
          </a:prstGeom>
        </p:spPr>
        <p:txBody>
          <a:bodyPr wrap="none">
            <a:spAutoFit/>
          </a:bodyPr>
          <a:lstStyle/>
          <a:p>
            <a:r>
              <a:rPr lang="en-US" sz="2800" i="1" dirty="0" smtClean="0">
                <a:latin typeface="Times New Roman" pitchFamily="18" charset="0"/>
                <a:cs typeface="Times New Roman" pitchFamily="18" charset="0"/>
                <a:sym typeface="Symbol"/>
              </a:rPr>
              <a:t></a:t>
            </a:r>
            <a:r>
              <a:rPr lang="kk-KZ" sz="2800" i="1" dirty="0" smtClean="0">
                <a:latin typeface="Times New Roman" pitchFamily="18" charset="0"/>
                <a:cs typeface="Times New Roman" pitchFamily="18" charset="0"/>
              </a:rPr>
              <a:t> = </a:t>
            </a:r>
            <a:r>
              <a:rPr lang="en-US" sz="2800" i="1" dirty="0" smtClean="0">
                <a:latin typeface="Times New Roman" pitchFamily="18" charset="0"/>
                <a:cs typeface="Times New Roman" pitchFamily="18" charset="0"/>
                <a:sym typeface="Symbol"/>
              </a:rPr>
              <a:t></a:t>
            </a:r>
            <a:r>
              <a:rPr lang="kk-KZ" sz="2800" i="1" dirty="0" smtClean="0">
                <a:latin typeface="Times New Roman" pitchFamily="18" charset="0"/>
                <a:cs typeface="Times New Roman" pitchFamily="18" charset="0"/>
              </a:rPr>
              <a:t>t —t</a:t>
            </a:r>
            <a:r>
              <a:rPr lang="kk-KZ"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
        <p:nvSpPr>
          <p:cNvPr id="1639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6391" name="Object 7"/>
          <p:cNvGraphicFramePr>
            <a:graphicFrameLocks noChangeAspect="1"/>
          </p:cNvGraphicFramePr>
          <p:nvPr/>
        </p:nvGraphicFramePr>
        <p:xfrm>
          <a:off x="5214942" y="2000240"/>
          <a:ext cx="3357586" cy="888136"/>
        </p:xfrm>
        <a:graphic>
          <a:graphicData uri="http://schemas.openxmlformats.org/presentationml/2006/ole">
            <p:oleObj spid="_x0000_s16391" name="Формула" r:id="rId5" imgW="1473200" imgH="393700" progId="Equation.3">
              <p:embed/>
            </p:oleObj>
          </a:graphicData>
        </a:graphic>
      </p:graphicFrame>
      <p:sp>
        <p:nvSpPr>
          <p:cNvPr id="1639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6393" name="Object 9"/>
          <p:cNvGraphicFramePr>
            <a:graphicFrameLocks noChangeAspect="1"/>
          </p:cNvGraphicFramePr>
          <p:nvPr/>
        </p:nvGraphicFramePr>
        <p:xfrm>
          <a:off x="5286380" y="2928933"/>
          <a:ext cx="1643074" cy="512127"/>
        </p:xfrm>
        <a:graphic>
          <a:graphicData uri="http://schemas.openxmlformats.org/presentationml/2006/ole">
            <p:oleObj spid="_x0000_s16393" name="Формула" r:id="rId6" imgW="736600" imgH="228600" progId="Equation.3">
              <p:embed/>
            </p:oleObj>
          </a:graphicData>
        </a:graphic>
      </p:graphicFrame>
      <p:sp>
        <p:nvSpPr>
          <p:cNvPr id="1639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6395" name="Object 11"/>
          <p:cNvGraphicFramePr>
            <a:graphicFrameLocks noChangeAspect="1"/>
          </p:cNvGraphicFramePr>
          <p:nvPr/>
        </p:nvGraphicFramePr>
        <p:xfrm>
          <a:off x="5286379" y="3429000"/>
          <a:ext cx="2286017" cy="548644"/>
        </p:xfrm>
        <a:graphic>
          <a:graphicData uri="http://schemas.openxmlformats.org/presentationml/2006/ole">
            <p:oleObj spid="_x0000_s16395" name="Формула" r:id="rId7" imgW="952087" imgH="228501" progId="Equation.3">
              <p:embed/>
            </p:oleObj>
          </a:graphicData>
        </a:graphic>
      </p:graphicFrame>
      <p:sp>
        <p:nvSpPr>
          <p:cNvPr id="16397" name="Rectangle 13"/>
          <p:cNvSpPr>
            <a:spLocks noChangeArrowheads="1"/>
          </p:cNvSpPr>
          <p:nvPr/>
        </p:nvSpPr>
        <p:spPr bwMode="auto">
          <a:xfrm>
            <a:off x="214282" y="4310821"/>
            <a:ext cx="871543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Механикалық энергияның электр энергиясына айналу процесі қайтымды процесс болып табылады. Егер магнит өрісінде орналасқан рама арқылы ток өткізсе, оған айналу моменті әсер етіп, рама айнала бастайды. Электр энергиясын механикалық энергияға айналдыруға арналған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электр қозғалтқыштарының</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жұмысы осыған негізделген.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214290"/>
            <a:ext cx="7239000" cy="820122"/>
          </a:xfrm>
        </p:spPr>
        <p:txBody>
          <a:bodyPr>
            <a:normAutofit/>
          </a:bodyPr>
          <a:lstStyle/>
          <a:p>
            <a:pPr algn="ctr"/>
            <a:r>
              <a:rPr lang="kk-KZ" sz="2400" b="0" dirty="0" smtClean="0">
                <a:solidFill>
                  <a:schemeClr val="bg2">
                    <a:lumMod val="10000"/>
                  </a:schemeClr>
                </a:solidFill>
                <a:latin typeface="Times New Roman" pitchFamily="18" charset="0"/>
                <a:cs typeface="Times New Roman" pitchFamily="18" charset="0"/>
              </a:rPr>
              <a:t>Контурдың индуктивтілігі. Өздік индукция</a:t>
            </a:r>
            <a:endParaRPr lang="ru-RU" sz="2400" b="0" dirty="0">
              <a:solidFill>
                <a:schemeClr val="bg2">
                  <a:lumMod val="10000"/>
                </a:schemeClr>
              </a:solidFill>
              <a:latin typeface="Times New Roman" pitchFamily="18" charset="0"/>
              <a:cs typeface="Times New Roman" pitchFamily="18" charset="0"/>
            </a:endParaRPr>
          </a:p>
        </p:txBody>
      </p:sp>
      <p:sp>
        <p:nvSpPr>
          <p:cNvPr id="174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7409" name="Object 1"/>
          <p:cNvGraphicFramePr>
            <a:graphicFrameLocks noChangeAspect="1"/>
          </p:cNvGraphicFramePr>
          <p:nvPr/>
        </p:nvGraphicFramePr>
        <p:xfrm>
          <a:off x="714348" y="1214423"/>
          <a:ext cx="1143008" cy="381003"/>
        </p:xfrm>
        <a:graphic>
          <a:graphicData uri="http://schemas.openxmlformats.org/presentationml/2006/ole">
            <p:oleObj spid="_x0000_s17409" name="Формула" r:id="rId3" imgW="482391" imgH="165028" progId="Equation.3">
              <p:embed/>
            </p:oleObj>
          </a:graphicData>
        </a:graphic>
      </p:graphicFrame>
      <p:sp>
        <p:nvSpPr>
          <p:cNvPr id="6" name="Прямоугольник 5"/>
          <p:cNvSpPr/>
          <p:nvPr/>
        </p:nvSpPr>
        <p:spPr>
          <a:xfrm>
            <a:off x="3214678" y="1142984"/>
            <a:ext cx="4286280" cy="461665"/>
          </a:xfrm>
          <a:prstGeom prst="rect">
            <a:avLst/>
          </a:prstGeom>
        </p:spPr>
        <p:txBody>
          <a:bodyPr wrap="square">
            <a:spAutoFit/>
          </a:bodyPr>
          <a:lstStyle/>
          <a:p>
            <a:r>
              <a:rPr lang="en-US" sz="2400" b="1" i="1" dirty="0" smtClean="0">
                <a:latin typeface="Times New Roman" pitchFamily="18" charset="0"/>
                <a:cs typeface="Times New Roman" pitchFamily="18" charset="0"/>
              </a:rPr>
              <a:t>L</a:t>
            </a:r>
            <a:r>
              <a:rPr lang="en-US"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 – контурдың индуктивтілігі </a:t>
            </a:r>
            <a:endParaRPr lang="ru-RU" sz="2400" dirty="0">
              <a:latin typeface="Times New Roman" pitchFamily="18" charset="0"/>
              <a:cs typeface="Times New Roman" pitchFamily="18" charset="0"/>
            </a:endParaRPr>
          </a:p>
        </p:txBody>
      </p:sp>
      <p:sp>
        <p:nvSpPr>
          <p:cNvPr id="7" name="Прямоугольник 6"/>
          <p:cNvSpPr/>
          <p:nvPr/>
        </p:nvSpPr>
        <p:spPr>
          <a:xfrm>
            <a:off x="214282" y="1571612"/>
            <a:ext cx="8572560" cy="1569660"/>
          </a:xfrm>
          <a:prstGeom prst="rect">
            <a:avLst/>
          </a:prstGeom>
        </p:spPr>
        <p:txBody>
          <a:bodyPr wrap="square">
            <a:spAutoFit/>
          </a:bodyPr>
          <a:lstStyle/>
          <a:p>
            <a:pPr algn="just"/>
            <a:r>
              <a:rPr lang="kk-KZ" sz="2400" dirty="0" smtClean="0">
                <a:latin typeface="Times New Roman" pitchFamily="18" charset="0"/>
                <a:cs typeface="Times New Roman" pitchFamily="18" charset="0"/>
              </a:rPr>
              <a:t>Контурдағы ток күші өзгерген кезде, онымен ілескен магнит ағыны да өзгереді; демек, контурда э.қ.к.-і индукцияланады. Өткізгіш контурдағы ток күші өзгерген кезде пайда болатын индукциялық э.қ.к.-ң пайда болуын  </a:t>
            </a:r>
            <a:r>
              <a:rPr lang="kk-KZ" sz="2400" i="1" u="sng" dirty="0" smtClean="0">
                <a:latin typeface="Times New Roman" pitchFamily="18" charset="0"/>
                <a:cs typeface="Times New Roman" pitchFamily="18" charset="0"/>
              </a:rPr>
              <a:t>өздік индукция </a:t>
            </a:r>
            <a:r>
              <a:rPr lang="kk-KZ" sz="2400" dirty="0" smtClean="0">
                <a:latin typeface="Times New Roman" pitchFamily="18" charset="0"/>
                <a:cs typeface="Times New Roman" pitchFamily="18" charset="0"/>
              </a:rPr>
              <a:t>деп атайды. </a:t>
            </a:r>
            <a:endParaRPr lang="ru-RU" sz="2400" dirty="0">
              <a:latin typeface="Times New Roman" pitchFamily="18" charset="0"/>
              <a:cs typeface="Times New Roman" pitchFamily="18" charset="0"/>
            </a:endParaRPr>
          </a:p>
        </p:txBody>
      </p:sp>
      <p:sp>
        <p:nvSpPr>
          <p:cNvPr id="1741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7411" name="Object 3"/>
          <p:cNvGraphicFramePr>
            <a:graphicFrameLocks noChangeAspect="1"/>
          </p:cNvGraphicFramePr>
          <p:nvPr/>
        </p:nvGraphicFramePr>
        <p:xfrm>
          <a:off x="285720" y="3143248"/>
          <a:ext cx="3408613" cy="428628"/>
        </p:xfrm>
        <a:graphic>
          <a:graphicData uri="http://schemas.openxmlformats.org/presentationml/2006/ole">
            <p:oleObj spid="_x0000_s17411" name="Формула" r:id="rId4" imgW="1586811" imgH="203112" progId="Equation.3">
              <p:embed/>
            </p:oleObj>
          </a:graphicData>
        </a:graphic>
      </p:graphicFrame>
      <p:sp>
        <p:nvSpPr>
          <p:cNvPr id="1741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7413" name="Object 5"/>
          <p:cNvGraphicFramePr>
            <a:graphicFrameLocks noChangeAspect="1"/>
          </p:cNvGraphicFramePr>
          <p:nvPr/>
        </p:nvGraphicFramePr>
        <p:xfrm>
          <a:off x="428597" y="3643314"/>
          <a:ext cx="1714512" cy="819984"/>
        </p:xfrm>
        <a:graphic>
          <a:graphicData uri="http://schemas.openxmlformats.org/presentationml/2006/ole">
            <p:oleObj spid="_x0000_s17413" name="Формула" r:id="rId5" imgW="876300" imgH="419100" progId="Equation.3">
              <p:embed/>
            </p:oleObj>
          </a:graphicData>
        </a:graphic>
      </p:graphicFrame>
      <p:sp>
        <p:nvSpPr>
          <p:cNvPr id="12" name="Прямоугольник 11"/>
          <p:cNvSpPr/>
          <p:nvPr/>
        </p:nvSpPr>
        <p:spPr>
          <a:xfrm>
            <a:off x="2357422" y="3786190"/>
            <a:ext cx="4264565" cy="461665"/>
          </a:xfrm>
          <a:prstGeom prst="rect">
            <a:avLst/>
          </a:prstGeom>
        </p:spPr>
        <p:txBody>
          <a:bodyPr wrap="none">
            <a:spAutoFit/>
          </a:bodyPr>
          <a:lstStyle/>
          <a:p>
            <a:r>
              <a:rPr lang="kk-KZ" sz="2400" dirty="0" smtClean="0">
                <a:latin typeface="Times New Roman" pitchFamily="18" charset="0"/>
                <a:cs typeface="Times New Roman" pitchFamily="18" charset="0"/>
              </a:rPr>
              <a:t> – соленоидтың индуктивтілігі </a:t>
            </a:r>
            <a:endParaRPr lang="ru-RU" sz="2400" dirty="0">
              <a:latin typeface="Times New Roman" pitchFamily="18" charset="0"/>
              <a:cs typeface="Times New Roman" pitchFamily="18" charset="0"/>
            </a:endParaRPr>
          </a:p>
        </p:txBody>
      </p:sp>
      <p:sp>
        <p:nvSpPr>
          <p:cNvPr id="1741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7415" name="Object 7"/>
          <p:cNvGraphicFramePr>
            <a:graphicFrameLocks noChangeAspect="1"/>
          </p:cNvGraphicFramePr>
          <p:nvPr/>
        </p:nvGraphicFramePr>
        <p:xfrm>
          <a:off x="565150" y="4500562"/>
          <a:ext cx="5310180" cy="928701"/>
        </p:xfrm>
        <a:graphic>
          <a:graphicData uri="http://schemas.openxmlformats.org/presentationml/2006/ole">
            <p:oleObj spid="_x0000_s17415" name="Формула" r:id="rId6" imgW="2450880" imgH="431640" progId="Equation.3">
              <p:embed/>
            </p:oleObj>
          </a:graphicData>
        </a:graphic>
      </p:graphicFrame>
      <p:sp>
        <p:nvSpPr>
          <p:cNvPr id="1741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7417" name="Object 9"/>
          <p:cNvGraphicFramePr>
            <a:graphicFrameLocks noChangeAspect="1"/>
          </p:cNvGraphicFramePr>
          <p:nvPr/>
        </p:nvGraphicFramePr>
        <p:xfrm>
          <a:off x="714375" y="5500688"/>
          <a:ext cx="1571625" cy="879475"/>
        </p:xfrm>
        <a:graphic>
          <a:graphicData uri="http://schemas.openxmlformats.org/presentationml/2006/ole">
            <p:oleObj spid="_x0000_s17417" name="Формула" r:id="rId7" imgW="698400" imgH="393480" progId="Equation.3">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86" y="214290"/>
            <a:ext cx="7239000" cy="748684"/>
          </a:xfrm>
        </p:spPr>
        <p:txBody>
          <a:bodyPr>
            <a:normAutofit/>
          </a:bodyPr>
          <a:lstStyle/>
          <a:p>
            <a:pPr algn="ctr"/>
            <a:r>
              <a:rPr lang="kk-KZ" sz="2400" b="0" dirty="0" smtClean="0">
                <a:solidFill>
                  <a:schemeClr val="bg2">
                    <a:lumMod val="10000"/>
                  </a:schemeClr>
                </a:solidFill>
                <a:latin typeface="Times New Roman" pitchFamily="18" charset="0"/>
                <a:cs typeface="Times New Roman" pitchFamily="18" charset="0"/>
              </a:rPr>
              <a:t>Тізбекті қосу және ажырату кезіндегі  токтар</a:t>
            </a:r>
            <a:endParaRPr lang="ru-RU" sz="2400" b="0" dirty="0">
              <a:solidFill>
                <a:schemeClr val="bg2">
                  <a:lumMod val="10000"/>
                </a:schemeClr>
              </a:solidFill>
              <a:latin typeface="Times New Roman" pitchFamily="18" charset="0"/>
              <a:cs typeface="Times New Roman" pitchFamily="18" charset="0"/>
            </a:endParaRPr>
          </a:p>
        </p:txBody>
      </p:sp>
      <p:sp>
        <p:nvSpPr>
          <p:cNvPr id="4" name="Прямоугольник 3"/>
          <p:cNvSpPr/>
          <p:nvPr/>
        </p:nvSpPr>
        <p:spPr>
          <a:xfrm>
            <a:off x="285720" y="1000108"/>
            <a:ext cx="8501122" cy="1569660"/>
          </a:xfrm>
          <a:prstGeom prst="rect">
            <a:avLst/>
          </a:prstGeom>
        </p:spPr>
        <p:txBody>
          <a:bodyPr wrap="square">
            <a:spAutoFit/>
          </a:bodyPr>
          <a:lstStyle/>
          <a:p>
            <a:pPr algn="just"/>
            <a:r>
              <a:rPr lang="kk-KZ" sz="2400" dirty="0" smtClean="0">
                <a:latin typeface="Times New Roman" pitchFamily="18" charset="0"/>
                <a:cs typeface="Times New Roman" pitchFamily="18" charset="0"/>
              </a:rPr>
              <a:t>Өткізгіш контурдағы токтың кез келген өзгерісі кезінде өздік индукцияның э.қ.к.-і пайда болады, нәтижесінде, контурда </a:t>
            </a:r>
            <a:r>
              <a:rPr lang="kk-KZ" sz="2400" b="1" dirty="0" smtClean="0">
                <a:latin typeface="Times New Roman" pitchFamily="18" charset="0"/>
                <a:cs typeface="Times New Roman" pitchFamily="18" charset="0"/>
              </a:rPr>
              <a:t>өздік индукцияның экстратоктары</a:t>
            </a:r>
            <a:r>
              <a:rPr lang="kk-KZ" sz="2400" dirty="0" smtClean="0">
                <a:latin typeface="Times New Roman" pitchFamily="18" charset="0"/>
                <a:cs typeface="Times New Roman" pitchFamily="18" charset="0"/>
              </a:rPr>
              <a:t> деп аталатын қосымша ток пайда болады. </a:t>
            </a:r>
            <a:endParaRPr lang="ru-RU" sz="2400" dirty="0">
              <a:latin typeface="Times New Roman" pitchFamily="18" charset="0"/>
              <a:cs typeface="Times New Roman" pitchFamily="18" charset="0"/>
            </a:endParaRPr>
          </a:p>
        </p:txBody>
      </p:sp>
      <p:graphicFrame>
        <p:nvGraphicFramePr>
          <p:cNvPr id="18433" name="Object 1"/>
          <p:cNvGraphicFramePr>
            <a:graphicFrameLocks noChangeAspect="1"/>
          </p:cNvGraphicFramePr>
          <p:nvPr/>
        </p:nvGraphicFramePr>
        <p:xfrm>
          <a:off x="0" y="0"/>
          <a:ext cx="123825" cy="142875"/>
        </p:xfrm>
        <a:graphic>
          <a:graphicData uri="http://schemas.openxmlformats.org/presentationml/2006/ole">
            <p:oleObj spid="_x0000_s18433" name="Формула" r:id="rId3" imgW="126835" imgH="139518" progId="Equation.3">
              <p:embed/>
            </p:oleObj>
          </a:graphicData>
        </a:graphic>
      </p:graphicFrame>
      <p:sp>
        <p:nvSpPr>
          <p:cNvPr id="18435" name="Rectangle 3"/>
          <p:cNvSpPr>
            <a:spLocks noChangeArrowheads="1"/>
          </p:cNvSpPr>
          <p:nvPr/>
        </p:nvSpPr>
        <p:spPr bwMode="auto">
          <a:xfrm>
            <a:off x="285720" y="2466740"/>
            <a:ext cx="8572560" cy="12480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Font typeface="Arial" pitchFamily="34" charset="0"/>
              <a:buChar char="•"/>
            </a:pPr>
            <a:r>
              <a:rPr lang="kk-KZ" sz="2400" dirty="0" smtClean="0">
                <a:latin typeface="Times New Roman" pitchFamily="18" charset="0"/>
                <a:ea typeface="Times New Roman" pitchFamily="18" charset="0"/>
                <a:cs typeface="Times New Roman" pitchFamily="18" charset="0"/>
              </a:rPr>
              <a:t> Э.қ.к.-і  </a:t>
            </a:r>
            <a:r>
              <a:rPr kumimoji="0" lang="el-G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ε</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ток көзінен, кедергісі </a:t>
            </a:r>
            <a:r>
              <a:rPr kumimoji="0" lang="kk-KZ"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резистордан және индуктивтілігі </a:t>
            </a:r>
            <a:r>
              <a:rPr kumimoji="0" lang="kk-KZ"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катушкадан тұратын тізбектегі токтан ажырату процессін қарастырайық.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843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sp>
        <p:nvSpPr>
          <p:cNvPr id="18439"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8438" name="Object 6"/>
          <p:cNvGraphicFramePr>
            <a:graphicFrameLocks noChangeAspect="1"/>
          </p:cNvGraphicFramePr>
          <p:nvPr/>
        </p:nvGraphicFramePr>
        <p:xfrm>
          <a:off x="498475" y="3643313"/>
          <a:ext cx="1430319" cy="768529"/>
        </p:xfrm>
        <a:graphic>
          <a:graphicData uri="http://schemas.openxmlformats.org/presentationml/2006/ole">
            <p:oleObj spid="_x0000_s18438" name="Формула" r:id="rId4" imgW="723600" imgH="393480" progId="Equation.3">
              <p:embed/>
            </p:oleObj>
          </a:graphicData>
        </a:graphic>
      </p:graphicFrame>
      <p:sp>
        <p:nvSpPr>
          <p:cNvPr id="18441"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8440" name="Object 8"/>
          <p:cNvGraphicFramePr>
            <a:graphicFrameLocks noChangeAspect="1"/>
          </p:cNvGraphicFramePr>
          <p:nvPr/>
        </p:nvGraphicFramePr>
        <p:xfrm>
          <a:off x="2714612" y="3714752"/>
          <a:ext cx="1357322" cy="670484"/>
        </p:xfrm>
        <a:graphic>
          <a:graphicData uri="http://schemas.openxmlformats.org/presentationml/2006/ole">
            <p:oleObj spid="_x0000_s18440" name="Формула" r:id="rId5" imgW="787058" imgH="393529" progId="Equation.3">
              <p:embed/>
            </p:oleObj>
          </a:graphicData>
        </a:graphic>
      </p:graphicFrame>
      <p:sp>
        <p:nvSpPr>
          <p:cNvPr id="18443"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8442" name="Object 10"/>
          <p:cNvGraphicFramePr>
            <a:graphicFrameLocks noChangeAspect="1"/>
          </p:cNvGraphicFramePr>
          <p:nvPr/>
        </p:nvGraphicFramePr>
        <p:xfrm>
          <a:off x="4714875" y="3714752"/>
          <a:ext cx="1428761" cy="525280"/>
        </p:xfrm>
        <a:graphic>
          <a:graphicData uri="http://schemas.openxmlformats.org/presentationml/2006/ole">
            <p:oleObj spid="_x0000_s18442" name="Формула" r:id="rId6" imgW="647700" imgH="241300" progId="Equation.3">
              <p:embed/>
            </p:oleObj>
          </a:graphicData>
        </a:graphic>
      </p:graphicFrame>
      <p:sp>
        <p:nvSpPr>
          <p:cNvPr id="16" name="Прямоугольник 15"/>
          <p:cNvSpPr/>
          <p:nvPr/>
        </p:nvSpPr>
        <p:spPr>
          <a:xfrm>
            <a:off x="357158" y="4500570"/>
            <a:ext cx="4175823" cy="461665"/>
          </a:xfrm>
          <a:prstGeom prst="rect">
            <a:avLst/>
          </a:prstGeom>
        </p:spPr>
        <p:txBody>
          <a:bodyPr wrap="none">
            <a:spAutoFit/>
          </a:bodyPr>
          <a:lstStyle/>
          <a:p>
            <a:pPr>
              <a:buFont typeface="Arial" pitchFamily="34" charset="0"/>
              <a:buChar char="•"/>
            </a:pPr>
            <a:r>
              <a:rPr lang="ru-RU" dirty="0" smtClean="0"/>
              <a:t> </a:t>
            </a:r>
            <a:r>
              <a:rPr lang="ru-RU" sz="2400" dirty="0" smtClean="0">
                <a:latin typeface="Times New Roman" pitchFamily="18" charset="0"/>
                <a:cs typeface="Times New Roman" pitchFamily="18" charset="0"/>
              </a:rPr>
              <a:t>Тізбектің тұйықталу процесі.</a:t>
            </a:r>
            <a:endParaRPr lang="ru-RU" dirty="0">
              <a:latin typeface="Times New Roman" pitchFamily="18" charset="0"/>
              <a:cs typeface="Times New Roman" pitchFamily="18" charset="0"/>
            </a:endParaRPr>
          </a:p>
        </p:txBody>
      </p:sp>
      <p:sp>
        <p:nvSpPr>
          <p:cNvPr id="18445"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8444" name="Object 12"/>
          <p:cNvGraphicFramePr>
            <a:graphicFrameLocks noChangeAspect="1"/>
          </p:cNvGraphicFramePr>
          <p:nvPr/>
        </p:nvGraphicFramePr>
        <p:xfrm>
          <a:off x="571472" y="5072074"/>
          <a:ext cx="1568450" cy="520700"/>
        </p:xfrm>
        <a:graphic>
          <a:graphicData uri="http://schemas.openxmlformats.org/presentationml/2006/ole">
            <p:oleObj spid="_x0000_s18444" name="Формула" r:id="rId7" imgW="685800" imgH="228600" progId="Equation.3">
              <p:embed/>
            </p:oleObj>
          </a:graphicData>
        </a:graphic>
      </p:graphicFrame>
      <p:sp>
        <p:nvSpPr>
          <p:cNvPr id="18447"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8446" name="Object 14"/>
          <p:cNvGraphicFramePr>
            <a:graphicFrameLocks noChangeAspect="1"/>
          </p:cNvGraphicFramePr>
          <p:nvPr/>
        </p:nvGraphicFramePr>
        <p:xfrm>
          <a:off x="3143240" y="4929198"/>
          <a:ext cx="1862137" cy="854075"/>
        </p:xfrm>
        <a:graphic>
          <a:graphicData uri="http://schemas.openxmlformats.org/presentationml/2006/ole">
            <p:oleObj spid="_x0000_s18446" name="Формула" r:id="rId8" imgW="850680" imgH="393480" progId="Equation.3">
              <p:embed/>
            </p:oleObj>
          </a:graphicData>
        </a:graphic>
      </p:graphicFrame>
      <p:sp>
        <p:nvSpPr>
          <p:cNvPr id="18449" name="Rectangle 1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8448" name="Object 16"/>
          <p:cNvGraphicFramePr>
            <a:graphicFrameLocks noChangeAspect="1"/>
          </p:cNvGraphicFramePr>
          <p:nvPr/>
        </p:nvGraphicFramePr>
        <p:xfrm>
          <a:off x="500034" y="5786454"/>
          <a:ext cx="1297163" cy="357190"/>
        </p:xfrm>
        <a:graphic>
          <a:graphicData uri="http://schemas.openxmlformats.org/presentationml/2006/ole">
            <p:oleObj spid="_x0000_s18448" name="Формула" r:id="rId9" imgW="660113" imgH="177723" progId="Equation.3">
              <p:embed/>
            </p:oleObj>
          </a:graphicData>
        </a:graphic>
      </p:graphicFrame>
      <p:sp>
        <p:nvSpPr>
          <p:cNvPr id="18451"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8450" name="Object 18"/>
          <p:cNvGraphicFramePr>
            <a:graphicFrameLocks noChangeAspect="1"/>
          </p:cNvGraphicFramePr>
          <p:nvPr/>
        </p:nvGraphicFramePr>
        <p:xfrm>
          <a:off x="3143240" y="5715016"/>
          <a:ext cx="2279650" cy="571500"/>
        </p:xfrm>
        <a:graphic>
          <a:graphicData uri="http://schemas.openxmlformats.org/presentationml/2006/ole">
            <p:oleObj spid="_x0000_s18450" name="Формула" r:id="rId10" imgW="952200" imgH="241200" progId="Equation.3">
              <p:embed/>
            </p:oleObj>
          </a:graphicData>
        </a:graphic>
      </p:graphicFrame>
      <p:pic>
        <p:nvPicPr>
          <p:cNvPr id="18452" name="Picture 20"/>
          <p:cNvPicPr>
            <a:picLocks noChangeAspect="1" noChangeArrowheads="1"/>
          </p:cNvPicPr>
          <p:nvPr/>
        </p:nvPicPr>
        <p:blipFill>
          <a:blip r:embed="rId11" cstate="print"/>
          <a:srcRect l="9915" t="9387" r="60867" b="-1991"/>
          <a:stretch>
            <a:fillRect/>
          </a:stretch>
        </p:blipFill>
        <p:spPr bwMode="auto">
          <a:xfrm>
            <a:off x="5572132" y="4214818"/>
            <a:ext cx="3143272" cy="241058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214290"/>
            <a:ext cx="7239000" cy="391494"/>
          </a:xfrm>
        </p:spPr>
        <p:txBody>
          <a:bodyPr>
            <a:normAutofit/>
          </a:bodyPr>
          <a:lstStyle/>
          <a:p>
            <a:pPr algn="ctr"/>
            <a:r>
              <a:rPr lang="kk-KZ" sz="2400" b="0" dirty="0" smtClean="0">
                <a:solidFill>
                  <a:schemeClr val="bg2">
                    <a:lumMod val="10000"/>
                  </a:schemeClr>
                </a:solidFill>
                <a:latin typeface="Times New Roman" pitchFamily="18" charset="0"/>
                <a:cs typeface="Times New Roman" pitchFamily="18" charset="0"/>
              </a:rPr>
              <a:t>Өзара индукция</a:t>
            </a:r>
            <a:endParaRPr lang="ru-RU" sz="2400" b="0" dirty="0">
              <a:solidFill>
                <a:schemeClr val="bg2">
                  <a:lumMod val="10000"/>
                </a:schemeClr>
              </a:solidFill>
              <a:latin typeface="Times New Roman" pitchFamily="18" charset="0"/>
              <a:cs typeface="Times New Roman" pitchFamily="18" charset="0"/>
            </a:endParaRPr>
          </a:p>
        </p:txBody>
      </p:sp>
      <p:pic>
        <p:nvPicPr>
          <p:cNvPr id="19458" name="Picture 2"/>
          <p:cNvPicPr>
            <a:picLocks noChangeAspect="1" noChangeArrowheads="1"/>
          </p:cNvPicPr>
          <p:nvPr/>
        </p:nvPicPr>
        <p:blipFill>
          <a:blip r:embed="rId3" cstate="print"/>
          <a:srcRect l="-294" t="7637" r="55544" b="-1338"/>
          <a:stretch>
            <a:fillRect/>
          </a:stretch>
        </p:blipFill>
        <p:spPr bwMode="auto">
          <a:xfrm>
            <a:off x="285720" y="642918"/>
            <a:ext cx="4429156" cy="2712718"/>
          </a:xfrm>
          <a:prstGeom prst="rect">
            <a:avLst/>
          </a:prstGeom>
          <a:noFill/>
        </p:spPr>
      </p:pic>
      <p:sp>
        <p:nvSpPr>
          <p:cNvPr id="1946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9459" name="Object 3"/>
          <p:cNvGraphicFramePr>
            <a:graphicFrameLocks noChangeAspect="1"/>
          </p:cNvGraphicFramePr>
          <p:nvPr/>
        </p:nvGraphicFramePr>
        <p:xfrm>
          <a:off x="4929190" y="785794"/>
          <a:ext cx="1285884" cy="469450"/>
        </p:xfrm>
        <a:graphic>
          <a:graphicData uri="http://schemas.openxmlformats.org/presentationml/2006/ole">
            <p:oleObj spid="_x0000_s19459" name="Формула" r:id="rId4" imgW="596641" imgH="215806" progId="Equation.3">
              <p:embed/>
            </p:oleObj>
          </a:graphicData>
        </a:graphic>
      </p:graphicFrame>
      <p:sp>
        <p:nvSpPr>
          <p:cNvPr id="1946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9461" name="Object 5"/>
          <p:cNvGraphicFramePr>
            <a:graphicFrameLocks noChangeAspect="1"/>
          </p:cNvGraphicFramePr>
          <p:nvPr/>
        </p:nvGraphicFramePr>
        <p:xfrm>
          <a:off x="4929188" y="1285875"/>
          <a:ext cx="3213100" cy="887413"/>
        </p:xfrm>
        <a:graphic>
          <a:graphicData uri="http://schemas.openxmlformats.org/presentationml/2006/ole">
            <p:oleObj spid="_x0000_s19461" name="Формула" r:id="rId5" imgW="1409400" imgH="393480" progId="Equation.3">
              <p:embed/>
            </p:oleObj>
          </a:graphicData>
        </a:graphic>
      </p:graphicFrame>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9463" name="Object 7"/>
          <p:cNvGraphicFramePr>
            <a:graphicFrameLocks noChangeAspect="1"/>
          </p:cNvGraphicFramePr>
          <p:nvPr/>
        </p:nvGraphicFramePr>
        <p:xfrm>
          <a:off x="5087938" y="2143125"/>
          <a:ext cx="1565275" cy="500063"/>
        </p:xfrm>
        <a:graphic>
          <a:graphicData uri="http://schemas.openxmlformats.org/presentationml/2006/ole">
            <p:oleObj spid="_x0000_s19463" name="Формула" r:id="rId6" imgW="685800" imgH="215640" progId="Equation.3">
              <p:embed/>
            </p:oleObj>
          </a:graphicData>
        </a:graphic>
      </p:graphicFrame>
      <p:sp>
        <p:nvSpPr>
          <p:cNvPr id="1946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9465" name="Object 9"/>
          <p:cNvGraphicFramePr>
            <a:graphicFrameLocks noChangeAspect="1"/>
          </p:cNvGraphicFramePr>
          <p:nvPr/>
        </p:nvGraphicFramePr>
        <p:xfrm>
          <a:off x="5070475" y="2643188"/>
          <a:ext cx="3146425" cy="858837"/>
        </p:xfrm>
        <a:graphic>
          <a:graphicData uri="http://schemas.openxmlformats.org/presentationml/2006/ole">
            <p:oleObj spid="_x0000_s19465" name="Формула" r:id="rId7" imgW="1434960" imgH="393480" progId="Equation.3">
              <p:embed/>
            </p:oleObj>
          </a:graphicData>
        </a:graphic>
      </p:graphicFrame>
      <p:sp>
        <p:nvSpPr>
          <p:cNvPr id="1946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9467" name="Object 11"/>
          <p:cNvGraphicFramePr>
            <a:graphicFrameLocks noChangeAspect="1"/>
          </p:cNvGraphicFramePr>
          <p:nvPr/>
        </p:nvGraphicFramePr>
        <p:xfrm>
          <a:off x="560388" y="3500438"/>
          <a:ext cx="1308100" cy="522287"/>
        </p:xfrm>
        <a:graphic>
          <a:graphicData uri="http://schemas.openxmlformats.org/presentationml/2006/ole">
            <p:oleObj spid="_x0000_s19467" name="Формула" r:id="rId8" imgW="545760" imgH="215640" progId="Equation.3">
              <p:embed/>
            </p:oleObj>
          </a:graphicData>
        </a:graphic>
      </p:graphicFrame>
      <p:sp>
        <p:nvSpPr>
          <p:cNvPr id="19470"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9469" name="Object 13"/>
          <p:cNvGraphicFramePr>
            <a:graphicFrameLocks noChangeAspect="1"/>
          </p:cNvGraphicFramePr>
          <p:nvPr/>
        </p:nvGraphicFramePr>
        <p:xfrm>
          <a:off x="576263" y="4000500"/>
          <a:ext cx="3919537" cy="942975"/>
        </p:xfrm>
        <a:graphic>
          <a:graphicData uri="http://schemas.openxmlformats.org/presentationml/2006/ole">
            <p:oleObj spid="_x0000_s19469" name="Формула" r:id="rId9" imgW="1625400" imgH="393480" progId="Equation.3">
              <p:embed/>
            </p:oleObj>
          </a:graphicData>
        </a:graphic>
      </p:graphicFrame>
      <p:pic>
        <p:nvPicPr>
          <p:cNvPr id="19471" name="Picture 15"/>
          <p:cNvPicPr>
            <a:picLocks noChangeAspect="1" noChangeArrowheads="1"/>
          </p:cNvPicPr>
          <p:nvPr/>
        </p:nvPicPr>
        <p:blipFill>
          <a:blip r:embed="rId10" cstate="print"/>
          <a:srcRect l="2875" t="10205" r="55308" b="9851"/>
          <a:stretch>
            <a:fillRect/>
          </a:stretch>
        </p:blipFill>
        <p:spPr bwMode="auto">
          <a:xfrm>
            <a:off x="4693769" y="3643314"/>
            <a:ext cx="4237603" cy="2571768"/>
          </a:xfrm>
          <a:prstGeom prst="rect">
            <a:avLst/>
          </a:prstGeom>
          <a:noFill/>
        </p:spPr>
      </p:pic>
      <p:sp>
        <p:nvSpPr>
          <p:cNvPr id="19473" name="Rectangle 1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9472" name="Object 16"/>
          <p:cNvGraphicFramePr>
            <a:graphicFrameLocks noChangeAspect="1"/>
          </p:cNvGraphicFramePr>
          <p:nvPr/>
        </p:nvGraphicFramePr>
        <p:xfrm>
          <a:off x="625475" y="4786313"/>
          <a:ext cx="3048000" cy="928687"/>
        </p:xfrm>
        <a:graphic>
          <a:graphicData uri="http://schemas.openxmlformats.org/presentationml/2006/ole">
            <p:oleObj spid="_x0000_s19472" name="Формула" r:id="rId11" imgW="1409400" imgH="431640" progId="Equation.3">
              <p:embed/>
            </p:oleObj>
          </a:graphicData>
        </a:graphic>
      </p:graphicFrame>
      <p:sp>
        <p:nvSpPr>
          <p:cNvPr id="19475"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19474" name="Object 18"/>
          <p:cNvGraphicFramePr>
            <a:graphicFrameLocks noChangeAspect="1"/>
          </p:cNvGraphicFramePr>
          <p:nvPr/>
        </p:nvGraphicFramePr>
        <p:xfrm>
          <a:off x="500034" y="5643578"/>
          <a:ext cx="3271838" cy="876300"/>
        </p:xfrm>
        <a:graphic>
          <a:graphicData uri="http://schemas.openxmlformats.org/presentationml/2006/ole">
            <p:oleObj spid="_x0000_s19474" name="Формула" r:id="rId12" imgW="1460160" imgH="39348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14290"/>
            <a:ext cx="7239000" cy="391494"/>
          </a:xfrm>
        </p:spPr>
        <p:txBody>
          <a:bodyPr>
            <a:normAutofit/>
          </a:bodyPr>
          <a:lstStyle/>
          <a:p>
            <a:pPr algn="ctr"/>
            <a:r>
              <a:rPr lang="en-US" sz="2400" b="0" dirty="0" smtClean="0">
                <a:solidFill>
                  <a:schemeClr val="bg2">
                    <a:lumMod val="10000"/>
                  </a:schemeClr>
                </a:solidFill>
                <a:latin typeface="Times New Roman" pitchFamily="18" charset="0"/>
                <a:cs typeface="Times New Roman" pitchFamily="18" charset="0"/>
              </a:rPr>
              <a:t>Трансформатор</a:t>
            </a:r>
            <a:r>
              <a:rPr lang="kk-KZ" sz="2400" b="0" dirty="0" smtClean="0">
                <a:solidFill>
                  <a:schemeClr val="bg2">
                    <a:lumMod val="10000"/>
                  </a:schemeClr>
                </a:solidFill>
                <a:latin typeface="Times New Roman" pitchFamily="18" charset="0"/>
                <a:cs typeface="Times New Roman" pitchFamily="18" charset="0"/>
              </a:rPr>
              <a:t>лар</a:t>
            </a:r>
            <a:endParaRPr lang="ru-RU" sz="2400" b="0" dirty="0">
              <a:solidFill>
                <a:schemeClr val="bg2">
                  <a:lumMod val="10000"/>
                </a:schemeClr>
              </a:solidFill>
              <a:latin typeface="Times New Roman" pitchFamily="18" charset="0"/>
              <a:cs typeface="Times New Roman" pitchFamily="18" charset="0"/>
            </a:endParaRPr>
          </a:p>
        </p:txBody>
      </p:sp>
      <p:sp>
        <p:nvSpPr>
          <p:cNvPr id="4" name="Прямоугольник 3"/>
          <p:cNvSpPr/>
          <p:nvPr/>
        </p:nvSpPr>
        <p:spPr>
          <a:xfrm>
            <a:off x="214282" y="642919"/>
            <a:ext cx="8643998" cy="1200329"/>
          </a:xfrm>
          <a:prstGeom prst="rect">
            <a:avLst/>
          </a:prstGeom>
        </p:spPr>
        <p:txBody>
          <a:bodyPr wrap="square">
            <a:spAutoFit/>
          </a:bodyPr>
          <a:lstStyle/>
          <a:p>
            <a:pPr algn="just"/>
            <a:r>
              <a:rPr lang="kk-KZ" sz="2400" dirty="0" smtClean="0">
                <a:latin typeface="Times New Roman" pitchFamily="18" charset="0"/>
                <a:cs typeface="Times New Roman" pitchFamily="18" charset="0"/>
              </a:rPr>
              <a:t>Трансформаторларды алғаш рет құрастырырып және тәжірибеге енгізген орыс электротехнигі П.Н. Яблочков (1847—1894) және орыс физигі И.Ф. Усагин (1855—1919). </a:t>
            </a:r>
            <a:endParaRPr lang="ru-RU" sz="2400" dirty="0">
              <a:latin typeface="Times New Roman" pitchFamily="18" charset="0"/>
              <a:cs typeface="Times New Roman" pitchFamily="18" charset="0"/>
            </a:endParaRPr>
          </a:p>
        </p:txBody>
      </p:sp>
      <p:pic>
        <p:nvPicPr>
          <p:cNvPr id="20482" name="Picture 2"/>
          <p:cNvPicPr>
            <a:picLocks noChangeAspect="1" noChangeArrowheads="1"/>
          </p:cNvPicPr>
          <p:nvPr/>
        </p:nvPicPr>
        <p:blipFill>
          <a:blip r:embed="rId3" cstate="print"/>
          <a:srcRect l="53344" t="10205" r="1474" b="9851"/>
          <a:stretch>
            <a:fillRect/>
          </a:stretch>
        </p:blipFill>
        <p:spPr bwMode="auto">
          <a:xfrm>
            <a:off x="285720" y="1785925"/>
            <a:ext cx="4214842" cy="2367472"/>
          </a:xfrm>
          <a:prstGeom prst="rect">
            <a:avLst/>
          </a:prstGeom>
          <a:noFill/>
        </p:spPr>
      </p:pic>
      <p:sp>
        <p:nvSpPr>
          <p:cNvPr id="2048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0483" name="Object 3"/>
          <p:cNvGraphicFramePr>
            <a:graphicFrameLocks noChangeAspect="1"/>
          </p:cNvGraphicFramePr>
          <p:nvPr/>
        </p:nvGraphicFramePr>
        <p:xfrm>
          <a:off x="4638675" y="1785938"/>
          <a:ext cx="2433655" cy="772304"/>
        </p:xfrm>
        <a:graphic>
          <a:graphicData uri="http://schemas.openxmlformats.org/presentationml/2006/ole">
            <p:oleObj spid="_x0000_s20483" name="Формула" r:id="rId4" imgW="1231560" imgH="393480" progId="Equation.3">
              <p:embed/>
            </p:oleObj>
          </a:graphicData>
        </a:graphic>
      </p:graphicFrame>
      <p:sp>
        <p:nvSpPr>
          <p:cNvPr id="2048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0485" name="Object 5"/>
          <p:cNvGraphicFramePr>
            <a:graphicFrameLocks noChangeAspect="1"/>
          </p:cNvGraphicFramePr>
          <p:nvPr/>
        </p:nvGraphicFramePr>
        <p:xfrm>
          <a:off x="4643438" y="2428868"/>
          <a:ext cx="1489075" cy="785812"/>
        </p:xfrm>
        <a:graphic>
          <a:graphicData uri="http://schemas.openxmlformats.org/presentationml/2006/ole">
            <p:oleObj spid="_x0000_s20485" name="Формула" r:id="rId5" imgW="736560" imgH="393480" progId="Equation.3">
              <p:embed/>
            </p:oleObj>
          </a:graphicData>
        </a:graphic>
      </p:graphicFrame>
      <p:sp>
        <p:nvSpPr>
          <p:cNvPr id="2048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0487" name="Object 7"/>
          <p:cNvGraphicFramePr>
            <a:graphicFrameLocks noChangeAspect="1"/>
          </p:cNvGraphicFramePr>
          <p:nvPr/>
        </p:nvGraphicFramePr>
        <p:xfrm>
          <a:off x="4622800" y="3286125"/>
          <a:ext cx="3270250" cy="785813"/>
        </p:xfrm>
        <a:graphic>
          <a:graphicData uri="http://schemas.openxmlformats.org/presentationml/2006/ole">
            <p:oleObj spid="_x0000_s20487" name="Формула" r:id="rId6" imgW="1625400" imgH="393480" progId="Equation.3">
              <p:embed/>
            </p:oleObj>
          </a:graphicData>
        </a:graphic>
      </p:graphicFrame>
      <p:sp>
        <p:nvSpPr>
          <p:cNvPr id="2049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0489" name="Object 9"/>
          <p:cNvGraphicFramePr>
            <a:graphicFrameLocks noChangeAspect="1"/>
          </p:cNvGraphicFramePr>
          <p:nvPr/>
        </p:nvGraphicFramePr>
        <p:xfrm>
          <a:off x="427038" y="4286250"/>
          <a:ext cx="1716087" cy="949325"/>
        </p:xfrm>
        <a:graphic>
          <a:graphicData uri="http://schemas.openxmlformats.org/presentationml/2006/ole">
            <p:oleObj spid="_x0000_s20489" name="Формула" r:id="rId7" imgW="774360" imgH="431640" progId="Equation.3">
              <p:embed/>
            </p:oleObj>
          </a:graphicData>
        </a:graphic>
      </p:graphicFrame>
      <p:sp>
        <p:nvSpPr>
          <p:cNvPr id="20492"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0491" name="Picture 11"/>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3214678" y="4357693"/>
            <a:ext cx="857256" cy="740357"/>
          </a:xfrm>
          <a:prstGeom prst="rect">
            <a:avLst/>
          </a:prstGeom>
          <a:noFill/>
        </p:spPr>
      </p:pic>
      <p:sp>
        <p:nvSpPr>
          <p:cNvPr id="20493" name="Rectangle 13"/>
          <p:cNvSpPr>
            <a:spLocks noChangeArrowheads="1"/>
          </p:cNvSpPr>
          <p:nvPr/>
        </p:nvSpPr>
        <p:spPr bwMode="auto">
          <a:xfrm>
            <a:off x="0" y="8191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Прямоугольник 16"/>
          <p:cNvSpPr/>
          <p:nvPr/>
        </p:nvSpPr>
        <p:spPr>
          <a:xfrm>
            <a:off x="4214810" y="4500570"/>
            <a:ext cx="4350615" cy="461665"/>
          </a:xfrm>
          <a:prstGeom prst="rect">
            <a:avLst/>
          </a:prstGeom>
        </p:spPr>
        <p:txBody>
          <a:bodyPr wrap="none">
            <a:spAutoFit/>
          </a:bodyPr>
          <a:lstStyle/>
          <a:p>
            <a:r>
              <a:rPr lang="kk-KZ" sz="2400" dirty="0" smtClean="0">
                <a:latin typeface="Times New Roman" pitchFamily="18" charset="0"/>
                <a:cs typeface="Times New Roman" pitchFamily="18" charset="0"/>
              </a:rPr>
              <a:t> – трансформация коэффиценті </a:t>
            </a:r>
            <a:endParaRPr lang="ru-RU" sz="2400" dirty="0">
              <a:latin typeface="Times New Roman" pitchFamily="18" charset="0"/>
              <a:cs typeface="Times New Roman" pitchFamily="18" charset="0"/>
            </a:endParaRPr>
          </a:p>
        </p:txBody>
      </p:sp>
      <p:sp>
        <p:nvSpPr>
          <p:cNvPr id="20495"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pic>
        <p:nvPicPr>
          <p:cNvPr id="20494" name="Picture 14"/>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500034" y="5214950"/>
            <a:ext cx="2071702" cy="741251"/>
          </a:xfrm>
          <a:prstGeom prst="rect">
            <a:avLst/>
          </a:prstGeom>
          <a:noFill/>
        </p:spPr>
      </p:pic>
      <p:sp>
        <p:nvSpPr>
          <p:cNvPr id="20496" name="Rectangle 16"/>
          <p:cNvSpPr>
            <a:spLocks noChangeArrowheads="1"/>
          </p:cNvSpPr>
          <p:nvPr/>
        </p:nvSpPr>
        <p:spPr bwMode="auto">
          <a:xfrm>
            <a:off x="0" y="8286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214290"/>
            <a:ext cx="7239000" cy="462932"/>
          </a:xfrm>
        </p:spPr>
        <p:txBody>
          <a:bodyPr>
            <a:normAutofit/>
          </a:bodyPr>
          <a:lstStyle/>
          <a:p>
            <a:pPr algn="ctr"/>
            <a:r>
              <a:rPr lang="kk-KZ" sz="2400" b="0" dirty="0" smtClean="0">
                <a:solidFill>
                  <a:schemeClr val="bg2">
                    <a:lumMod val="10000"/>
                  </a:schemeClr>
                </a:solidFill>
                <a:latin typeface="Times New Roman" pitchFamily="18" charset="0"/>
                <a:cs typeface="Times New Roman" pitchFamily="18" charset="0"/>
              </a:rPr>
              <a:t>Магнит өрісінің энергиясы</a:t>
            </a:r>
            <a:endParaRPr lang="ru-RU" sz="2400" b="0" dirty="0">
              <a:solidFill>
                <a:schemeClr val="bg2">
                  <a:lumMod val="10000"/>
                </a:schemeClr>
              </a:solidFill>
              <a:latin typeface="Times New Roman" pitchFamily="18" charset="0"/>
              <a:cs typeface="Times New Roman" pitchFamily="18" charset="0"/>
            </a:endParaRPr>
          </a:p>
        </p:txBody>
      </p:sp>
      <p:sp>
        <p:nvSpPr>
          <p:cNvPr id="21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1505" name="Object 1"/>
          <p:cNvGraphicFramePr>
            <a:graphicFrameLocks noChangeAspect="1"/>
          </p:cNvGraphicFramePr>
          <p:nvPr/>
        </p:nvGraphicFramePr>
        <p:xfrm>
          <a:off x="1571604" y="857232"/>
          <a:ext cx="2538412" cy="1012825"/>
        </p:xfrm>
        <a:graphic>
          <a:graphicData uri="http://schemas.openxmlformats.org/presentationml/2006/ole">
            <p:oleObj spid="_x0000_s21505" name="Формула" r:id="rId3" imgW="1218960" imgH="482400" progId="Equation.3">
              <p:embed/>
            </p:oleObj>
          </a:graphicData>
        </a:graphic>
      </p:graphicFrame>
      <p:sp>
        <p:nvSpPr>
          <p:cNvPr id="2150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1507" name="Object 3"/>
          <p:cNvGraphicFramePr>
            <a:graphicFrameLocks noChangeAspect="1"/>
          </p:cNvGraphicFramePr>
          <p:nvPr/>
        </p:nvGraphicFramePr>
        <p:xfrm>
          <a:off x="2143108" y="1785926"/>
          <a:ext cx="1544637" cy="428625"/>
        </p:xfrm>
        <a:graphic>
          <a:graphicData uri="http://schemas.openxmlformats.org/presentationml/2006/ole">
            <p:oleObj spid="_x0000_s21507" name="Формула" r:id="rId4" imgW="723600" imgH="203040" progId="Equation.3">
              <p:embed/>
            </p:oleObj>
          </a:graphicData>
        </a:graphic>
      </p:graphicFrame>
      <p:sp>
        <p:nvSpPr>
          <p:cNvPr id="2151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1509" name="Object 5"/>
          <p:cNvGraphicFramePr>
            <a:graphicFrameLocks noChangeAspect="1"/>
          </p:cNvGraphicFramePr>
          <p:nvPr/>
        </p:nvGraphicFramePr>
        <p:xfrm>
          <a:off x="469900" y="2214563"/>
          <a:ext cx="2630488" cy="925512"/>
        </p:xfrm>
        <a:graphic>
          <a:graphicData uri="http://schemas.openxmlformats.org/presentationml/2006/ole">
            <p:oleObj spid="_x0000_s21509" name="Формула" r:id="rId5" imgW="1193760" imgH="419040" progId="Equation.3">
              <p:embed/>
            </p:oleObj>
          </a:graphicData>
        </a:graphic>
      </p:graphicFrame>
      <p:sp>
        <p:nvSpPr>
          <p:cNvPr id="10" name="Прямоугольник 9"/>
          <p:cNvSpPr/>
          <p:nvPr/>
        </p:nvSpPr>
        <p:spPr>
          <a:xfrm>
            <a:off x="285720" y="3105835"/>
            <a:ext cx="8572560" cy="461665"/>
          </a:xfrm>
          <a:prstGeom prst="rect">
            <a:avLst/>
          </a:prstGeom>
        </p:spPr>
        <p:txBody>
          <a:bodyPr wrap="square">
            <a:spAutoFit/>
          </a:bodyPr>
          <a:lstStyle/>
          <a:p>
            <a:r>
              <a:rPr lang="kk-KZ" sz="2400" i="1" dirty="0" smtClean="0">
                <a:latin typeface="Times New Roman" pitchFamily="18" charset="0"/>
                <a:cs typeface="Times New Roman" pitchFamily="18" charset="0"/>
              </a:rPr>
              <a:t>I=Bl/</a:t>
            </a:r>
            <a:r>
              <a:rPr lang="kk-KZ"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sym typeface="Symbol"/>
              </a:rPr>
              <a:t></a:t>
            </a:r>
            <a:r>
              <a:rPr lang="kk-KZ" sz="2400" baseline="-25000" dirty="0" smtClean="0">
                <a:latin typeface="Times New Roman" pitchFamily="18" charset="0"/>
                <a:cs typeface="Times New Roman" pitchFamily="18" charset="0"/>
              </a:rPr>
              <a:t>0 </a:t>
            </a:r>
            <a:r>
              <a:rPr lang="en-US" sz="2400" i="1" dirty="0" smtClean="0">
                <a:latin typeface="Times New Roman" pitchFamily="18" charset="0"/>
                <a:cs typeface="Times New Roman" pitchFamily="18" charset="0"/>
                <a:sym typeface="Symbol"/>
              </a:rPr>
              <a:t></a:t>
            </a:r>
            <a:r>
              <a:rPr lang="kk-KZ" sz="2400" i="1" dirty="0" smtClean="0">
                <a:latin typeface="Times New Roman" pitchFamily="18" charset="0"/>
                <a:cs typeface="Times New Roman" pitchFamily="18" charset="0"/>
                <a:sym typeface="Symbol"/>
              </a:rPr>
              <a:t> </a:t>
            </a:r>
            <a:r>
              <a:rPr lang="kk-KZ" sz="2400" i="1" dirty="0" smtClean="0">
                <a:latin typeface="Times New Roman" pitchFamily="18" charset="0"/>
                <a:cs typeface="Times New Roman" pitchFamily="18" charset="0"/>
              </a:rPr>
              <a:t>N</a:t>
            </a:r>
            <a:r>
              <a:rPr lang="kk-KZ" sz="2400" dirty="0" smtClean="0">
                <a:latin typeface="Times New Roman" pitchFamily="18" charset="0"/>
                <a:cs typeface="Times New Roman" pitchFamily="18" charset="0"/>
              </a:rPr>
              <a:t>)  және  </a:t>
            </a:r>
            <a:r>
              <a:rPr lang="kk-KZ" sz="2400" i="1" dirty="0" smtClean="0">
                <a:latin typeface="Times New Roman" pitchFamily="18" charset="0"/>
                <a:cs typeface="Times New Roman" pitchFamily="18" charset="0"/>
              </a:rPr>
              <a:t>В=</a:t>
            </a:r>
            <a:r>
              <a:rPr lang="en-US" sz="2400" i="1" dirty="0" smtClean="0">
                <a:latin typeface="Times New Roman" pitchFamily="18" charset="0"/>
                <a:cs typeface="Times New Roman" pitchFamily="18" charset="0"/>
                <a:sym typeface="Symbol"/>
              </a:rPr>
              <a:t></a:t>
            </a:r>
            <a:r>
              <a:rPr lang="kk-KZ" sz="2400" baseline="-25000" dirty="0" smtClean="0">
                <a:latin typeface="Times New Roman" pitchFamily="18" charset="0"/>
                <a:cs typeface="Times New Roman" pitchFamily="18" charset="0"/>
              </a:rPr>
              <a:t>0 </a:t>
            </a:r>
            <a:r>
              <a:rPr lang="en-US" sz="2400" i="1" dirty="0" smtClean="0">
                <a:latin typeface="Times New Roman" pitchFamily="18" charset="0"/>
                <a:cs typeface="Times New Roman" pitchFamily="18" charset="0"/>
                <a:sym typeface="Symbol"/>
              </a:rPr>
              <a:t></a:t>
            </a:r>
            <a:r>
              <a:rPr lang="kk-KZ" sz="2400" i="1" dirty="0" smtClean="0">
                <a:latin typeface="Times New Roman" pitchFamily="18" charset="0"/>
                <a:cs typeface="Times New Roman" pitchFamily="18" charset="0"/>
                <a:sym typeface="Symbol"/>
              </a:rPr>
              <a:t> </a:t>
            </a:r>
            <a:r>
              <a:rPr lang="kk-KZ" sz="2400" i="1" dirty="0" smtClean="0">
                <a:latin typeface="Times New Roman" pitchFamily="18" charset="0"/>
                <a:cs typeface="Times New Roman" pitchFamily="18" charset="0"/>
              </a:rPr>
              <a:t>H</a:t>
            </a:r>
            <a:r>
              <a:rPr lang="kk-KZ" sz="2400" dirty="0" smtClean="0">
                <a:latin typeface="Times New Roman" pitchFamily="18" charset="0"/>
                <a:cs typeface="Times New Roman" pitchFamily="18" charset="0"/>
              </a:rPr>
              <a:t>   болғандықтан</a:t>
            </a:r>
            <a:endParaRPr lang="ru-RU" sz="2400" dirty="0">
              <a:latin typeface="Times New Roman" pitchFamily="18" charset="0"/>
              <a:cs typeface="Times New Roman" pitchFamily="18" charset="0"/>
            </a:endParaRPr>
          </a:p>
        </p:txBody>
      </p:sp>
      <p:sp>
        <p:nvSpPr>
          <p:cNvPr id="2151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1511" name="Object 7"/>
          <p:cNvGraphicFramePr>
            <a:graphicFrameLocks noChangeAspect="1"/>
          </p:cNvGraphicFramePr>
          <p:nvPr/>
        </p:nvGraphicFramePr>
        <p:xfrm>
          <a:off x="357158" y="3571875"/>
          <a:ext cx="2428892" cy="809631"/>
        </p:xfrm>
        <a:graphic>
          <a:graphicData uri="http://schemas.openxmlformats.org/presentationml/2006/ole">
            <p:oleObj spid="_x0000_s21511" name="Формула" r:id="rId6" imgW="1371600" imgH="457200" progId="Equation.3">
              <p:embed/>
            </p:oleObj>
          </a:graphicData>
        </a:graphic>
      </p:graphicFrame>
      <p:sp>
        <p:nvSpPr>
          <p:cNvPr id="2151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dirty="0"/>
          </a:p>
        </p:txBody>
      </p:sp>
      <p:graphicFrame>
        <p:nvGraphicFramePr>
          <p:cNvPr id="21513" name="Object 9"/>
          <p:cNvGraphicFramePr>
            <a:graphicFrameLocks noChangeAspect="1"/>
          </p:cNvGraphicFramePr>
          <p:nvPr/>
        </p:nvGraphicFramePr>
        <p:xfrm>
          <a:off x="357158" y="4357693"/>
          <a:ext cx="3857652" cy="877570"/>
        </p:xfrm>
        <a:graphic>
          <a:graphicData uri="http://schemas.openxmlformats.org/presentationml/2006/ole">
            <p:oleObj spid="_x0000_s21513" name="Формула" r:id="rId7" imgW="2006600" imgH="457200" progId="Equation.3">
              <p:embed/>
            </p:oleObj>
          </a:graphicData>
        </a:graphic>
      </p:graphicFrame>
      <p:sp>
        <p:nvSpPr>
          <p:cNvPr id="15" name="Прямоугольник 14"/>
          <p:cNvSpPr/>
          <p:nvPr/>
        </p:nvSpPr>
        <p:spPr>
          <a:xfrm>
            <a:off x="4357686" y="4572008"/>
            <a:ext cx="4573175" cy="830997"/>
          </a:xfrm>
          <a:prstGeom prst="rect">
            <a:avLst/>
          </a:prstGeom>
        </p:spPr>
        <p:txBody>
          <a:bodyPr wrap="none">
            <a:spAutoFit/>
          </a:bodyPr>
          <a:lstStyle/>
          <a:p>
            <a:r>
              <a:rPr lang="kk-KZ" sz="2400" dirty="0" smtClean="0">
                <a:latin typeface="Times New Roman" pitchFamily="18" charset="0"/>
                <a:cs typeface="Times New Roman" pitchFamily="18" charset="0"/>
              </a:rPr>
              <a:t> – магнит өрісінің энергиясының </a:t>
            </a:r>
          </a:p>
          <a:p>
            <a:pPr algn="ctr"/>
            <a:r>
              <a:rPr lang="kk-KZ" sz="2400" dirty="0" smtClean="0">
                <a:latin typeface="Times New Roman" pitchFamily="18" charset="0"/>
                <a:cs typeface="Times New Roman" pitchFamily="18" charset="0"/>
              </a:rPr>
              <a:t>көлемдік тығыздығы </a:t>
            </a:r>
            <a:endParaRPr lang="ru-RU"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216</TotalTime>
  <Words>659</Words>
  <Application>Microsoft Office PowerPoint</Application>
  <PresentationFormat>On-screen Show (4:3)</PresentationFormat>
  <Paragraphs>73</Paragraphs>
  <Slides>15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Изящная</vt:lpstr>
      <vt:lpstr>Формула</vt:lpstr>
      <vt:lpstr>Электромагниттік индукция</vt:lpstr>
      <vt:lpstr>Электромагниттік индукция құбылысы  (Фарадей тәжірибелері)</vt:lpstr>
      <vt:lpstr>Фарадей заңы және оның энергияның сақталу заңы арқылы қорытылуы</vt:lpstr>
      <vt:lpstr>Өткізгіш контурдың магнит өрісінде айналуы</vt:lpstr>
      <vt:lpstr>Контурдың индуктивтілігі. Өздік индукция</vt:lpstr>
      <vt:lpstr>Тізбекті қосу және ажырату кезіндегі  токтар</vt:lpstr>
      <vt:lpstr>Өзара индукция</vt:lpstr>
      <vt:lpstr>Трансформаторлар</vt:lpstr>
      <vt:lpstr>Магнит өрісінің энергиясы</vt:lpstr>
      <vt:lpstr>Заттардың магниттік қасиеттері</vt:lpstr>
      <vt:lpstr>Slide 11</vt:lpstr>
      <vt:lpstr>Диа- және парамагнетизм</vt:lpstr>
      <vt:lpstr>Магниттелу. Заттардағы магнит өрісі</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Электромагниттік индукция</dc:title>
  <dc:creator>Береке</dc:creator>
  <cp:lastModifiedBy>Windows User</cp:lastModifiedBy>
  <cp:revision>23</cp:revision>
  <dcterms:created xsi:type="dcterms:W3CDTF">2012-03-19T14:38:50Z</dcterms:created>
  <dcterms:modified xsi:type="dcterms:W3CDTF">2018-02-08T04:07:54Z</dcterms:modified>
</cp:coreProperties>
</file>