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62" r:id="rId2"/>
    <p:sldId id="260" r:id="rId3"/>
    <p:sldId id="265" r:id="rId4"/>
    <p:sldId id="264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04BC"/>
    <a:srgbClr val="176F21"/>
    <a:srgbClr val="007A37"/>
    <a:srgbClr val="36F709"/>
    <a:srgbClr val="F418CA"/>
    <a:srgbClr val="00FFFF"/>
    <a:srgbClr val="0042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374" autoAdjust="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A8D1675-E8FE-4B4D-BAB8-ED377D3909E2}" type="doc">
      <dgm:prSet loTypeId="urn:microsoft.com/office/officeart/2005/8/layout/process4" loCatId="process" qsTypeId="urn:microsoft.com/office/officeart/2005/8/quickstyle/3d1" qsCatId="3D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4122575F-088A-476A-8D26-1852C4FA8FDE}">
      <dgm:prSet custT="1"/>
      <dgm:spPr>
        <a:ln>
          <a:noFill/>
        </a:ln>
        <a:effectLst>
          <a:glow rad="101600">
            <a:schemeClr val="bg1">
              <a:alpha val="40000"/>
            </a:schemeClr>
          </a:glow>
        </a:effectLst>
      </dgm:spPr>
      <dgm:t>
        <a:bodyPr/>
        <a:lstStyle/>
        <a:p>
          <a:pPr rtl="0"/>
          <a:r>
            <a:rPr lang="kk-KZ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Сабақ мақсаттары:</a:t>
          </a:r>
          <a:endParaRPr lang="ru-RU" sz="1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9910F15-7C65-4501-A70D-490551AD766B}" type="parTrans" cxnId="{3254D444-031B-427F-BB30-255FC067BFB2}">
      <dgm:prSet/>
      <dgm:spPr/>
      <dgm:t>
        <a:bodyPr/>
        <a:lstStyle/>
        <a:p>
          <a:endParaRPr lang="ru-RU"/>
        </a:p>
      </dgm:t>
    </dgm:pt>
    <dgm:pt modelId="{9F978430-AF39-4109-A4AA-7CEAD56DFADA}" type="sibTrans" cxnId="{3254D444-031B-427F-BB30-255FC067BFB2}">
      <dgm:prSet/>
      <dgm:spPr/>
      <dgm:t>
        <a:bodyPr/>
        <a:lstStyle/>
        <a:p>
          <a:endParaRPr lang="ru-RU"/>
        </a:p>
      </dgm:t>
    </dgm:pt>
    <dgm:pt modelId="{78CD33C2-F6C1-47F1-B7A2-C206F11B9463}">
      <dgm:prSet custT="1"/>
      <dgm:spPr>
        <a:solidFill>
          <a:schemeClr val="lt1"/>
        </a:solidFill>
        <a:ln>
          <a:solidFill>
            <a:schemeClr val="bg1"/>
          </a:solidFill>
        </a:ln>
        <a:effectLst>
          <a:glow rad="63500">
            <a:schemeClr val="bg1">
              <a:alpha val="40000"/>
            </a:schemeClr>
          </a:glow>
        </a:effectLst>
      </dgm:spPr>
      <dgm:t>
        <a:bodyPr/>
        <a:lstStyle/>
        <a:p>
          <a:pPr rtl="0"/>
          <a:r>
            <a:rPr lang="ru-RU" sz="1400" b="1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Барлық</a:t>
          </a:r>
          <a:r>
            <a:rPr lang="ru-RU" sz="1400" b="1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оқушылар</a:t>
          </a:r>
          <a:r>
            <a:rPr lang="ru-RU" sz="1400" b="1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</a:p>
        <a:p>
          <a:pPr rtl="0"/>
          <a:r>
            <a:rPr lang="kk-KZ" sz="1400" dirty="0">
              <a:effectLst/>
              <a:latin typeface="Times New Roman"/>
              <a:ea typeface="Times New Roman"/>
            </a:rPr>
            <a:t>«Сандық технология» м</a:t>
          </a:r>
          <a:r>
            <a:rPr lang="kk-KZ" sz="1400" dirty="0">
              <a:effectLst/>
              <a:latin typeface="Times New Roman"/>
              <a:ea typeface="Calibri"/>
            </a:rPr>
            <a:t>әтініндегі</a:t>
          </a:r>
          <a:r>
            <a:rPr lang="kk-KZ" sz="1400" b="1" dirty="0">
              <a:effectLst/>
              <a:latin typeface="Times New Roman"/>
              <a:ea typeface="Times New Roman"/>
            </a:rPr>
            <a:t> </a:t>
          </a:r>
          <a:r>
            <a:rPr lang="kk-KZ" sz="1400" dirty="0">
              <a:effectLst/>
              <a:latin typeface="Times New Roman"/>
              <a:ea typeface="Times New Roman"/>
            </a:rPr>
            <a:t>негізгі және қосымша ақпаратты анықтап, факті мен көзқарасты ажыратады, мәтін идеясымен байланысын анықтайды</a:t>
          </a:r>
        </a:p>
      </dgm:t>
    </dgm:pt>
    <dgm:pt modelId="{B18C2854-EFB6-4F17-9D5E-CE3293F7988E}" type="sibTrans" cxnId="{B287FBE1-A5D2-420E-B6E2-07DFD92E842E}">
      <dgm:prSet/>
      <dgm:spPr/>
      <dgm:t>
        <a:bodyPr/>
        <a:lstStyle/>
        <a:p>
          <a:endParaRPr lang="ru-RU"/>
        </a:p>
      </dgm:t>
    </dgm:pt>
    <dgm:pt modelId="{C086D771-A495-4F30-A4B4-EFFCBE45D806}" type="parTrans" cxnId="{B287FBE1-A5D2-420E-B6E2-07DFD92E842E}">
      <dgm:prSet/>
      <dgm:spPr/>
      <dgm:t>
        <a:bodyPr/>
        <a:lstStyle/>
        <a:p>
          <a:endParaRPr lang="ru-RU"/>
        </a:p>
      </dgm:t>
    </dgm:pt>
    <dgm:pt modelId="{9067EA7A-FF51-42EF-94F6-CC259555FE68}">
      <dgm:prSet custT="1"/>
      <dgm:spPr>
        <a:ln>
          <a:solidFill>
            <a:schemeClr val="bg1"/>
          </a:solidFill>
        </a:ln>
        <a:effectLst>
          <a:glow rad="63500">
            <a:schemeClr val="bg1">
              <a:alpha val="40000"/>
            </a:schemeClr>
          </a:glow>
        </a:effectLst>
      </dgm:spPr>
      <dgm:t>
        <a:bodyPr/>
        <a:lstStyle/>
        <a:p>
          <a:pPr rtl="0"/>
          <a:r>
            <a:rPr lang="ru-RU" sz="1400" b="1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Кейбір</a:t>
          </a:r>
          <a:r>
            <a: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оқушылар</a:t>
          </a:r>
          <a:r>
            <a:rPr lang="ru-RU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</a:p>
        <a:p>
          <a:pPr rtl="0"/>
          <a:r>
            <a:rPr lang="kk-KZ" sz="1400" dirty="0">
              <a:effectLst/>
              <a:latin typeface="Times New Roman"/>
              <a:ea typeface="Calibri"/>
              <a:cs typeface="Times New Roman"/>
            </a:rPr>
            <a:t>алған білімін өмірмен байланыстырып,шағын әңгіме жазады</a:t>
          </a:r>
        </a:p>
      </dgm:t>
    </dgm:pt>
    <dgm:pt modelId="{97E1D5F2-5583-4013-8725-9D57BEB14ABF}" type="sibTrans" cxnId="{D8ABE47D-5D33-42D7-BA6C-8B2426CC622E}">
      <dgm:prSet/>
      <dgm:spPr/>
      <dgm:t>
        <a:bodyPr/>
        <a:lstStyle/>
        <a:p>
          <a:endParaRPr lang="ru-RU"/>
        </a:p>
      </dgm:t>
    </dgm:pt>
    <dgm:pt modelId="{BC664E6D-DC0C-4267-BBDC-7EDE1C54DF9C}" type="parTrans" cxnId="{D8ABE47D-5D33-42D7-BA6C-8B2426CC622E}">
      <dgm:prSet/>
      <dgm:spPr/>
      <dgm:t>
        <a:bodyPr/>
        <a:lstStyle/>
        <a:p>
          <a:endParaRPr lang="ru-RU"/>
        </a:p>
      </dgm:t>
    </dgm:pt>
    <dgm:pt modelId="{FBA8C27B-C849-4AB7-97C3-58C98AA343DA}">
      <dgm:prSet custT="1"/>
      <dgm:spPr>
        <a:solidFill>
          <a:schemeClr val="lt1"/>
        </a:solidFill>
        <a:ln>
          <a:solidFill>
            <a:schemeClr val="bg1"/>
          </a:solidFill>
        </a:ln>
        <a:effectLst>
          <a:glow rad="63500">
            <a:schemeClr val="bg1">
              <a:alpha val="40000"/>
            </a:schemeClr>
          </a:glow>
        </a:effectLst>
      </dgm:spPr>
      <dgm:t>
        <a:bodyPr/>
        <a:lstStyle/>
        <a:p>
          <a:pPr rtl="0"/>
          <a:r>
            <a:rPr lang="ru-RU" sz="1400" b="1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r>
            <a:rPr lang="ru-RU" sz="1400" b="1" dirty="0" err="1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Оқушылардың</a:t>
          </a:r>
          <a:r>
            <a:rPr lang="ru-RU" sz="1400" b="1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dirty="0" err="1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басым</a:t>
          </a:r>
          <a:r>
            <a:rPr lang="ru-RU" sz="1400" b="1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dirty="0" err="1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бөлігі</a:t>
          </a:r>
          <a:r>
            <a:rPr lang="ru-RU" sz="1400" b="1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</a:p>
        <a:p>
          <a:pPr rtl="0"/>
          <a:r>
            <a:rPr lang="kk-KZ" sz="1400" dirty="0">
              <a:effectLst/>
              <a:latin typeface="Times New Roman"/>
              <a:ea typeface="Times New Roman"/>
              <a:cs typeface="Times New Roman"/>
            </a:rPr>
            <a:t>факті мен көзқарасты дәлелдейді</a:t>
          </a:r>
        </a:p>
      </dgm:t>
    </dgm:pt>
    <dgm:pt modelId="{13C14BCF-06EC-4EC0-A5BB-05220A646F36}" type="sibTrans" cxnId="{6C723F08-1478-429E-A440-B0A246891C79}">
      <dgm:prSet/>
      <dgm:spPr/>
      <dgm:t>
        <a:bodyPr/>
        <a:lstStyle/>
        <a:p>
          <a:endParaRPr lang="ru-RU"/>
        </a:p>
      </dgm:t>
    </dgm:pt>
    <dgm:pt modelId="{9BEAAF2B-0372-4DCE-B163-9B1F6BD128B1}" type="parTrans" cxnId="{6C723F08-1478-429E-A440-B0A246891C79}">
      <dgm:prSet/>
      <dgm:spPr/>
      <dgm:t>
        <a:bodyPr/>
        <a:lstStyle/>
        <a:p>
          <a:endParaRPr lang="ru-RU"/>
        </a:p>
      </dgm:t>
    </dgm:pt>
    <dgm:pt modelId="{CBC47DE7-39E2-48D1-8CF3-FD72DFD6DC90}" type="pres">
      <dgm:prSet presAssocID="{FA8D1675-E8FE-4B4D-BAB8-ED377D3909E2}" presName="Name0" presStyleCnt="0">
        <dgm:presLayoutVars>
          <dgm:dir/>
          <dgm:animLvl val="lvl"/>
          <dgm:resizeHandles val="exact"/>
        </dgm:presLayoutVars>
      </dgm:prSet>
      <dgm:spPr/>
    </dgm:pt>
    <dgm:pt modelId="{E71D1F22-E258-4D45-B2CF-7D800C285FE9}" type="pres">
      <dgm:prSet presAssocID="{9067EA7A-FF51-42EF-94F6-CC259555FE68}" presName="boxAndChildren" presStyleCnt="0"/>
      <dgm:spPr/>
    </dgm:pt>
    <dgm:pt modelId="{27EF9338-8136-4C40-B377-86D1CCDB7EE5}" type="pres">
      <dgm:prSet presAssocID="{9067EA7A-FF51-42EF-94F6-CC259555FE68}" presName="parentTextBox" presStyleLbl="node1" presStyleIdx="0" presStyleCnt="4" custScaleX="95122" custScaleY="273814" custLinFactNeighborX="-336" custLinFactNeighborY="-14406"/>
      <dgm:spPr/>
    </dgm:pt>
    <dgm:pt modelId="{9F2F43D4-1D09-419C-9F48-93A01C1FABC9}" type="pres">
      <dgm:prSet presAssocID="{13C14BCF-06EC-4EC0-A5BB-05220A646F36}" presName="sp" presStyleCnt="0"/>
      <dgm:spPr/>
    </dgm:pt>
    <dgm:pt modelId="{626A8380-AB96-4B6C-B96B-A7992965C286}" type="pres">
      <dgm:prSet presAssocID="{FBA8C27B-C849-4AB7-97C3-58C98AA343DA}" presName="arrowAndChildren" presStyleCnt="0"/>
      <dgm:spPr/>
    </dgm:pt>
    <dgm:pt modelId="{9A4978FD-9646-452A-B78E-8D753E39C11C}" type="pres">
      <dgm:prSet presAssocID="{FBA8C27B-C849-4AB7-97C3-58C98AA343DA}" presName="parentTextArrow" presStyleLbl="node1" presStyleIdx="1" presStyleCnt="4" custScaleX="91667" custScaleY="184539"/>
      <dgm:spPr/>
    </dgm:pt>
    <dgm:pt modelId="{FE949B5A-63A4-4A30-BB16-5529A0496C2D}" type="pres">
      <dgm:prSet presAssocID="{B18C2854-EFB6-4F17-9D5E-CE3293F7988E}" presName="sp" presStyleCnt="0"/>
      <dgm:spPr/>
    </dgm:pt>
    <dgm:pt modelId="{3DFA01EE-4563-41DD-B68E-F3EF6453E442}" type="pres">
      <dgm:prSet presAssocID="{78CD33C2-F6C1-47F1-B7A2-C206F11B9463}" presName="arrowAndChildren" presStyleCnt="0"/>
      <dgm:spPr/>
    </dgm:pt>
    <dgm:pt modelId="{F336CE6A-8CE9-4E45-AB91-2551DD411EFC}" type="pres">
      <dgm:prSet presAssocID="{78CD33C2-F6C1-47F1-B7A2-C206F11B9463}" presName="parentTextArrow" presStyleLbl="node1" presStyleIdx="2" presStyleCnt="4" custScaleY="161385" custLinFactNeighborX="5005" custLinFactNeighborY="-12732"/>
      <dgm:spPr/>
    </dgm:pt>
    <dgm:pt modelId="{D72A3F43-98DF-41C4-A593-FB121E3418C4}" type="pres">
      <dgm:prSet presAssocID="{9F978430-AF39-4109-A4AA-7CEAD56DFADA}" presName="sp" presStyleCnt="0"/>
      <dgm:spPr/>
    </dgm:pt>
    <dgm:pt modelId="{4F04C39D-C45C-4B60-95E6-18C54D9854FF}" type="pres">
      <dgm:prSet presAssocID="{4122575F-088A-476A-8D26-1852C4FA8FDE}" presName="arrowAndChildren" presStyleCnt="0"/>
      <dgm:spPr/>
    </dgm:pt>
    <dgm:pt modelId="{EA36CE65-43BD-4371-836D-906C3C49B549}" type="pres">
      <dgm:prSet presAssocID="{4122575F-088A-476A-8D26-1852C4FA8FDE}" presName="parentTextArrow" presStyleLbl="node1" presStyleIdx="3" presStyleCnt="4" custScaleY="85987" custLinFactNeighborX="-1254" custLinFactNeighborY="-16329"/>
      <dgm:spPr/>
    </dgm:pt>
  </dgm:ptLst>
  <dgm:cxnLst>
    <dgm:cxn modelId="{990DA407-EF2B-463A-8F66-4FE4717F0901}" type="presOf" srcId="{4122575F-088A-476A-8D26-1852C4FA8FDE}" destId="{EA36CE65-43BD-4371-836D-906C3C49B549}" srcOrd="0" destOrd="0" presId="urn:microsoft.com/office/officeart/2005/8/layout/process4"/>
    <dgm:cxn modelId="{6C723F08-1478-429E-A440-B0A246891C79}" srcId="{FA8D1675-E8FE-4B4D-BAB8-ED377D3909E2}" destId="{FBA8C27B-C849-4AB7-97C3-58C98AA343DA}" srcOrd="2" destOrd="0" parTransId="{9BEAAF2B-0372-4DCE-B163-9B1F6BD128B1}" sibTransId="{13C14BCF-06EC-4EC0-A5BB-05220A646F36}"/>
    <dgm:cxn modelId="{B2ACF116-B1C2-4AA8-90E4-992FEEAB8898}" type="presOf" srcId="{FA8D1675-E8FE-4B4D-BAB8-ED377D3909E2}" destId="{CBC47DE7-39E2-48D1-8CF3-FD72DFD6DC90}" srcOrd="0" destOrd="0" presId="urn:microsoft.com/office/officeart/2005/8/layout/process4"/>
    <dgm:cxn modelId="{C3D07218-A8A0-4DB3-8D74-4E2F8FF9A047}" type="presOf" srcId="{78CD33C2-F6C1-47F1-B7A2-C206F11B9463}" destId="{F336CE6A-8CE9-4E45-AB91-2551DD411EFC}" srcOrd="0" destOrd="0" presId="urn:microsoft.com/office/officeart/2005/8/layout/process4"/>
    <dgm:cxn modelId="{3254D444-031B-427F-BB30-255FC067BFB2}" srcId="{FA8D1675-E8FE-4B4D-BAB8-ED377D3909E2}" destId="{4122575F-088A-476A-8D26-1852C4FA8FDE}" srcOrd="0" destOrd="0" parTransId="{A9910F15-7C65-4501-A70D-490551AD766B}" sibTransId="{9F978430-AF39-4109-A4AA-7CEAD56DFADA}"/>
    <dgm:cxn modelId="{9D079E46-183C-4D28-92F9-CDA91F44EACA}" type="presOf" srcId="{9067EA7A-FF51-42EF-94F6-CC259555FE68}" destId="{27EF9338-8136-4C40-B377-86D1CCDB7EE5}" srcOrd="0" destOrd="0" presId="urn:microsoft.com/office/officeart/2005/8/layout/process4"/>
    <dgm:cxn modelId="{D8ABE47D-5D33-42D7-BA6C-8B2426CC622E}" srcId="{FA8D1675-E8FE-4B4D-BAB8-ED377D3909E2}" destId="{9067EA7A-FF51-42EF-94F6-CC259555FE68}" srcOrd="3" destOrd="0" parTransId="{BC664E6D-DC0C-4267-BBDC-7EDE1C54DF9C}" sibTransId="{97E1D5F2-5583-4013-8725-9D57BEB14ABF}"/>
    <dgm:cxn modelId="{FA536ACB-BB0A-404E-81A6-3B7B4182A112}" type="presOf" srcId="{FBA8C27B-C849-4AB7-97C3-58C98AA343DA}" destId="{9A4978FD-9646-452A-B78E-8D753E39C11C}" srcOrd="0" destOrd="0" presId="urn:microsoft.com/office/officeart/2005/8/layout/process4"/>
    <dgm:cxn modelId="{B287FBE1-A5D2-420E-B6E2-07DFD92E842E}" srcId="{FA8D1675-E8FE-4B4D-BAB8-ED377D3909E2}" destId="{78CD33C2-F6C1-47F1-B7A2-C206F11B9463}" srcOrd="1" destOrd="0" parTransId="{C086D771-A495-4F30-A4B4-EFFCBE45D806}" sibTransId="{B18C2854-EFB6-4F17-9D5E-CE3293F7988E}"/>
    <dgm:cxn modelId="{85DB3071-2C35-4A8D-A33B-3FDA7D5A01D0}" type="presParOf" srcId="{CBC47DE7-39E2-48D1-8CF3-FD72DFD6DC90}" destId="{E71D1F22-E258-4D45-B2CF-7D800C285FE9}" srcOrd="0" destOrd="0" presId="urn:microsoft.com/office/officeart/2005/8/layout/process4"/>
    <dgm:cxn modelId="{8C10AF78-01C0-4CFA-AAE6-93D74DEB6062}" type="presParOf" srcId="{E71D1F22-E258-4D45-B2CF-7D800C285FE9}" destId="{27EF9338-8136-4C40-B377-86D1CCDB7EE5}" srcOrd="0" destOrd="0" presId="urn:microsoft.com/office/officeart/2005/8/layout/process4"/>
    <dgm:cxn modelId="{6AD68DF6-E6B8-4D51-BF52-01C403064719}" type="presParOf" srcId="{CBC47DE7-39E2-48D1-8CF3-FD72DFD6DC90}" destId="{9F2F43D4-1D09-419C-9F48-93A01C1FABC9}" srcOrd="1" destOrd="0" presId="urn:microsoft.com/office/officeart/2005/8/layout/process4"/>
    <dgm:cxn modelId="{C290230D-0532-4368-BBFC-C7D862C48676}" type="presParOf" srcId="{CBC47DE7-39E2-48D1-8CF3-FD72DFD6DC90}" destId="{626A8380-AB96-4B6C-B96B-A7992965C286}" srcOrd="2" destOrd="0" presId="urn:microsoft.com/office/officeart/2005/8/layout/process4"/>
    <dgm:cxn modelId="{CBAA0B2F-78BB-4044-AD7A-5C6E8ECF2053}" type="presParOf" srcId="{626A8380-AB96-4B6C-B96B-A7992965C286}" destId="{9A4978FD-9646-452A-B78E-8D753E39C11C}" srcOrd="0" destOrd="0" presId="urn:microsoft.com/office/officeart/2005/8/layout/process4"/>
    <dgm:cxn modelId="{3196EA05-A75E-4231-A333-D6631CC88465}" type="presParOf" srcId="{CBC47DE7-39E2-48D1-8CF3-FD72DFD6DC90}" destId="{FE949B5A-63A4-4A30-BB16-5529A0496C2D}" srcOrd="3" destOrd="0" presId="urn:microsoft.com/office/officeart/2005/8/layout/process4"/>
    <dgm:cxn modelId="{74A140A6-C976-48C3-B64E-34D2FD0C07B6}" type="presParOf" srcId="{CBC47DE7-39E2-48D1-8CF3-FD72DFD6DC90}" destId="{3DFA01EE-4563-41DD-B68E-F3EF6453E442}" srcOrd="4" destOrd="0" presId="urn:microsoft.com/office/officeart/2005/8/layout/process4"/>
    <dgm:cxn modelId="{CB4128F2-89D1-424C-8D30-66E5ACB64567}" type="presParOf" srcId="{3DFA01EE-4563-41DD-B68E-F3EF6453E442}" destId="{F336CE6A-8CE9-4E45-AB91-2551DD411EFC}" srcOrd="0" destOrd="0" presId="urn:microsoft.com/office/officeart/2005/8/layout/process4"/>
    <dgm:cxn modelId="{ED2AEE07-48E7-4193-B053-E52B3F834776}" type="presParOf" srcId="{CBC47DE7-39E2-48D1-8CF3-FD72DFD6DC90}" destId="{D72A3F43-98DF-41C4-A593-FB121E3418C4}" srcOrd="5" destOrd="0" presId="urn:microsoft.com/office/officeart/2005/8/layout/process4"/>
    <dgm:cxn modelId="{32BAEB82-1C61-438E-94CC-734638F40AB9}" type="presParOf" srcId="{CBC47DE7-39E2-48D1-8CF3-FD72DFD6DC90}" destId="{4F04C39D-C45C-4B60-95E6-18C54D9854FF}" srcOrd="6" destOrd="0" presId="urn:microsoft.com/office/officeart/2005/8/layout/process4"/>
    <dgm:cxn modelId="{265B0DA4-4FD6-4004-876C-22D8C0A98FE4}" type="presParOf" srcId="{4F04C39D-C45C-4B60-95E6-18C54D9854FF}" destId="{EA36CE65-43BD-4371-836D-906C3C49B549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D2F5D3D-A02A-420E-AAC0-78E16A9F7A1A}" type="doc">
      <dgm:prSet loTypeId="urn:microsoft.com/office/officeart/2005/8/layout/lProcess3" loCatId="process" qsTypeId="urn:microsoft.com/office/officeart/2005/8/quickstyle/3d1" qsCatId="3D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01400842-902B-49B5-A8B2-2FEA9282E182}">
      <dgm:prSet custT="1"/>
      <dgm:spPr>
        <a:ln>
          <a:solidFill>
            <a:schemeClr val="bg1"/>
          </a:solidFill>
        </a:ln>
        <a:effectLst>
          <a:glow rad="63500">
            <a:schemeClr val="accent1">
              <a:satMod val="175000"/>
              <a:alpha val="40000"/>
            </a:schemeClr>
          </a:glow>
        </a:effectLst>
      </dgm:spPr>
      <dgm:t>
        <a:bodyPr/>
        <a:lstStyle/>
        <a:p>
          <a:pPr rtl="0"/>
          <a:r>
            <a:rPr lang="ru-RU" sz="1400" b="1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Бағалау</a:t>
          </a:r>
          <a:r>
            <a: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rtl="0"/>
          <a:r>
            <a:rPr lang="ru-RU" sz="1400" b="1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критерийлері</a:t>
          </a:r>
          <a:r>
            <a: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endParaRPr lang="ru-RU" sz="1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2A756D9-14D6-4043-AE64-47EA54657D8C}" type="sibTrans" cxnId="{4382B534-422B-499C-8EA9-C512AB2A8A70}">
      <dgm:prSet/>
      <dgm:spPr/>
      <dgm:t>
        <a:bodyPr/>
        <a:lstStyle/>
        <a:p>
          <a:endParaRPr lang="ru-RU"/>
        </a:p>
      </dgm:t>
    </dgm:pt>
    <dgm:pt modelId="{2EC7A272-0975-46CC-B183-55D98CAC06E4}" type="parTrans" cxnId="{4382B534-422B-499C-8EA9-C512AB2A8A70}">
      <dgm:prSet/>
      <dgm:spPr/>
      <dgm:t>
        <a:bodyPr/>
        <a:lstStyle/>
        <a:p>
          <a:endParaRPr lang="ru-RU"/>
        </a:p>
      </dgm:t>
    </dgm:pt>
    <dgm:pt modelId="{BDA46190-8DFE-41AA-A8CD-B3D653FE8F39}">
      <dgm:prSet custT="1"/>
      <dgm:spPr/>
      <dgm:t>
        <a:bodyPr/>
        <a:lstStyle/>
        <a:p>
          <a:r>
            <a:rPr lang="kk-KZ" sz="1100" dirty="0">
              <a:effectLst/>
              <a:latin typeface="Times New Roman"/>
              <a:ea typeface="Calibri"/>
              <a:cs typeface="Times New Roman"/>
            </a:rPr>
            <a:t>-</a:t>
          </a:r>
          <a:r>
            <a:rPr lang="kk-KZ" sz="1100" dirty="0">
              <a:effectLst/>
              <a:latin typeface="Times New Roman"/>
              <a:ea typeface="Times New Roman"/>
              <a:cs typeface="Times New Roman"/>
            </a:rPr>
            <a:t> </a:t>
          </a:r>
          <a:r>
            <a:rPr lang="kk-KZ" sz="1200" dirty="0">
              <a:effectLst/>
              <a:latin typeface="Times New Roman"/>
              <a:ea typeface="Times New Roman"/>
              <a:cs typeface="Times New Roman"/>
            </a:rPr>
            <a:t>м</a:t>
          </a:r>
          <a:r>
            <a:rPr lang="kk-KZ" sz="1200" dirty="0">
              <a:effectLst/>
              <a:latin typeface="Times New Roman"/>
              <a:ea typeface="Calibri"/>
              <a:cs typeface="Times New Roman"/>
            </a:rPr>
            <a:t>әтініндегі</a:t>
          </a:r>
          <a:r>
            <a:rPr lang="kk-KZ" sz="1200" b="1" dirty="0">
              <a:effectLst/>
              <a:latin typeface="Times New Roman"/>
              <a:ea typeface="Times New Roman"/>
              <a:cs typeface="Times New Roman"/>
            </a:rPr>
            <a:t> </a:t>
          </a:r>
          <a:r>
            <a:rPr lang="kk-KZ" sz="1200" dirty="0">
              <a:effectLst/>
              <a:latin typeface="Times New Roman"/>
              <a:ea typeface="Times New Roman"/>
              <a:cs typeface="Times New Roman"/>
            </a:rPr>
            <a:t>негізгі және қосымша ақпаратты анықтайды</a:t>
          </a:r>
          <a:endParaRPr lang="ru-RU" sz="1200" dirty="0">
            <a:effectLst/>
            <a:latin typeface="Calibri"/>
            <a:ea typeface="Calibri"/>
            <a:cs typeface="Times New Roman"/>
          </a:endParaRPr>
        </a:p>
        <a:p>
          <a:r>
            <a:rPr lang="kk-KZ" sz="1200" dirty="0">
              <a:effectLst/>
              <a:latin typeface="Times New Roman"/>
              <a:ea typeface="Times New Roman"/>
              <a:cs typeface="Times New Roman"/>
            </a:rPr>
            <a:t>-факті мен көзқарасты ажыратады </a:t>
          </a:r>
          <a:endParaRPr lang="ru-RU" sz="1200" dirty="0">
            <a:effectLst/>
            <a:latin typeface="Calibri"/>
            <a:ea typeface="Calibri"/>
            <a:cs typeface="Times New Roman"/>
          </a:endParaRPr>
        </a:p>
        <a:p>
          <a:r>
            <a:rPr lang="kk-KZ" sz="1200" dirty="0">
              <a:effectLst/>
              <a:latin typeface="Times New Roman"/>
              <a:ea typeface="Times New Roman"/>
            </a:rPr>
            <a:t>- мәтін идеясымен байланысын анықтайды.</a:t>
          </a:r>
        </a:p>
        <a:p>
          <a:endParaRPr lang="ru-RU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26BC3BE-F673-4D6B-BE91-8E359E27DFF2}" type="parTrans" cxnId="{0B2897A7-713E-464A-80D6-2F3401CD88B5}">
      <dgm:prSet/>
      <dgm:spPr/>
      <dgm:t>
        <a:bodyPr/>
        <a:lstStyle/>
        <a:p>
          <a:endParaRPr lang="ru-RU"/>
        </a:p>
      </dgm:t>
    </dgm:pt>
    <dgm:pt modelId="{428DFAF1-1E29-4AF3-8A65-75AA77332452}" type="sibTrans" cxnId="{0B2897A7-713E-464A-80D6-2F3401CD88B5}">
      <dgm:prSet/>
      <dgm:spPr/>
      <dgm:t>
        <a:bodyPr/>
        <a:lstStyle/>
        <a:p>
          <a:endParaRPr lang="ru-RU"/>
        </a:p>
      </dgm:t>
    </dgm:pt>
    <dgm:pt modelId="{6F33AF49-8D98-4AD5-B67E-28A7BB2AA172}">
      <dgm:prSet custT="1"/>
      <dgm:spPr>
        <a:ln>
          <a:solidFill>
            <a:schemeClr val="bg1"/>
          </a:solidFill>
        </a:ln>
        <a:effectLst>
          <a:glow rad="63500">
            <a:schemeClr val="bg1">
              <a:alpha val="40000"/>
            </a:schemeClr>
          </a:glow>
        </a:effectLst>
      </dgm:spPr>
      <dgm:t>
        <a:bodyPr/>
        <a:lstStyle/>
        <a:p>
          <a:pPr rtl="0"/>
          <a:r>
            <a:rPr lang="ru-RU" sz="1800" b="1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Бағалау</a:t>
          </a:r>
          <a:r>
            <a:rPr lang="ru-RU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парағы</a:t>
          </a:r>
          <a:endParaRPr lang="ru-RU" sz="18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rtl="0"/>
          <a:endParaRPr lang="ru-RU" sz="2100" b="1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rtl="0"/>
          <a:endParaRPr lang="ru-RU" sz="2100" b="1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A703AB7-9D44-45D6-A5F2-B652EBE975A4}" type="parTrans" cxnId="{27778B1B-F1AB-43C1-8C37-C9078C8F5C89}">
      <dgm:prSet/>
      <dgm:spPr/>
      <dgm:t>
        <a:bodyPr/>
        <a:lstStyle/>
        <a:p>
          <a:endParaRPr lang="ru-RU"/>
        </a:p>
      </dgm:t>
    </dgm:pt>
    <dgm:pt modelId="{C0A7E611-F7BC-440F-85B1-ED471B256C5C}" type="sibTrans" cxnId="{27778B1B-F1AB-43C1-8C37-C9078C8F5C89}">
      <dgm:prSet/>
      <dgm:spPr/>
      <dgm:t>
        <a:bodyPr/>
        <a:lstStyle/>
        <a:p>
          <a:endParaRPr lang="ru-RU"/>
        </a:p>
      </dgm:t>
    </dgm:pt>
    <dgm:pt modelId="{B2E8C311-439C-4F57-B5B7-044975982DB4}" type="pres">
      <dgm:prSet presAssocID="{4D2F5D3D-A02A-420E-AAC0-78E16A9F7A1A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6C89FD5C-A253-4BB0-9F88-C8CF878FC253}" type="pres">
      <dgm:prSet presAssocID="{01400842-902B-49B5-A8B2-2FEA9282E182}" presName="horFlow" presStyleCnt="0"/>
      <dgm:spPr/>
    </dgm:pt>
    <dgm:pt modelId="{BE12618C-5D9C-4B05-AC05-AE048E437AC1}" type="pres">
      <dgm:prSet presAssocID="{01400842-902B-49B5-A8B2-2FEA9282E182}" presName="bigChev" presStyleLbl="node1" presStyleIdx="0" presStyleCnt="3" custScaleX="100392" custScaleY="64603" custLinFactNeighborX="-3502" custLinFactNeighborY="-96521"/>
      <dgm:spPr/>
    </dgm:pt>
    <dgm:pt modelId="{002C2856-8423-475A-95D8-EF4FF9294B24}" type="pres">
      <dgm:prSet presAssocID="{01400842-902B-49B5-A8B2-2FEA9282E182}" presName="vSp" presStyleCnt="0"/>
      <dgm:spPr/>
    </dgm:pt>
    <dgm:pt modelId="{0DCDEC21-8B48-4202-8247-247A45BACCFF}" type="pres">
      <dgm:prSet presAssocID="{BDA46190-8DFE-41AA-A8CD-B3D653FE8F39}" presName="horFlow" presStyleCnt="0"/>
      <dgm:spPr/>
    </dgm:pt>
    <dgm:pt modelId="{1C8EBC6E-E3CC-40A6-A974-57477845E241}" type="pres">
      <dgm:prSet presAssocID="{BDA46190-8DFE-41AA-A8CD-B3D653FE8F39}" presName="bigChev" presStyleLbl="node1" presStyleIdx="1" presStyleCnt="3" custScaleX="100392" custScaleY="110876" custLinFactNeighborX="-3502" custLinFactNeighborY="-24737"/>
      <dgm:spPr/>
    </dgm:pt>
    <dgm:pt modelId="{855C1441-BF94-45D9-854D-0E16700C6A12}" type="pres">
      <dgm:prSet presAssocID="{BDA46190-8DFE-41AA-A8CD-B3D653FE8F39}" presName="vSp" presStyleCnt="0"/>
      <dgm:spPr/>
    </dgm:pt>
    <dgm:pt modelId="{728C3D0D-E4B8-42B5-92AF-A7F83A584EC6}" type="pres">
      <dgm:prSet presAssocID="{6F33AF49-8D98-4AD5-B67E-28A7BB2AA172}" presName="horFlow" presStyleCnt="0"/>
      <dgm:spPr/>
    </dgm:pt>
    <dgm:pt modelId="{2C375E70-C874-4EF2-A5E1-3266E2ECCC0A}" type="pres">
      <dgm:prSet presAssocID="{6F33AF49-8D98-4AD5-B67E-28A7BB2AA172}" presName="bigChev" presStyleLbl="node1" presStyleIdx="2" presStyleCnt="3" custScaleX="100392" custScaleY="111673" custLinFactNeighborX="0" custLinFactNeighborY="-9531"/>
      <dgm:spPr/>
    </dgm:pt>
  </dgm:ptLst>
  <dgm:cxnLst>
    <dgm:cxn modelId="{D5603B0B-CDE9-4B2B-B961-BB86EF9B4167}" type="presOf" srcId="{4D2F5D3D-A02A-420E-AAC0-78E16A9F7A1A}" destId="{B2E8C311-439C-4F57-B5B7-044975982DB4}" srcOrd="0" destOrd="0" presId="urn:microsoft.com/office/officeart/2005/8/layout/lProcess3"/>
    <dgm:cxn modelId="{27778B1B-F1AB-43C1-8C37-C9078C8F5C89}" srcId="{4D2F5D3D-A02A-420E-AAC0-78E16A9F7A1A}" destId="{6F33AF49-8D98-4AD5-B67E-28A7BB2AA172}" srcOrd="2" destOrd="0" parTransId="{0A703AB7-9D44-45D6-A5F2-B652EBE975A4}" sibTransId="{C0A7E611-F7BC-440F-85B1-ED471B256C5C}"/>
    <dgm:cxn modelId="{4382B534-422B-499C-8EA9-C512AB2A8A70}" srcId="{4D2F5D3D-A02A-420E-AAC0-78E16A9F7A1A}" destId="{01400842-902B-49B5-A8B2-2FEA9282E182}" srcOrd="0" destOrd="0" parTransId="{2EC7A272-0975-46CC-B183-55D98CAC06E4}" sibTransId="{12A756D9-14D6-4043-AE64-47EA54657D8C}"/>
    <dgm:cxn modelId="{A9BAA488-CB1F-4D9E-AFBA-AA4AD3644A6E}" type="presOf" srcId="{6F33AF49-8D98-4AD5-B67E-28A7BB2AA172}" destId="{2C375E70-C874-4EF2-A5E1-3266E2ECCC0A}" srcOrd="0" destOrd="0" presId="urn:microsoft.com/office/officeart/2005/8/layout/lProcess3"/>
    <dgm:cxn modelId="{0B2897A7-713E-464A-80D6-2F3401CD88B5}" srcId="{4D2F5D3D-A02A-420E-AAC0-78E16A9F7A1A}" destId="{BDA46190-8DFE-41AA-A8CD-B3D653FE8F39}" srcOrd="1" destOrd="0" parTransId="{226BC3BE-F673-4D6B-BE91-8E359E27DFF2}" sibTransId="{428DFAF1-1E29-4AF3-8A65-75AA77332452}"/>
    <dgm:cxn modelId="{E31957CA-A3E5-4900-8FE0-F5426494B076}" type="presOf" srcId="{BDA46190-8DFE-41AA-A8CD-B3D653FE8F39}" destId="{1C8EBC6E-E3CC-40A6-A974-57477845E241}" srcOrd="0" destOrd="0" presId="urn:microsoft.com/office/officeart/2005/8/layout/lProcess3"/>
    <dgm:cxn modelId="{E2C4D3DD-7D7D-46B1-985C-F2637DAC5DCB}" type="presOf" srcId="{01400842-902B-49B5-A8B2-2FEA9282E182}" destId="{BE12618C-5D9C-4B05-AC05-AE048E437AC1}" srcOrd="0" destOrd="0" presId="urn:microsoft.com/office/officeart/2005/8/layout/lProcess3"/>
    <dgm:cxn modelId="{9993E856-AE28-4D8B-BE58-1F78032F19DA}" type="presParOf" srcId="{B2E8C311-439C-4F57-B5B7-044975982DB4}" destId="{6C89FD5C-A253-4BB0-9F88-C8CF878FC253}" srcOrd="0" destOrd="0" presId="urn:microsoft.com/office/officeart/2005/8/layout/lProcess3"/>
    <dgm:cxn modelId="{5E6631F0-62B4-43C9-BFF0-A86FE3346EA2}" type="presParOf" srcId="{6C89FD5C-A253-4BB0-9F88-C8CF878FC253}" destId="{BE12618C-5D9C-4B05-AC05-AE048E437AC1}" srcOrd="0" destOrd="0" presId="urn:microsoft.com/office/officeart/2005/8/layout/lProcess3"/>
    <dgm:cxn modelId="{22329F5D-7FA9-405C-8AD5-9ACF341ADC58}" type="presParOf" srcId="{B2E8C311-439C-4F57-B5B7-044975982DB4}" destId="{002C2856-8423-475A-95D8-EF4FF9294B24}" srcOrd="1" destOrd="0" presId="urn:microsoft.com/office/officeart/2005/8/layout/lProcess3"/>
    <dgm:cxn modelId="{D21C75B5-5C0F-4011-A708-2DBD5D0B41FE}" type="presParOf" srcId="{B2E8C311-439C-4F57-B5B7-044975982DB4}" destId="{0DCDEC21-8B48-4202-8247-247A45BACCFF}" srcOrd="2" destOrd="0" presId="urn:microsoft.com/office/officeart/2005/8/layout/lProcess3"/>
    <dgm:cxn modelId="{9807F426-2316-432D-8389-905ED7F9577F}" type="presParOf" srcId="{0DCDEC21-8B48-4202-8247-247A45BACCFF}" destId="{1C8EBC6E-E3CC-40A6-A974-57477845E241}" srcOrd="0" destOrd="0" presId="urn:microsoft.com/office/officeart/2005/8/layout/lProcess3"/>
    <dgm:cxn modelId="{8CBBC629-3498-47C1-AED2-5A7079C4B669}" type="presParOf" srcId="{B2E8C311-439C-4F57-B5B7-044975982DB4}" destId="{855C1441-BF94-45D9-854D-0E16700C6A12}" srcOrd="3" destOrd="0" presId="urn:microsoft.com/office/officeart/2005/8/layout/lProcess3"/>
    <dgm:cxn modelId="{BB8939B6-933D-4C68-9264-A08782807C28}" type="presParOf" srcId="{B2E8C311-439C-4F57-B5B7-044975982DB4}" destId="{728C3D0D-E4B8-42B5-92AF-A7F83A584EC6}" srcOrd="4" destOrd="0" presId="urn:microsoft.com/office/officeart/2005/8/layout/lProcess3"/>
    <dgm:cxn modelId="{A0AD92B7-6490-4294-8D26-C0663D5A6B6B}" type="presParOf" srcId="{728C3D0D-E4B8-42B5-92AF-A7F83A584EC6}" destId="{2C375E70-C874-4EF2-A5E1-3266E2ECCC0A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BAE0640-6702-48FD-9666-86B4D81532DC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CAC635B-4EDF-4600-A096-AC768918F518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ln>
          <a:solidFill>
            <a:schemeClr val="bg1"/>
          </a:solidFill>
        </a:ln>
        <a:effectLst>
          <a:glow rad="127000">
            <a:schemeClr val="bg1"/>
          </a:glow>
          <a:outerShdw blurRad="50800" dist="50800" dir="5400000" algn="ctr" rotWithShape="0">
            <a:schemeClr val="bg1"/>
          </a:outerShdw>
        </a:effectLst>
      </dgm:spPr>
      <dgm:t>
        <a:bodyPr/>
        <a:lstStyle/>
        <a:p>
          <a:pPr algn="l" rtl="0"/>
          <a:endParaRPr lang="kk-KZ" sz="1400" b="1" dirty="0">
            <a:solidFill>
              <a:schemeClr val="tx1"/>
            </a:solidFill>
            <a:effectLst/>
            <a:latin typeface="Times New Roman" panose="02020603050405020304" pitchFamily="18" charset="0"/>
            <a:ea typeface="Times New Roman"/>
            <a:cs typeface="Times New Roman" panose="02020603050405020304" pitchFamily="18" charset="0"/>
          </a:endParaRPr>
        </a:p>
      </dgm:t>
    </dgm:pt>
    <dgm:pt modelId="{3208C21E-1753-4269-9D3D-C543D001030E}" type="parTrans" cxnId="{AD0167F2-8E92-4E62-9448-E7B4443B120D}">
      <dgm:prSet/>
      <dgm:spPr/>
      <dgm:t>
        <a:bodyPr/>
        <a:lstStyle/>
        <a:p>
          <a:endParaRPr lang="ru-RU"/>
        </a:p>
      </dgm:t>
    </dgm:pt>
    <dgm:pt modelId="{B398465F-885A-44AB-A945-EA8DCEFB46EF}" type="sibTrans" cxnId="{AD0167F2-8E92-4E62-9448-E7B4443B120D}">
      <dgm:prSet/>
      <dgm:spPr/>
      <dgm:t>
        <a:bodyPr/>
        <a:lstStyle/>
        <a:p>
          <a:endParaRPr lang="ru-RU"/>
        </a:p>
      </dgm:t>
    </dgm:pt>
    <dgm:pt modelId="{AE98FB08-BEA9-49ED-8B8F-BAAB4990BB0B}">
      <dgm:prSet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solidFill>
          <a:schemeClr val="bg1"/>
        </a:solidFill>
        <a:ln>
          <a:solidFill>
            <a:schemeClr val="bg1"/>
          </a:solidFill>
        </a:ln>
        <a:effectLst>
          <a:glow rad="228600">
            <a:schemeClr val="bg1">
              <a:alpha val="40000"/>
            </a:schemeClr>
          </a:glow>
        </a:effectLst>
      </dgm:spPr>
      <dgm:t>
        <a:bodyPr/>
        <a:lstStyle/>
        <a:p>
          <a:pPr rtl="0"/>
          <a:r>
            <a:rPr lang="kk-KZ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Сабақтың тақырыбы:</a:t>
          </a:r>
          <a:endParaRPr lang="ru-RU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EB79611-1514-4C3D-A3A1-F58B0F2C4FFF}" type="parTrans" cxnId="{2CA7B0FB-790E-4320-A34E-89342EF634DC}">
      <dgm:prSet/>
      <dgm:spPr/>
      <dgm:t>
        <a:bodyPr/>
        <a:lstStyle/>
        <a:p>
          <a:endParaRPr lang="ru-RU"/>
        </a:p>
      </dgm:t>
    </dgm:pt>
    <dgm:pt modelId="{BB05E680-98A2-4E52-B42B-88A7B23D0B59}" type="sibTrans" cxnId="{2CA7B0FB-790E-4320-A34E-89342EF634DC}">
      <dgm:prSet/>
      <dgm:spPr/>
      <dgm:t>
        <a:bodyPr/>
        <a:lstStyle/>
        <a:p>
          <a:endParaRPr lang="ru-RU"/>
        </a:p>
      </dgm:t>
    </dgm:pt>
    <dgm:pt modelId="{CFCB9299-0F43-44FE-939D-F458AA9B9264}">
      <dgm:prSet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>
        <a:ln>
          <a:solidFill>
            <a:schemeClr val="bg1"/>
          </a:solidFill>
        </a:ln>
        <a:effectLst>
          <a:glow rad="228600">
            <a:schemeClr val="bg1">
              <a:alpha val="40000"/>
            </a:schemeClr>
          </a:glow>
        </a:effectLst>
      </dgm:spPr>
      <dgm:t>
        <a:bodyPr/>
        <a:lstStyle/>
        <a:p>
          <a:pPr rtl="0"/>
          <a:r>
            <a:rPr lang="kk-KZ" sz="1600" b="1" dirty="0">
              <a:effectLst/>
              <a:latin typeface="Times New Roman"/>
              <a:ea typeface="Times New Roman"/>
            </a:rPr>
            <a:t>«Сандық технология»</a:t>
          </a:r>
        </a:p>
      </dgm:t>
    </dgm:pt>
    <dgm:pt modelId="{4D0AF543-557E-485D-81B7-D59EA9483036}" type="parTrans" cxnId="{84384A9E-E72A-4D28-951B-7C5702B8C824}">
      <dgm:prSet/>
      <dgm:spPr/>
      <dgm:t>
        <a:bodyPr/>
        <a:lstStyle/>
        <a:p>
          <a:endParaRPr lang="ru-RU"/>
        </a:p>
      </dgm:t>
    </dgm:pt>
    <dgm:pt modelId="{3855D528-30E2-48A4-B354-86162B115208}" type="sibTrans" cxnId="{84384A9E-E72A-4D28-951B-7C5702B8C824}">
      <dgm:prSet/>
      <dgm:spPr/>
      <dgm:t>
        <a:bodyPr/>
        <a:lstStyle/>
        <a:p>
          <a:endParaRPr lang="ru-RU"/>
        </a:p>
      </dgm:t>
    </dgm:pt>
    <dgm:pt modelId="{D9F7EE26-DE1E-4A8E-B8C8-99948C5B4DB2}">
      <dgm:prSet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>
          <a:solidFill>
            <a:schemeClr val="bg1"/>
          </a:solidFill>
        </a:ln>
        <a:effectLst>
          <a:glow rad="127000">
            <a:schemeClr val="bg1"/>
          </a:glow>
        </a:effectLst>
      </dgm:spPr>
      <dgm:t>
        <a:bodyPr/>
        <a:lstStyle/>
        <a:p>
          <a:r>
            <a:rPr lang="kk-KZ" sz="1400" b="1" dirty="0">
              <a:solidFill>
                <a:schemeClr val="tx1"/>
              </a:solidFill>
              <a:latin typeface="Times New Roman" panose="02020603050405020304" pitchFamily="18" charset="0"/>
              <a:ea typeface="Segoe UI" panose="020B0502040204020203" pitchFamily="34" charset="0"/>
              <a:cs typeface="Times New Roman" panose="02020603050405020304" pitchFamily="18" charset="0"/>
            </a:rPr>
            <a:t>Оқу мақсаты:</a:t>
          </a:r>
        </a:p>
        <a:p>
          <a:r>
            <a:rPr lang="kk-KZ" sz="1400" dirty="0">
              <a:effectLst/>
              <a:latin typeface="Times New Roman"/>
              <a:ea typeface="Calibri"/>
            </a:rPr>
            <a:t>10.3.1.1 </a:t>
          </a:r>
          <a:r>
            <a:rPr lang="kk-KZ" sz="1400" dirty="0">
              <a:effectLst/>
              <a:latin typeface="Times New Roman"/>
              <a:ea typeface="Times New Roman"/>
            </a:rPr>
            <a:t> М</a:t>
          </a:r>
          <a:r>
            <a:rPr lang="kk-KZ" sz="1400" dirty="0">
              <a:effectLst/>
              <a:latin typeface="Times New Roman"/>
              <a:ea typeface="Calibri"/>
            </a:rPr>
            <a:t>әтіндегі негізгі және қосымша ақпаратты анықтай отырып,факті мен көзқарасты ажырату,мәтін идеясымен байланысын анықтау(оқылым)</a:t>
          </a:r>
        </a:p>
      </dgm:t>
    </dgm:pt>
    <dgm:pt modelId="{4D073636-5FC9-4DA0-B37E-FBEE763FAF24}" type="parTrans" cxnId="{614CAA94-D506-4F08-915F-E5505D9FB6F6}">
      <dgm:prSet/>
      <dgm:spPr/>
      <dgm:t>
        <a:bodyPr/>
        <a:lstStyle/>
        <a:p>
          <a:endParaRPr lang="ru-RU"/>
        </a:p>
      </dgm:t>
    </dgm:pt>
    <dgm:pt modelId="{8E7EF351-AB6B-4646-9ED0-8F09DB21EDA3}" type="sibTrans" cxnId="{614CAA94-D506-4F08-915F-E5505D9FB6F6}">
      <dgm:prSet/>
      <dgm:spPr/>
      <dgm:t>
        <a:bodyPr/>
        <a:lstStyle/>
        <a:p>
          <a:endParaRPr lang="ru-RU"/>
        </a:p>
      </dgm:t>
    </dgm:pt>
    <dgm:pt modelId="{6B875F4A-068B-4124-89F0-8B82E8DC9DFF}" type="pres">
      <dgm:prSet presAssocID="{6BAE0640-6702-48FD-9666-86B4D81532DC}" presName="Name0" presStyleCnt="0">
        <dgm:presLayoutVars>
          <dgm:dir/>
          <dgm:resizeHandles val="exact"/>
        </dgm:presLayoutVars>
      </dgm:prSet>
      <dgm:spPr/>
    </dgm:pt>
    <dgm:pt modelId="{36155056-6B36-4472-BF8C-236CB6BD0966}" type="pres">
      <dgm:prSet presAssocID="{CCAC635B-4EDF-4600-A096-AC768918F518}" presName="node" presStyleLbl="node1" presStyleIdx="0" presStyleCnt="4" custLinFactNeighborX="-1358">
        <dgm:presLayoutVars>
          <dgm:bulletEnabled val="1"/>
        </dgm:presLayoutVars>
      </dgm:prSet>
      <dgm:spPr/>
    </dgm:pt>
    <dgm:pt modelId="{C9F16FE5-1951-4DCF-B874-DF2FFCF9A152}" type="pres">
      <dgm:prSet presAssocID="{B398465F-885A-44AB-A945-EA8DCEFB46EF}" presName="sibTrans" presStyleCnt="0"/>
      <dgm:spPr/>
    </dgm:pt>
    <dgm:pt modelId="{2021986D-F367-40E9-8106-B04E03BCC5AC}" type="pres">
      <dgm:prSet presAssocID="{AE98FB08-BEA9-49ED-8B8F-BAAB4990BB0B}" presName="node" presStyleLbl="node1" presStyleIdx="1" presStyleCnt="4" custScaleX="80676">
        <dgm:presLayoutVars>
          <dgm:bulletEnabled val="1"/>
        </dgm:presLayoutVars>
      </dgm:prSet>
      <dgm:spPr/>
    </dgm:pt>
    <dgm:pt modelId="{A7BEC3C2-84EB-4681-BCDA-39E66653327E}" type="pres">
      <dgm:prSet presAssocID="{BB05E680-98A2-4E52-B42B-88A7B23D0B59}" presName="sibTrans" presStyleCnt="0"/>
      <dgm:spPr/>
    </dgm:pt>
    <dgm:pt modelId="{9DBAAEF5-FB47-438C-B0A9-543D256A7A96}" type="pres">
      <dgm:prSet presAssocID="{CFCB9299-0F43-44FE-939D-F458AA9B9264}" presName="node" presStyleLbl="node1" presStyleIdx="2" presStyleCnt="4" custAng="0" custScaleX="70318">
        <dgm:presLayoutVars>
          <dgm:bulletEnabled val="1"/>
        </dgm:presLayoutVars>
      </dgm:prSet>
      <dgm:spPr/>
    </dgm:pt>
    <dgm:pt modelId="{F2B1EB85-D764-418D-A337-7BF3BCF498D8}" type="pres">
      <dgm:prSet presAssocID="{3855D528-30E2-48A4-B354-86162B115208}" presName="sibTrans" presStyleCnt="0"/>
      <dgm:spPr/>
    </dgm:pt>
    <dgm:pt modelId="{EE51785F-35CC-49F0-9A03-66028D931653}" type="pres">
      <dgm:prSet presAssocID="{D9F7EE26-DE1E-4A8E-B8C8-99948C5B4DB2}" presName="node" presStyleLbl="node1" presStyleIdx="3" presStyleCnt="4" custScaleX="155723" custLinFactNeighborX="37192" custLinFactNeighborY="5263">
        <dgm:presLayoutVars>
          <dgm:bulletEnabled val="1"/>
        </dgm:presLayoutVars>
      </dgm:prSet>
      <dgm:spPr/>
    </dgm:pt>
  </dgm:ptLst>
  <dgm:cxnLst>
    <dgm:cxn modelId="{5397BF6B-4462-4429-87C8-7B688E1ED129}" type="presOf" srcId="{CFCB9299-0F43-44FE-939D-F458AA9B9264}" destId="{9DBAAEF5-FB47-438C-B0A9-543D256A7A96}" srcOrd="0" destOrd="0" presId="urn:microsoft.com/office/officeart/2005/8/layout/hList6"/>
    <dgm:cxn modelId="{4FC26782-A1CC-4FE4-BDAA-36B9C86D6BBA}" type="presOf" srcId="{AE98FB08-BEA9-49ED-8B8F-BAAB4990BB0B}" destId="{2021986D-F367-40E9-8106-B04E03BCC5AC}" srcOrd="0" destOrd="0" presId="urn:microsoft.com/office/officeart/2005/8/layout/hList6"/>
    <dgm:cxn modelId="{FDB42C90-65C9-4650-AECE-432DE536B97A}" type="presOf" srcId="{6BAE0640-6702-48FD-9666-86B4D81532DC}" destId="{6B875F4A-068B-4124-89F0-8B82E8DC9DFF}" srcOrd="0" destOrd="0" presId="urn:microsoft.com/office/officeart/2005/8/layout/hList6"/>
    <dgm:cxn modelId="{614CAA94-D506-4F08-915F-E5505D9FB6F6}" srcId="{6BAE0640-6702-48FD-9666-86B4D81532DC}" destId="{D9F7EE26-DE1E-4A8E-B8C8-99948C5B4DB2}" srcOrd="3" destOrd="0" parTransId="{4D073636-5FC9-4DA0-B37E-FBEE763FAF24}" sibTransId="{8E7EF351-AB6B-4646-9ED0-8F09DB21EDA3}"/>
    <dgm:cxn modelId="{84384A9E-E72A-4D28-951B-7C5702B8C824}" srcId="{6BAE0640-6702-48FD-9666-86B4D81532DC}" destId="{CFCB9299-0F43-44FE-939D-F458AA9B9264}" srcOrd="2" destOrd="0" parTransId="{4D0AF543-557E-485D-81B7-D59EA9483036}" sibTransId="{3855D528-30E2-48A4-B354-86162B115208}"/>
    <dgm:cxn modelId="{1E77BED9-45CE-40F6-B258-A32F1F229DFC}" type="presOf" srcId="{D9F7EE26-DE1E-4A8E-B8C8-99948C5B4DB2}" destId="{EE51785F-35CC-49F0-9A03-66028D931653}" srcOrd="0" destOrd="0" presId="urn:microsoft.com/office/officeart/2005/8/layout/hList6"/>
    <dgm:cxn modelId="{BFB98BED-93AF-4BC4-9FFD-443E8371FA72}" type="presOf" srcId="{CCAC635B-4EDF-4600-A096-AC768918F518}" destId="{36155056-6B36-4472-BF8C-236CB6BD0966}" srcOrd="0" destOrd="0" presId="urn:microsoft.com/office/officeart/2005/8/layout/hList6"/>
    <dgm:cxn modelId="{AD0167F2-8E92-4E62-9448-E7B4443B120D}" srcId="{6BAE0640-6702-48FD-9666-86B4D81532DC}" destId="{CCAC635B-4EDF-4600-A096-AC768918F518}" srcOrd="0" destOrd="0" parTransId="{3208C21E-1753-4269-9D3D-C543D001030E}" sibTransId="{B398465F-885A-44AB-A945-EA8DCEFB46EF}"/>
    <dgm:cxn modelId="{2CA7B0FB-790E-4320-A34E-89342EF634DC}" srcId="{6BAE0640-6702-48FD-9666-86B4D81532DC}" destId="{AE98FB08-BEA9-49ED-8B8F-BAAB4990BB0B}" srcOrd="1" destOrd="0" parTransId="{1EB79611-1514-4C3D-A3A1-F58B0F2C4FFF}" sibTransId="{BB05E680-98A2-4E52-B42B-88A7B23D0B59}"/>
    <dgm:cxn modelId="{F83A4C6D-4D92-4D95-8629-9CD6DFBC521B}" type="presParOf" srcId="{6B875F4A-068B-4124-89F0-8B82E8DC9DFF}" destId="{36155056-6B36-4472-BF8C-236CB6BD0966}" srcOrd="0" destOrd="0" presId="urn:microsoft.com/office/officeart/2005/8/layout/hList6"/>
    <dgm:cxn modelId="{46428E90-E788-4C21-BB52-2AA7692EA408}" type="presParOf" srcId="{6B875F4A-068B-4124-89F0-8B82E8DC9DFF}" destId="{C9F16FE5-1951-4DCF-B874-DF2FFCF9A152}" srcOrd="1" destOrd="0" presId="urn:microsoft.com/office/officeart/2005/8/layout/hList6"/>
    <dgm:cxn modelId="{9E1D000D-BFE6-4837-9C8C-DC50E5E16D25}" type="presParOf" srcId="{6B875F4A-068B-4124-89F0-8B82E8DC9DFF}" destId="{2021986D-F367-40E9-8106-B04E03BCC5AC}" srcOrd="2" destOrd="0" presId="urn:microsoft.com/office/officeart/2005/8/layout/hList6"/>
    <dgm:cxn modelId="{AD69B760-664B-432A-AD7D-ED2A73CB94C4}" type="presParOf" srcId="{6B875F4A-068B-4124-89F0-8B82E8DC9DFF}" destId="{A7BEC3C2-84EB-4681-BCDA-39E66653327E}" srcOrd="3" destOrd="0" presId="urn:microsoft.com/office/officeart/2005/8/layout/hList6"/>
    <dgm:cxn modelId="{BED96637-10F3-48B3-B2E8-96925CAD7C27}" type="presParOf" srcId="{6B875F4A-068B-4124-89F0-8B82E8DC9DFF}" destId="{9DBAAEF5-FB47-438C-B0A9-543D256A7A96}" srcOrd="4" destOrd="0" presId="urn:microsoft.com/office/officeart/2005/8/layout/hList6"/>
    <dgm:cxn modelId="{AF1A2672-67C2-4E11-9F24-2CD343D136B8}" type="presParOf" srcId="{6B875F4A-068B-4124-89F0-8B82E8DC9DFF}" destId="{F2B1EB85-D764-418D-A337-7BF3BCF498D8}" srcOrd="5" destOrd="0" presId="urn:microsoft.com/office/officeart/2005/8/layout/hList6"/>
    <dgm:cxn modelId="{02B029F5-BB05-463C-B845-7743AE5F4A74}" type="presParOf" srcId="{6B875F4A-068B-4124-89F0-8B82E8DC9DFF}" destId="{EE51785F-35CC-49F0-9A03-66028D931653}" srcOrd="6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7CA2764-ABAA-449D-AF6B-56AEC9E2D726}" type="doc">
      <dgm:prSet loTypeId="urn:microsoft.com/office/officeart/2005/8/layout/vList2" loCatId="list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F889069-297F-4FE9-BC3C-C1757264908C}">
      <dgm:prSet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pPr rtl="0"/>
          <a:r>
            <a:rPr lang="kk-KZ" i="1" dirty="0">
              <a:solidFill>
                <a:schemeClr val="accent1">
                  <a:lumMod val="75000"/>
                </a:schemeClr>
              </a:solidFill>
            </a:rPr>
            <a:t>Белсенді әдіс-тәсілдер</a:t>
          </a:r>
          <a:endParaRPr lang="ru-RU" i="1" dirty="0">
            <a:solidFill>
              <a:schemeClr val="accent1">
                <a:lumMod val="75000"/>
              </a:schemeClr>
            </a:solidFill>
          </a:endParaRPr>
        </a:p>
      </dgm:t>
    </dgm:pt>
    <dgm:pt modelId="{1390E3DF-AB36-467B-8CFD-C4B6D2123845}" type="parTrans" cxnId="{5688FC54-A820-487C-9744-564CF535E0EC}">
      <dgm:prSet/>
      <dgm:spPr/>
      <dgm:t>
        <a:bodyPr/>
        <a:lstStyle/>
        <a:p>
          <a:endParaRPr lang="ru-RU"/>
        </a:p>
      </dgm:t>
    </dgm:pt>
    <dgm:pt modelId="{08D725F9-78E4-40D9-884B-8C3B7B94A322}" type="sibTrans" cxnId="{5688FC54-A820-487C-9744-564CF535E0EC}">
      <dgm:prSet/>
      <dgm:spPr/>
      <dgm:t>
        <a:bodyPr/>
        <a:lstStyle/>
        <a:p>
          <a:endParaRPr lang="ru-RU"/>
        </a:p>
      </dgm:t>
    </dgm:pt>
    <dgm:pt modelId="{30147DA5-D8AD-4F4A-83FC-1CDA9E834FE3}" type="pres">
      <dgm:prSet presAssocID="{37CA2764-ABAA-449D-AF6B-56AEC9E2D726}" presName="linear" presStyleCnt="0">
        <dgm:presLayoutVars>
          <dgm:animLvl val="lvl"/>
          <dgm:resizeHandles val="exact"/>
        </dgm:presLayoutVars>
      </dgm:prSet>
      <dgm:spPr/>
    </dgm:pt>
    <dgm:pt modelId="{10C13FC1-8D39-4DC5-B3BD-30F2290ED522}" type="pres">
      <dgm:prSet presAssocID="{7F889069-297F-4FE9-BC3C-C1757264908C}" presName="parentText" presStyleLbl="node1" presStyleIdx="0" presStyleCnt="1" custLinFactNeighborX="49375" custLinFactNeighborY="-16093">
        <dgm:presLayoutVars>
          <dgm:chMax val="0"/>
          <dgm:bulletEnabled val="1"/>
        </dgm:presLayoutVars>
      </dgm:prSet>
      <dgm:spPr/>
    </dgm:pt>
  </dgm:ptLst>
  <dgm:cxnLst>
    <dgm:cxn modelId="{709FB642-3C45-462D-BD01-DF60AF1B9A64}" type="presOf" srcId="{7F889069-297F-4FE9-BC3C-C1757264908C}" destId="{10C13FC1-8D39-4DC5-B3BD-30F2290ED522}" srcOrd="0" destOrd="0" presId="urn:microsoft.com/office/officeart/2005/8/layout/vList2"/>
    <dgm:cxn modelId="{F27DCC50-A34A-4FEB-9712-4DDC2D069E82}" type="presOf" srcId="{37CA2764-ABAA-449D-AF6B-56AEC9E2D726}" destId="{30147DA5-D8AD-4F4A-83FC-1CDA9E834FE3}" srcOrd="0" destOrd="0" presId="urn:microsoft.com/office/officeart/2005/8/layout/vList2"/>
    <dgm:cxn modelId="{5688FC54-A820-487C-9744-564CF535E0EC}" srcId="{37CA2764-ABAA-449D-AF6B-56AEC9E2D726}" destId="{7F889069-297F-4FE9-BC3C-C1757264908C}" srcOrd="0" destOrd="0" parTransId="{1390E3DF-AB36-467B-8CFD-C4B6D2123845}" sibTransId="{08D725F9-78E4-40D9-884B-8C3B7B94A322}"/>
    <dgm:cxn modelId="{0DBC35C3-7744-4A6E-A674-A83E92FD4461}" type="presParOf" srcId="{30147DA5-D8AD-4F4A-83FC-1CDA9E834FE3}" destId="{10C13FC1-8D39-4DC5-B3BD-30F2290ED52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8A7A6E3-C3B1-4E64-AF54-092BC99FF942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F3B8940B-86CF-4F1A-9251-BFBF2881EC01}" type="pres">
      <dgm:prSet presAssocID="{D8A7A6E3-C3B1-4E64-AF54-092BC99FF942}" presName="Name0" presStyleCnt="0">
        <dgm:presLayoutVars>
          <dgm:chPref val="3"/>
          <dgm:dir/>
          <dgm:animLvl val="lvl"/>
          <dgm:resizeHandles/>
        </dgm:presLayoutVars>
      </dgm:prSet>
      <dgm:spPr/>
    </dgm:pt>
  </dgm:ptLst>
  <dgm:cxnLst>
    <dgm:cxn modelId="{91DEFC37-1FBB-4489-BB78-9656FF9AB841}" type="presOf" srcId="{D8A7A6E3-C3B1-4E64-AF54-092BC99FF942}" destId="{F3B8940B-86CF-4F1A-9251-BFBF2881EC01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EF9338-8136-4C40-B377-86D1CCDB7EE5}">
      <dsp:nvSpPr>
        <dsp:cNvPr id="0" name=""/>
        <dsp:cNvSpPr/>
      </dsp:nvSpPr>
      <dsp:spPr>
        <a:xfrm>
          <a:off x="96149" y="3137510"/>
          <a:ext cx="4349008" cy="133064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lt1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solidFill>
            <a:schemeClr val="bg1"/>
          </a:solidFill>
        </a:ln>
        <a:effectLst>
          <a:glow rad="63500">
            <a:schemeClr val="bg1">
              <a:alpha val="4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Кейбір</a:t>
          </a:r>
          <a:r>
            <a:rPr lang="ru-RU" sz="1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оқушылар</a:t>
          </a:r>
          <a:r>
            <a:rPr lang="ru-RU" sz="1400" b="1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</a:p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400" kern="1200" dirty="0">
              <a:effectLst/>
              <a:latin typeface="Times New Roman"/>
              <a:ea typeface="Calibri"/>
              <a:cs typeface="Times New Roman"/>
            </a:rPr>
            <a:t>алған білімін өмірмен байланыстырып,шағын әңгіме жазады</a:t>
          </a:r>
        </a:p>
      </dsp:txBody>
      <dsp:txXfrm>
        <a:off x="96149" y="3137510"/>
        <a:ext cx="4349008" cy="1330643"/>
      </dsp:txXfrm>
    </dsp:sp>
    <dsp:sp modelId="{9A4978FD-9646-452A-B78E-8D753E39C11C}">
      <dsp:nvSpPr>
        <dsp:cNvPr id="0" name=""/>
        <dsp:cNvSpPr/>
      </dsp:nvSpPr>
      <dsp:spPr>
        <a:xfrm rot="10800000">
          <a:off x="190493" y="1835534"/>
          <a:ext cx="4191044" cy="1379273"/>
        </a:xfrm>
        <a:prstGeom prst="upArrowCallout">
          <a:avLst/>
        </a:prstGeom>
        <a:solidFill>
          <a:schemeClr val="lt1"/>
        </a:solidFill>
        <a:ln>
          <a:solidFill>
            <a:schemeClr val="bg1"/>
          </a:solidFill>
        </a:ln>
        <a:effectLst>
          <a:glow rad="63500">
            <a:schemeClr val="bg1">
              <a:alpha val="4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r>
            <a:rPr lang="ru-RU" sz="1400" b="1" kern="1200" dirty="0" err="1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Оқушылардың</a:t>
          </a:r>
          <a:r>
            <a:rPr lang="ru-RU" sz="1400" b="1" kern="12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kern="1200" dirty="0" err="1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басым</a:t>
          </a:r>
          <a:r>
            <a:rPr lang="ru-RU" sz="1400" b="1" kern="12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kern="1200" dirty="0" err="1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бөлігі</a:t>
          </a:r>
          <a:r>
            <a:rPr lang="ru-RU" sz="1400" b="1" kern="12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</a:p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400" kern="1200" dirty="0">
              <a:effectLst/>
              <a:latin typeface="Times New Roman"/>
              <a:ea typeface="Times New Roman"/>
              <a:cs typeface="Times New Roman"/>
            </a:rPr>
            <a:t>факті мен көзқарасты дәлелдейді</a:t>
          </a:r>
        </a:p>
      </dsp:txBody>
      <dsp:txXfrm rot="10800000">
        <a:off x="190493" y="1835534"/>
        <a:ext cx="4191044" cy="896210"/>
      </dsp:txXfrm>
    </dsp:sp>
    <dsp:sp modelId="{F336CE6A-8CE9-4E45-AB91-2551DD411EFC}">
      <dsp:nvSpPr>
        <dsp:cNvPr id="0" name=""/>
        <dsp:cNvSpPr/>
      </dsp:nvSpPr>
      <dsp:spPr>
        <a:xfrm rot="10800000">
          <a:off x="0" y="541445"/>
          <a:ext cx="4572032" cy="1206217"/>
        </a:xfrm>
        <a:prstGeom prst="upArrowCallout">
          <a:avLst/>
        </a:prstGeom>
        <a:solidFill>
          <a:schemeClr val="lt1"/>
        </a:solidFill>
        <a:ln>
          <a:solidFill>
            <a:schemeClr val="bg1"/>
          </a:solidFill>
        </a:ln>
        <a:effectLst>
          <a:glow rad="63500">
            <a:schemeClr val="bg1">
              <a:alpha val="4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Барлық</a:t>
          </a:r>
          <a:r>
            <a:rPr lang="ru-RU" sz="1400" b="1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оқушылар</a:t>
          </a:r>
          <a:r>
            <a:rPr lang="ru-RU" sz="1400" b="1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</a:p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400" kern="1200" dirty="0">
              <a:effectLst/>
              <a:latin typeface="Times New Roman"/>
              <a:ea typeface="Times New Roman"/>
            </a:rPr>
            <a:t>«Сандық технология» м</a:t>
          </a:r>
          <a:r>
            <a:rPr lang="kk-KZ" sz="1400" kern="1200" dirty="0">
              <a:effectLst/>
              <a:latin typeface="Times New Roman"/>
              <a:ea typeface="Calibri"/>
            </a:rPr>
            <a:t>әтініндегі</a:t>
          </a:r>
          <a:r>
            <a:rPr lang="kk-KZ" sz="1400" b="1" kern="1200" dirty="0">
              <a:effectLst/>
              <a:latin typeface="Times New Roman"/>
              <a:ea typeface="Times New Roman"/>
            </a:rPr>
            <a:t> </a:t>
          </a:r>
          <a:r>
            <a:rPr lang="kk-KZ" sz="1400" kern="1200" dirty="0">
              <a:effectLst/>
              <a:latin typeface="Times New Roman"/>
              <a:ea typeface="Times New Roman"/>
            </a:rPr>
            <a:t>негізгі және қосымша ақпаратты анықтап, факті мен көзқарасты ажыратады, мәтін идеясымен байланысын анықтайды</a:t>
          </a:r>
        </a:p>
      </dsp:txBody>
      <dsp:txXfrm rot="10800000">
        <a:off x="0" y="541445"/>
        <a:ext cx="4572032" cy="783764"/>
      </dsp:txXfrm>
    </dsp:sp>
    <dsp:sp modelId="{EA36CE65-43BD-4371-836D-906C3C49B549}">
      <dsp:nvSpPr>
        <dsp:cNvPr id="0" name=""/>
        <dsp:cNvSpPr/>
      </dsp:nvSpPr>
      <dsp:spPr>
        <a:xfrm rot="10800000">
          <a:off x="0" y="0"/>
          <a:ext cx="4572032" cy="642680"/>
        </a:xfrm>
        <a:prstGeom prst="upArrowCallou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lt1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glow rad="101600">
            <a:schemeClr val="bg1">
              <a:alpha val="4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Сабақ мақсаттары:</a:t>
          </a:r>
          <a:endParaRPr lang="ru-RU" sz="1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0" y="0"/>
        <a:ext cx="4572032" cy="41759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12618C-5D9C-4B05-AC05-AE048E437AC1}">
      <dsp:nvSpPr>
        <dsp:cNvPr id="0" name=""/>
        <dsp:cNvSpPr/>
      </dsp:nvSpPr>
      <dsp:spPr>
        <a:xfrm>
          <a:off x="0" y="0"/>
          <a:ext cx="3096339" cy="797006"/>
        </a:xfrm>
        <a:prstGeom prst="chevron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lt1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solidFill>
            <a:schemeClr val="bg1"/>
          </a:solidFill>
        </a:ln>
        <a:effectLst>
          <a:glow rad="63500">
            <a:schemeClr val="accent1">
              <a:satMod val="175000"/>
              <a:alpha val="4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Бағалау</a:t>
          </a:r>
          <a:r>
            <a:rPr lang="ru-RU" sz="1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критерийлері</a:t>
          </a:r>
          <a:r>
            <a:rPr lang="ru-RU" sz="1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endParaRPr lang="ru-RU" sz="1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98503" y="0"/>
        <a:ext cx="2299333" cy="797006"/>
      </dsp:txXfrm>
    </dsp:sp>
    <dsp:sp modelId="{1C8EBC6E-E3CC-40A6-A974-57477845E241}">
      <dsp:nvSpPr>
        <dsp:cNvPr id="0" name=""/>
        <dsp:cNvSpPr/>
      </dsp:nvSpPr>
      <dsp:spPr>
        <a:xfrm>
          <a:off x="0" y="935108"/>
          <a:ext cx="3096339" cy="1367876"/>
        </a:xfrm>
        <a:prstGeom prst="chevron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lt1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100" kern="1200" dirty="0">
              <a:effectLst/>
              <a:latin typeface="Times New Roman"/>
              <a:ea typeface="Calibri"/>
              <a:cs typeface="Times New Roman"/>
            </a:rPr>
            <a:t>-</a:t>
          </a:r>
          <a:r>
            <a:rPr lang="kk-KZ" sz="1100" kern="1200" dirty="0">
              <a:effectLst/>
              <a:latin typeface="Times New Roman"/>
              <a:ea typeface="Times New Roman"/>
              <a:cs typeface="Times New Roman"/>
            </a:rPr>
            <a:t> </a:t>
          </a:r>
          <a:r>
            <a:rPr lang="kk-KZ" sz="1200" kern="1200" dirty="0">
              <a:effectLst/>
              <a:latin typeface="Times New Roman"/>
              <a:ea typeface="Times New Roman"/>
              <a:cs typeface="Times New Roman"/>
            </a:rPr>
            <a:t>м</a:t>
          </a:r>
          <a:r>
            <a:rPr lang="kk-KZ" sz="1200" kern="1200" dirty="0">
              <a:effectLst/>
              <a:latin typeface="Times New Roman"/>
              <a:ea typeface="Calibri"/>
              <a:cs typeface="Times New Roman"/>
            </a:rPr>
            <a:t>әтініндегі</a:t>
          </a:r>
          <a:r>
            <a:rPr lang="kk-KZ" sz="1200" b="1" kern="1200" dirty="0">
              <a:effectLst/>
              <a:latin typeface="Times New Roman"/>
              <a:ea typeface="Times New Roman"/>
              <a:cs typeface="Times New Roman"/>
            </a:rPr>
            <a:t> </a:t>
          </a:r>
          <a:r>
            <a:rPr lang="kk-KZ" sz="1200" kern="1200" dirty="0">
              <a:effectLst/>
              <a:latin typeface="Times New Roman"/>
              <a:ea typeface="Times New Roman"/>
              <a:cs typeface="Times New Roman"/>
            </a:rPr>
            <a:t>негізгі және қосымша ақпаратты анықтайды</a:t>
          </a:r>
          <a:endParaRPr lang="ru-RU" sz="1200" kern="1200" dirty="0">
            <a:effectLst/>
            <a:latin typeface="Calibri"/>
            <a:ea typeface="Calibri"/>
            <a:cs typeface="Times New Roman"/>
          </a:endParaRP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200" kern="1200" dirty="0">
              <a:effectLst/>
              <a:latin typeface="Times New Roman"/>
              <a:ea typeface="Times New Roman"/>
              <a:cs typeface="Times New Roman"/>
            </a:rPr>
            <a:t>-факті мен көзқарасты ажыратады </a:t>
          </a:r>
          <a:endParaRPr lang="ru-RU" sz="1200" kern="1200" dirty="0">
            <a:effectLst/>
            <a:latin typeface="Calibri"/>
            <a:ea typeface="Calibri"/>
            <a:cs typeface="Times New Roman"/>
          </a:endParaRP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200" kern="1200" dirty="0">
              <a:effectLst/>
              <a:latin typeface="Times New Roman"/>
              <a:ea typeface="Times New Roman"/>
            </a:rPr>
            <a:t>- мәтін идеясымен байланысын анықтайды.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83938" y="935108"/>
        <a:ext cx="1728463" cy="1367876"/>
      </dsp:txXfrm>
    </dsp:sp>
    <dsp:sp modelId="{2C375E70-C874-4EF2-A5E1-3266E2ECCC0A}">
      <dsp:nvSpPr>
        <dsp:cNvPr id="0" name=""/>
        <dsp:cNvSpPr/>
      </dsp:nvSpPr>
      <dsp:spPr>
        <a:xfrm>
          <a:off x="2" y="2663299"/>
          <a:ext cx="3096339" cy="1377709"/>
        </a:xfrm>
        <a:prstGeom prst="chevron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lt1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solidFill>
            <a:schemeClr val="bg1"/>
          </a:solidFill>
        </a:ln>
        <a:effectLst>
          <a:glow rad="63500">
            <a:schemeClr val="bg1">
              <a:alpha val="4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Бағалау</a:t>
          </a:r>
          <a:r>
            <a:rPr lang="ru-RU" sz="18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парағы</a:t>
          </a:r>
          <a:endParaRPr lang="ru-RU" sz="18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100" b="1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100" b="1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88857" y="2663299"/>
        <a:ext cx="1718630" cy="137770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155056-6B36-4472-BF8C-236CB6BD0966}">
      <dsp:nvSpPr>
        <dsp:cNvPr id="0" name=""/>
        <dsp:cNvSpPr/>
      </dsp:nvSpPr>
      <dsp:spPr>
        <a:xfrm rot="16200000">
          <a:off x="363868" y="-363868"/>
          <a:ext cx="1318374" cy="2046110"/>
        </a:xfrm>
        <a:prstGeom prst="flowChartManualOperation">
          <a:avLst/>
        </a:prstGeom>
        <a:solidFill>
          <a:schemeClr val="lt1"/>
        </a:solidFill>
        <a:ln w="25400" cap="flat" cmpd="sng" algn="ctr">
          <a:solidFill>
            <a:schemeClr val="bg1"/>
          </a:solidFill>
          <a:prstDash val="solid"/>
        </a:ln>
        <a:effectLst>
          <a:glow rad="127000">
            <a:schemeClr val="bg1"/>
          </a:glow>
          <a:outerShdw blurRad="50800" dist="50800" dir="5400000" algn="ctr" rotWithShape="0">
            <a:schemeClr val="bg1"/>
          </a:outerShdw>
        </a:effectLst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88900" tIns="0" rIns="88900" bIns="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kk-KZ" sz="1400" b="1" kern="1200" dirty="0">
            <a:solidFill>
              <a:schemeClr val="tx1"/>
            </a:solidFill>
            <a:effectLst/>
            <a:latin typeface="Times New Roman" panose="02020603050405020304" pitchFamily="18" charset="0"/>
            <a:ea typeface="Times New Roman"/>
            <a:cs typeface="Times New Roman" panose="02020603050405020304" pitchFamily="18" charset="0"/>
          </a:endParaRPr>
        </a:p>
      </dsp:txBody>
      <dsp:txXfrm rot="5400000">
        <a:off x="0" y="263675"/>
        <a:ext cx="2046110" cy="791024"/>
      </dsp:txXfrm>
    </dsp:sp>
    <dsp:sp modelId="{2021986D-F367-40E9-8106-B04E03BCC5AC}">
      <dsp:nvSpPr>
        <dsp:cNvPr id="0" name=""/>
        <dsp:cNvSpPr/>
      </dsp:nvSpPr>
      <dsp:spPr>
        <a:xfrm rot="16200000">
          <a:off x="2367103" y="-166172"/>
          <a:ext cx="1318374" cy="1650719"/>
        </a:xfrm>
        <a:prstGeom prst="flowChartManualOperation">
          <a:avLst/>
        </a:prstGeom>
        <a:solidFill>
          <a:schemeClr val="bg1"/>
        </a:solidFill>
        <a:ln w="25400" cap="flat" cmpd="sng" algn="ctr">
          <a:solidFill>
            <a:schemeClr val="bg1"/>
          </a:solidFill>
          <a:prstDash val="solid"/>
        </a:ln>
        <a:effectLst>
          <a:glow rad="228600">
            <a:schemeClr val="bg1">
              <a:alpha val="40000"/>
            </a:schemeClr>
          </a:glow>
        </a:effectLst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8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Сабақтың тақырыбы:</a:t>
          </a:r>
          <a:endParaRPr lang="ru-RU" sz="1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5400000">
        <a:off x="2200931" y="263675"/>
        <a:ext cx="1650719" cy="791024"/>
      </dsp:txXfrm>
    </dsp:sp>
    <dsp:sp modelId="{9DBAAEF5-FB47-438C-B0A9-543D256A7A96}">
      <dsp:nvSpPr>
        <dsp:cNvPr id="0" name=""/>
        <dsp:cNvSpPr/>
      </dsp:nvSpPr>
      <dsp:spPr>
        <a:xfrm rot="16200000">
          <a:off x="4065313" y="-60204"/>
          <a:ext cx="1318374" cy="1438783"/>
        </a:xfrm>
        <a:prstGeom prst="flowChartManualOperation">
          <a:avLst/>
        </a:prstGeom>
        <a:solidFill>
          <a:schemeClr val="lt1"/>
        </a:solidFill>
        <a:ln w="25400" cap="flat" cmpd="sng" algn="ctr">
          <a:solidFill>
            <a:schemeClr val="bg1"/>
          </a:solidFill>
          <a:prstDash val="solid"/>
        </a:ln>
        <a:effectLst>
          <a:glow rad="228600">
            <a:schemeClr val="bg1">
              <a:alpha val="40000"/>
            </a:schemeClr>
          </a:glow>
        </a:effectLst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101600" tIns="0" rIns="101600" bIns="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600" b="1" kern="1200" dirty="0">
              <a:effectLst/>
              <a:latin typeface="Times New Roman"/>
              <a:ea typeface="Times New Roman"/>
            </a:rPr>
            <a:t>«Сандық технология»</a:t>
          </a:r>
        </a:p>
      </dsp:txBody>
      <dsp:txXfrm rot="5400000">
        <a:off x="4005109" y="263675"/>
        <a:ext cx="1438783" cy="791024"/>
      </dsp:txXfrm>
    </dsp:sp>
    <dsp:sp modelId="{EE51785F-35CC-49F0-9A03-66028D931653}">
      <dsp:nvSpPr>
        <dsp:cNvPr id="0" name=""/>
        <dsp:cNvSpPr/>
      </dsp:nvSpPr>
      <dsp:spPr>
        <a:xfrm rot="16200000">
          <a:off x="6532656" y="-933945"/>
          <a:ext cx="1318374" cy="3186264"/>
        </a:xfrm>
        <a:prstGeom prst="flowChartManualOperation">
          <a:avLst/>
        </a:prstGeom>
        <a:solidFill>
          <a:schemeClr val="lt1"/>
        </a:solidFill>
        <a:ln w="25400" cap="flat" cmpd="sng" algn="ctr">
          <a:solidFill>
            <a:schemeClr val="bg1"/>
          </a:solidFill>
          <a:prstDash val="solid"/>
        </a:ln>
        <a:effectLst>
          <a:glow rad="127000">
            <a:schemeClr val="bg1"/>
          </a:glow>
        </a:effectLst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88900" tIns="0" rIns="889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400" b="1" kern="1200" dirty="0">
              <a:solidFill>
                <a:schemeClr val="tx1"/>
              </a:solidFill>
              <a:latin typeface="Times New Roman" panose="02020603050405020304" pitchFamily="18" charset="0"/>
              <a:ea typeface="Segoe UI" panose="020B0502040204020203" pitchFamily="34" charset="0"/>
              <a:cs typeface="Times New Roman" panose="02020603050405020304" pitchFamily="18" charset="0"/>
            </a:rPr>
            <a:t>Оқу мақсаты: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400" kern="1200" dirty="0">
              <a:effectLst/>
              <a:latin typeface="Times New Roman"/>
              <a:ea typeface="Calibri"/>
            </a:rPr>
            <a:t>10.3.1.1 </a:t>
          </a:r>
          <a:r>
            <a:rPr lang="kk-KZ" sz="1400" kern="1200" dirty="0">
              <a:effectLst/>
              <a:latin typeface="Times New Roman"/>
              <a:ea typeface="Times New Roman"/>
            </a:rPr>
            <a:t> М</a:t>
          </a:r>
          <a:r>
            <a:rPr lang="kk-KZ" sz="1400" kern="1200" dirty="0">
              <a:effectLst/>
              <a:latin typeface="Times New Roman"/>
              <a:ea typeface="Calibri"/>
            </a:rPr>
            <a:t>әтіндегі негізгі және қосымша ақпаратты анықтай отырып,факті мен көзқарасты ажырату,мәтін идеясымен байланысын анықтау(оқылым)</a:t>
          </a:r>
        </a:p>
      </dsp:txBody>
      <dsp:txXfrm rot="5400000">
        <a:off x="5598711" y="263675"/>
        <a:ext cx="3186264" cy="79102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C13FC1-8D39-4DC5-B3BD-30F2290ED522}">
      <dsp:nvSpPr>
        <dsp:cNvPr id="0" name=""/>
        <dsp:cNvSpPr/>
      </dsp:nvSpPr>
      <dsp:spPr>
        <a:xfrm>
          <a:off x="0" y="0"/>
          <a:ext cx="3538375" cy="647595"/>
        </a:xfrm>
        <a:prstGeom prst="roundRect">
          <a:avLst/>
        </a:prstGeom>
        <a:gradFill rotWithShape="1">
          <a:gsLst>
            <a:gs pos="0">
              <a:schemeClr val="accent3">
                <a:tint val="30000"/>
                <a:satMod val="250000"/>
              </a:schemeClr>
            </a:gs>
            <a:gs pos="72000">
              <a:schemeClr val="accent3">
                <a:tint val="75000"/>
                <a:satMod val="210000"/>
              </a:schemeClr>
            </a:gs>
            <a:gs pos="100000">
              <a:schemeClr val="accent3">
                <a:tint val="85000"/>
                <a:satMod val="210000"/>
              </a:schemeClr>
            </a:gs>
          </a:gsLst>
          <a:lin ang="5400000" scaled="1"/>
        </a:gradFill>
        <a:ln w="10000" cap="flat" cmpd="sng" algn="ctr">
          <a:solidFill>
            <a:schemeClr val="accent3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chilly" dir="t"/>
        </a:scene3d>
        <a:sp3d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700" i="1" kern="1200" dirty="0">
              <a:solidFill>
                <a:schemeClr val="accent1">
                  <a:lumMod val="75000"/>
                </a:schemeClr>
              </a:solidFill>
            </a:rPr>
            <a:t>Белсенді әдіс-тәсілдер</a:t>
          </a:r>
          <a:endParaRPr lang="ru-RU" sz="2700" i="1" kern="1200" dirty="0">
            <a:solidFill>
              <a:schemeClr val="accent1">
                <a:lumMod val="75000"/>
              </a:schemeClr>
            </a:solidFill>
          </a:endParaRPr>
        </a:p>
      </dsp:txBody>
      <dsp:txXfrm>
        <a:off x="31613" y="31613"/>
        <a:ext cx="3475149" cy="58436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ED50E-5864-4CAA-A0CA-A8DE382659D4}" type="datetimeFigureOut">
              <a:rPr lang="ru-RU" smtClean="0"/>
              <a:pPr/>
              <a:t>21.11.2020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893C0B7-62E3-4376-9C31-5EB4A3ED4C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ED50E-5864-4CAA-A0CA-A8DE382659D4}" type="datetimeFigureOut">
              <a:rPr lang="ru-RU" smtClean="0"/>
              <a:pPr/>
              <a:t>21.11.2020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3C0B7-62E3-4376-9C31-5EB4A3ED4C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ED50E-5864-4CAA-A0CA-A8DE382659D4}" type="datetimeFigureOut">
              <a:rPr lang="ru-RU" smtClean="0"/>
              <a:pPr/>
              <a:t>21.11.2020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3C0B7-62E3-4376-9C31-5EB4A3ED4C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ED50E-5864-4CAA-A0CA-A8DE382659D4}" type="datetimeFigureOut">
              <a:rPr lang="ru-RU" smtClean="0"/>
              <a:pPr/>
              <a:t>21.11.2020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893C0B7-62E3-4376-9C31-5EB4A3ED4C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ED50E-5864-4CAA-A0CA-A8DE382659D4}" type="datetimeFigureOut">
              <a:rPr lang="ru-RU" smtClean="0"/>
              <a:pPr/>
              <a:t>21.11.2020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3C0B7-62E3-4376-9C31-5EB4A3ED4C7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ED50E-5864-4CAA-A0CA-A8DE382659D4}" type="datetimeFigureOut">
              <a:rPr lang="ru-RU" smtClean="0"/>
              <a:pPr/>
              <a:t>21.11.2020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3C0B7-62E3-4376-9C31-5EB4A3ED4C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ED50E-5864-4CAA-A0CA-A8DE382659D4}" type="datetimeFigureOut">
              <a:rPr lang="ru-RU" smtClean="0"/>
              <a:pPr/>
              <a:t>21.11.2020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893C0B7-62E3-4376-9C31-5EB4A3ED4C7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ED50E-5864-4CAA-A0CA-A8DE382659D4}" type="datetimeFigureOut">
              <a:rPr lang="ru-RU" smtClean="0"/>
              <a:pPr/>
              <a:t>21.11.2020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3C0B7-62E3-4376-9C31-5EB4A3ED4C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ED50E-5864-4CAA-A0CA-A8DE382659D4}" type="datetimeFigureOut">
              <a:rPr lang="ru-RU" smtClean="0"/>
              <a:pPr/>
              <a:t>21.11.2020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3C0B7-62E3-4376-9C31-5EB4A3ED4C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ED50E-5864-4CAA-A0CA-A8DE382659D4}" type="datetimeFigureOut">
              <a:rPr lang="ru-RU" smtClean="0"/>
              <a:pPr/>
              <a:t>21.11.2020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3C0B7-62E3-4376-9C31-5EB4A3ED4C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ED50E-5864-4CAA-A0CA-A8DE382659D4}" type="datetimeFigureOut">
              <a:rPr lang="ru-RU" smtClean="0"/>
              <a:pPr/>
              <a:t>21.11.2020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3C0B7-62E3-4376-9C31-5EB4A3ED4C7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7CED50E-5864-4CAA-A0CA-A8DE382659D4}" type="datetimeFigureOut">
              <a:rPr lang="ru-RU" smtClean="0"/>
              <a:pPr/>
              <a:t>21.11.2020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893C0B7-62E3-4376-9C31-5EB4A3ED4C7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771198646"/>
              </p:ext>
            </p:extLst>
          </p:nvPr>
        </p:nvGraphicFramePr>
        <p:xfrm>
          <a:off x="428596" y="1961456"/>
          <a:ext cx="4572032" cy="45393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014072863"/>
              </p:ext>
            </p:extLst>
          </p:nvPr>
        </p:nvGraphicFramePr>
        <p:xfrm>
          <a:off x="5500694" y="2143116"/>
          <a:ext cx="3096344" cy="44291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5572132" y="2786058"/>
            <a:ext cx="23042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kk-KZ" sz="1400" dirty="0">
              <a:latin typeface="Times New Roman"/>
              <a:ea typeface="Times New Roman"/>
            </a:endParaRPr>
          </a:p>
          <a:p>
            <a:pPr marL="285750" indent="-285750">
              <a:buFontTx/>
              <a:buChar char="-"/>
            </a:pPr>
            <a:endParaRPr lang="kk-KZ" sz="1400" dirty="0">
              <a:latin typeface="Times New Roman"/>
              <a:ea typeface="Times New Roman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3867698"/>
              </p:ext>
            </p:extLst>
          </p:nvPr>
        </p:nvGraphicFramePr>
        <p:xfrm>
          <a:off x="5652120" y="5286388"/>
          <a:ext cx="2592288" cy="642942"/>
        </p:xfrm>
        <a:graphic>
          <a:graphicData uri="http://schemas.openxmlformats.org/drawingml/2006/table">
            <a:tbl>
              <a:tblPr/>
              <a:tblGrid>
                <a:gridCol w="6861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68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55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37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42942">
                <a:tc>
                  <a:txBody>
                    <a:bodyPr/>
                    <a:lstStyle/>
                    <a:p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Оқушы</a:t>
                      </a:r>
                      <a:r>
                        <a:rPr lang="kk-KZ" sz="1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аты-жөні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тапсырмалар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дескриптор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балл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" name="Схема 8">
            <a:extLst>
              <a:ext uri="{FF2B5EF4-FFF2-40B4-BE49-F238E27FC236}">
                <a16:creationId xmlns:a16="http://schemas.microsoft.com/office/drawing/2014/main" id="{98B6AFF9-588D-4B7B-A830-242D01991FB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9985243"/>
              </p:ext>
            </p:extLst>
          </p:nvPr>
        </p:nvGraphicFramePr>
        <p:xfrm>
          <a:off x="179512" y="476672"/>
          <a:ext cx="8784976" cy="13183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  <p:extLst>
      <p:ext uri="{BB962C8B-B14F-4D97-AF65-F5344CB8AC3E}">
        <p14:creationId xmlns:p14="http://schemas.microsoft.com/office/powerpoint/2010/main" val="1539601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AutoShape 4" descr="http://basov.ucoz.com/_ph/20/2/519435629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57158" y="1285860"/>
            <a:ext cx="2357454" cy="3151252"/>
          </a:xfrm>
          <a:prstGeom prst="roundRect">
            <a:avLst/>
          </a:prstGeom>
          <a:ln>
            <a:solidFill>
              <a:schemeClr val="bg1"/>
            </a:solidFill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spcAft>
                <a:spcPts val="0"/>
              </a:spcAft>
            </a:pPr>
            <a:r>
              <a:rPr lang="kk-KZ" sz="1600" b="1" dirty="0">
                <a:latin typeface="Times New Roman"/>
                <a:ea typeface="Times New Roman"/>
              </a:rPr>
              <a:t>1-тапсырма ТЖ</a:t>
            </a:r>
            <a:r>
              <a:rPr lang="kk-KZ" sz="1600" dirty="0">
                <a:latin typeface="Times New Roman"/>
                <a:ea typeface="Times New Roman"/>
              </a:rPr>
              <a:t>  </a:t>
            </a:r>
            <a:endParaRPr lang="ru-RU" sz="1600" dirty="0">
              <a:latin typeface="Times New Roman"/>
              <a:ea typeface="Times New Roman"/>
            </a:endParaRPr>
          </a:p>
          <a:p>
            <a:r>
              <a:rPr lang="kk-KZ" sz="1600" dirty="0">
                <a:latin typeface="Times New Roman"/>
                <a:ea typeface="Times New Roman"/>
              </a:rPr>
              <a:t>«Сандық технология» м</a:t>
            </a:r>
            <a:r>
              <a:rPr lang="kk-KZ" sz="1600" dirty="0">
                <a:latin typeface="Times New Roman"/>
                <a:ea typeface="Calibri"/>
              </a:rPr>
              <a:t>әтініндегі</a:t>
            </a:r>
            <a:r>
              <a:rPr lang="kk-KZ" sz="1600" b="1" dirty="0">
                <a:latin typeface="Times New Roman"/>
                <a:ea typeface="Times New Roman"/>
              </a:rPr>
              <a:t> </a:t>
            </a:r>
            <a:r>
              <a:rPr lang="kk-KZ" sz="1600" dirty="0">
                <a:latin typeface="Times New Roman"/>
                <a:ea typeface="Times New Roman"/>
              </a:rPr>
              <a:t>негізгі және қосымша ақпаратты анықтап, факті мен көзқарасты ажыратады, мәтін идеясымен байланысын анықтайды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898173" y="1285860"/>
            <a:ext cx="2463903" cy="2143140"/>
          </a:xfrm>
          <a:prstGeom prst="roundRect">
            <a:avLst>
              <a:gd name="adj" fmla="val 16667"/>
            </a:avLst>
          </a:prstGeom>
          <a:ln>
            <a:solidFill>
              <a:schemeClr val="bg1"/>
            </a:solidFill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spcAft>
                <a:spcPts val="0"/>
              </a:spcAft>
            </a:pPr>
            <a:endParaRPr lang="kk-KZ" sz="1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endParaRPr lang="kk-KZ" sz="1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kk-KZ" sz="1400" b="1" dirty="0">
                <a:latin typeface="Times New Roman"/>
                <a:ea typeface="Times New Roman"/>
              </a:rPr>
              <a:t>Дескриптор:                                                                                     </a:t>
            </a:r>
            <a:r>
              <a:rPr lang="kk-KZ" sz="1400" dirty="0">
                <a:latin typeface="Times New Roman"/>
                <a:ea typeface="Times New Roman"/>
              </a:rPr>
              <a:t>  -    м</a:t>
            </a:r>
            <a:r>
              <a:rPr lang="kk-KZ" sz="1400" dirty="0">
                <a:latin typeface="Times New Roman"/>
                <a:ea typeface="Calibri"/>
              </a:rPr>
              <a:t>әтініндегі</a:t>
            </a:r>
            <a:r>
              <a:rPr lang="kk-KZ" sz="1400" b="1" dirty="0">
                <a:latin typeface="Times New Roman"/>
                <a:ea typeface="Times New Roman"/>
              </a:rPr>
              <a:t> </a:t>
            </a:r>
            <a:r>
              <a:rPr lang="kk-KZ" sz="1400" dirty="0">
                <a:latin typeface="Times New Roman"/>
                <a:ea typeface="Times New Roman"/>
              </a:rPr>
              <a:t>негізгі және қосымша ақпаратты анықтайды </a:t>
            </a:r>
            <a:endParaRPr lang="ru-RU" sz="14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kk-KZ" sz="1400" dirty="0">
                <a:latin typeface="Times New Roman"/>
                <a:ea typeface="Times New Roman"/>
              </a:rPr>
              <a:t>-факті мен көзқарасты ажыратады </a:t>
            </a:r>
            <a:endParaRPr lang="ru-RU" sz="1400" dirty="0">
              <a:latin typeface="Times New Roman"/>
              <a:ea typeface="Times New Roman"/>
            </a:endParaRPr>
          </a:p>
          <a:p>
            <a:pPr algn="just">
              <a:lnSpc>
                <a:spcPts val="1300"/>
              </a:lnSpc>
              <a:spcBef>
                <a:spcPts val="300"/>
              </a:spcBef>
              <a:spcAft>
                <a:spcPts val="300"/>
              </a:spcAft>
            </a:pPr>
            <a:r>
              <a:rPr lang="kk-KZ" sz="1400" dirty="0">
                <a:latin typeface="Times New Roman"/>
                <a:ea typeface="Times New Roman"/>
                <a:cs typeface="Times New Roman"/>
              </a:rPr>
              <a:t>-мәтін идеясымен байланысын анықтайды</a:t>
            </a:r>
            <a:r>
              <a:rPr lang="kk-KZ" sz="1000" dirty="0">
                <a:latin typeface="Times New Roman"/>
                <a:ea typeface="Times New Roman"/>
                <a:cs typeface="Times New Roman"/>
              </a:rPr>
              <a:t>.</a:t>
            </a:r>
            <a:endParaRPr lang="ru-RU" sz="900" dirty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endParaRPr lang="kk-KZ" sz="1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Aft>
                <a:spcPts val="0"/>
              </a:spcAft>
            </a:pPr>
            <a:endParaRPr lang="kk-KZ" sz="10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93106037"/>
              </p:ext>
            </p:extLst>
          </p:nvPr>
        </p:nvGraphicFramePr>
        <p:xfrm>
          <a:off x="2714612" y="214290"/>
          <a:ext cx="3538375" cy="6724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8" name="Схема 17"/>
          <p:cNvGraphicFramePr/>
          <p:nvPr>
            <p:extLst>
              <p:ext uri="{D42A27DB-BD31-4B8C-83A1-F6EECF244321}">
                <p14:modId xmlns:p14="http://schemas.microsoft.com/office/powerpoint/2010/main" val="253690461"/>
              </p:ext>
            </p:extLst>
          </p:nvPr>
        </p:nvGraphicFramePr>
        <p:xfrm>
          <a:off x="6391944" y="1066529"/>
          <a:ext cx="1872208" cy="12241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3" name="Скругленный прямоугольник 12"/>
          <p:cNvSpPr/>
          <p:nvPr/>
        </p:nvSpPr>
        <p:spPr>
          <a:xfrm>
            <a:off x="2843808" y="1700808"/>
            <a:ext cx="2054365" cy="1008112"/>
          </a:xfrm>
          <a:prstGeom prst="roundRect">
            <a:avLst/>
          </a:prstGeom>
          <a:ln>
            <a:solidFill>
              <a:schemeClr val="bg1"/>
            </a:solidFill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kk-KZ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Белсенді  әдіс: </a:t>
            </a:r>
          </a:p>
          <a:p>
            <a:pPr lvl="0" algn="ctr"/>
            <a:r>
              <a:rPr lang="kk-KZ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«Екі түсіндірмелі күнделік» стратегиясы</a:t>
            </a:r>
          </a:p>
        </p:txBody>
      </p:sp>
      <p:sp>
        <p:nvSpPr>
          <p:cNvPr id="21" name="5-конечная звезда 20"/>
          <p:cNvSpPr/>
          <p:nvPr/>
        </p:nvSpPr>
        <p:spPr>
          <a:xfrm>
            <a:off x="7362076" y="1214422"/>
            <a:ext cx="1781924" cy="1998554"/>
          </a:xfrm>
          <a:prstGeom prst="star5">
            <a:avLst>
              <a:gd name="adj" fmla="val 33050"/>
              <a:gd name="hf" fmla="val 105146"/>
              <a:gd name="vf" fmla="val 110557"/>
            </a:avLst>
          </a:prstGeom>
          <a:solidFill>
            <a:schemeClr val="bg1"/>
          </a:solidFill>
          <a:ln>
            <a:solidFill>
              <a:schemeClr val="bg1"/>
            </a:solidFill>
            <a:prstDash val="solid"/>
          </a:ln>
          <a:effectLst>
            <a:glow rad="63500">
              <a:schemeClr val="bg1">
                <a:alpha val="40000"/>
              </a:schemeClr>
            </a:glow>
            <a:outerShdw blurRad="50800" dist="50800" dir="5400000" algn="ctr" rotWithShape="0">
              <a:schemeClr val="bg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парақшасы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топ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бір-бірін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бағалайды</a:t>
            </a: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20" name="Таблица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4672210"/>
              </p:ext>
            </p:extLst>
          </p:nvPr>
        </p:nvGraphicFramePr>
        <p:xfrm>
          <a:off x="12053344" y="6597352"/>
          <a:ext cx="2529218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32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32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44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976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9763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976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3411759"/>
              </p:ext>
            </p:extLst>
          </p:nvPr>
        </p:nvGraphicFramePr>
        <p:xfrm>
          <a:off x="3041967" y="4293096"/>
          <a:ext cx="5211071" cy="1440160"/>
        </p:xfrm>
        <a:graphic>
          <a:graphicData uri="http://schemas.openxmlformats.org/drawingml/2006/table">
            <a:tbl>
              <a:tblPr firstRow="1" firstCol="1" bandRow="1"/>
              <a:tblGrid>
                <a:gridCol w="26050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60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8284">
                <a:tc>
                  <a:txBody>
                    <a:bodyPr/>
                    <a:lstStyle/>
                    <a:p>
                      <a:pPr>
                        <a:spcAft>
                          <a:spcPts val="750"/>
                        </a:spcAft>
                      </a:pPr>
                      <a:r>
                        <a:rPr lang="kk-KZ" sz="11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Негізгі ақпарат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750"/>
                        </a:spcAft>
                      </a:pPr>
                      <a:r>
                        <a:rPr lang="kk-KZ" sz="11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Қосымша ақпарат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41876">
                <a:tc>
                  <a:txBody>
                    <a:bodyPr/>
                    <a:lstStyle/>
                    <a:p>
                      <a:pPr>
                        <a:spcAft>
                          <a:spcPts val="750"/>
                        </a:spcAft>
                      </a:pPr>
                      <a:r>
                        <a:rPr lang="kk-KZ" sz="11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750"/>
                        </a:spcAft>
                      </a:pPr>
                      <a:r>
                        <a:rPr lang="kk-KZ" sz="1100" dirty="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41650" y="3739763"/>
            <a:ext cx="330494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alt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Оқушылар тапсырманы оқып, кестеге  салады. </a:t>
            </a:r>
            <a:endParaRPr kumimoji="0" lang="kk-KZ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0898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142844" y="214290"/>
            <a:ext cx="2304256" cy="1495561"/>
          </a:xfrm>
          <a:prstGeom prst="roundRect">
            <a:avLst/>
          </a:prstGeom>
          <a:ln>
            <a:solidFill>
              <a:schemeClr val="bg1"/>
            </a:solidFill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spcAft>
                <a:spcPts val="0"/>
              </a:spcAft>
            </a:pPr>
            <a:r>
              <a:rPr lang="kk-KZ" sz="1600" b="1" dirty="0">
                <a:latin typeface="Times New Roman"/>
                <a:ea typeface="Calibri"/>
              </a:rPr>
              <a:t>2-тапсырма. Жұптық жұмыс</a:t>
            </a:r>
            <a:endParaRPr lang="ru-RU" sz="16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kk-KZ" sz="1600" b="1" dirty="0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kk-KZ" sz="1600" dirty="0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>                                                                      </a:t>
            </a:r>
            <a:r>
              <a:rPr lang="kk-KZ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Мәтіндегі </a:t>
            </a:r>
            <a:r>
              <a:rPr lang="kk-KZ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факті мен көзқарасты дәлелдейді</a:t>
            </a:r>
            <a:r>
              <a:rPr lang="kk-KZ" sz="1200" dirty="0">
                <a:latin typeface="Times New Roman"/>
                <a:ea typeface="Calibri"/>
              </a:rPr>
              <a:t>.</a:t>
            </a:r>
            <a:endParaRPr lang="ru-RU" sz="1200" dirty="0">
              <a:effectLst/>
              <a:latin typeface="Times New Roman"/>
              <a:ea typeface="Times New Roman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425288" y="214290"/>
            <a:ext cx="2378696" cy="1500198"/>
          </a:xfrm>
          <a:prstGeom prst="roundRect">
            <a:avLst/>
          </a:prstGeom>
          <a:ln>
            <a:solidFill>
              <a:schemeClr val="bg1"/>
            </a:solidFill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spcAft>
                <a:spcPts val="750"/>
              </a:spcAft>
            </a:pPr>
            <a:r>
              <a:rPr lang="kk-KZ" sz="1400" b="1" dirty="0">
                <a:latin typeface="Times New Roman"/>
                <a:ea typeface="Times New Roman"/>
              </a:rPr>
              <a:t>Белсенді әдіс</a:t>
            </a:r>
            <a:r>
              <a:rPr lang="kk-KZ" sz="1400" dirty="0">
                <a:latin typeface="Times New Roman"/>
                <a:ea typeface="Times New Roman"/>
              </a:rPr>
              <a:t>: </a:t>
            </a:r>
          </a:p>
          <a:p>
            <a:pPr>
              <a:spcAft>
                <a:spcPts val="750"/>
              </a:spcAft>
            </a:pPr>
            <a:r>
              <a:rPr lang="kk-KZ" sz="1400" b="1" dirty="0">
                <a:latin typeface="Times New Roman"/>
                <a:ea typeface="Times New Roman"/>
              </a:rPr>
              <a:t>«ПОПС формуласы»</a:t>
            </a:r>
            <a:endParaRPr lang="ru-RU" sz="1400" dirty="0">
              <a:latin typeface="Times New Roman"/>
              <a:ea typeface="Times New Roman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857752" y="285728"/>
            <a:ext cx="2357454" cy="1428760"/>
          </a:xfrm>
          <a:prstGeom prst="roundRect">
            <a:avLst/>
          </a:prstGeom>
          <a:ln>
            <a:solidFill>
              <a:schemeClr val="bg1"/>
            </a:solidFill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k-KZ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Дескриптор: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мәтіннен фактіні мен көзқарасты тауып,  дәлелдейді </a:t>
            </a:r>
            <a:endParaRPr lang="kk-KZ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Волна 9"/>
          <p:cNvSpPr/>
          <p:nvPr/>
        </p:nvSpPr>
        <p:spPr>
          <a:xfrm>
            <a:off x="7072298" y="357166"/>
            <a:ext cx="1964198" cy="1500198"/>
          </a:xfrm>
          <a:prstGeom prst="wave">
            <a:avLst>
              <a:gd name="adj1" fmla="val 9360"/>
              <a:gd name="adj2" fmla="val 0"/>
            </a:avLst>
          </a:prstGeom>
          <a:solidFill>
            <a:schemeClr val="bg1"/>
          </a:solidFill>
          <a:ln w="25400" cmpd="sng">
            <a:solidFill>
              <a:schemeClr val="bg1"/>
            </a:solidFill>
            <a:prstDash val="sysDot"/>
            <a:bevel/>
          </a:ln>
          <a:effectLst>
            <a:glow rad="63500">
              <a:schemeClr val="bg1">
                <a:alpha val="40000"/>
              </a:schemeClr>
            </a:glow>
            <a:outerShdw blurRad="50800" dist="50800" dir="5400000" algn="ctr" rotWithShape="0">
              <a:schemeClr val="bg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Дескриптордың нәтижесінде қалыптастырушы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жүргізіледі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парақшасы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бірін-бірі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бағалайды</a:t>
            </a:r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142844" y="3140968"/>
            <a:ext cx="2304256" cy="2952328"/>
          </a:xfrm>
          <a:prstGeom prst="roundRect">
            <a:avLst/>
          </a:prstGeom>
          <a:ln>
            <a:solidFill>
              <a:schemeClr val="bg1"/>
            </a:solidFill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spcAft>
                <a:spcPts val="750"/>
              </a:spcAft>
            </a:pPr>
            <a:r>
              <a:rPr lang="kk-KZ" sz="1600" b="1" dirty="0">
                <a:latin typeface="Times New Roman"/>
                <a:ea typeface="Times New Roman"/>
              </a:rPr>
              <a:t>3-тапсырма.Жеке жұмыс</a:t>
            </a:r>
            <a:endParaRPr lang="ru-RU" sz="1600" dirty="0">
              <a:latin typeface="Times New Roman"/>
              <a:ea typeface="Times New Roman"/>
            </a:endParaRPr>
          </a:p>
          <a:p>
            <a:pPr algn="just">
              <a:spcAft>
                <a:spcPts val="750"/>
              </a:spcAft>
            </a:pPr>
            <a:r>
              <a:rPr lang="kk-KZ" sz="1600" dirty="0">
                <a:latin typeface="Times New Roman"/>
                <a:ea typeface="Times New Roman"/>
              </a:rPr>
              <a:t>    Алған білімін өмірмен байланыстыры «Электронды </a:t>
            </a:r>
            <a:endParaRPr lang="ru-RU" sz="1600" dirty="0">
              <a:latin typeface="Times New Roman"/>
              <a:ea typeface="Times New Roman"/>
            </a:endParaRPr>
          </a:p>
          <a:p>
            <a:pPr algn="just">
              <a:spcAft>
                <a:spcPts val="750"/>
              </a:spcAft>
            </a:pPr>
            <a:r>
              <a:rPr lang="kk-KZ" sz="1600" dirty="0">
                <a:latin typeface="Times New Roman"/>
                <a:ea typeface="Times New Roman"/>
              </a:rPr>
              <a:t> өмір» тақырыбында шағын  әңгіме  жазады                                                              </a:t>
            </a:r>
            <a:endParaRPr lang="ru-RU" sz="16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kk-KZ" sz="1200" dirty="0">
                <a:latin typeface="Times New Roman"/>
                <a:ea typeface="Times New Roman"/>
              </a:rPr>
              <a:t> </a:t>
            </a:r>
            <a:endParaRPr lang="ru-RU" sz="1200" dirty="0">
              <a:effectLst/>
              <a:latin typeface="Times New Roman"/>
              <a:ea typeface="Times New Roman"/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3000364" y="3933056"/>
            <a:ext cx="2052225" cy="2160240"/>
          </a:xfrm>
          <a:prstGeom prst="roundRect">
            <a:avLst/>
          </a:prstGeom>
          <a:ln>
            <a:solidFill>
              <a:schemeClr val="bg1"/>
            </a:solidFill>
          </a:ln>
          <a:effectLst>
            <a:glow rad="228600">
              <a:schemeClr val="bg1">
                <a:alpha val="40000"/>
              </a:schemeClr>
            </a:glow>
            <a:outerShdw blurRad="50800" dist="50800" dir="5400000" algn="ctr" rotWithShape="0">
              <a:schemeClr val="bg1"/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kk-KZ" sz="1600" b="1" dirty="0">
                <a:latin typeface="Times New Roman"/>
                <a:ea typeface="Times New Roman"/>
              </a:rPr>
              <a:t>Дескриптор:</a:t>
            </a:r>
          </a:p>
          <a:p>
            <a:pPr algn="ctr">
              <a:spcAft>
                <a:spcPts val="0"/>
              </a:spcAft>
            </a:pPr>
            <a:endParaRPr lang="kk-KZ" sz="1600" b="1" dirty="0"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kk-KZ" sz="1600" dirty="0">
                <a:latin typeface="Calibri"/>
                <a:ea typeface="Calibri"/>
                <a:cs typeface="Times New Roman"/>
              </a:rPr>
              <a:t>-</a:t>
            </a:r>
            <a:r>
              <a:rPr lang="kk-KZ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өмірмен байланыстырады                                                 шағын әңгіме жазады </a:t>
            </a:r>
            <a:endParaRPr lang="ru-RU" sz="16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5715008" y="3717032"/>
            <a:ext cx="2673416" cy="2592288"/>
          </a:xfrm>
          <a:prstGeom prst="roundRect">
            <a:avLst/>
          </a:prstGeom>
          <a:ln>
            <a:solidFill>
              <a:schemeClr val="bg1"/>
            </a:solidFill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6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Белсенді  әдіс:</a:t>
            </a:r>
            <a:r>
              <a:rPr lang="kk-KZ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kk-KZ" sz="16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«</a:t>
            </a:r>
            <a:r>
              <a:rPr lang="kk-KZ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Еркін жазу</a:t>
            </a:r>
            <a:r>
              <a:rPr lang="kk-KZ" sz="16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»</a:t>
            </a:r>
          </a:p>
          <a:p>
            <a:pPr algn="ctr"/>
            <a:endParaRPr lang="kk-KZ" sz="1600" b="1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ctr"/>
            <a:r>
              <a:rPr lang="kk-KZ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Дескриптордың нәтижесінде </a:t>
            </a:r>
            <a:r>
              <a:rPr lang="kk-KZ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қалыптастырушы бағалау </a:t>
            </a:r>
            <a:r>
              <a:rPr lang="kk-KZ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жүргізіледі. Бағалау парақшасы арқылы өзін-өзі бағалайды</a:t>
            </a:r>
            <a:r>
              <a:rPr lang="kk-KZ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425288" y="1709851"/>
            <a:ext cx="394691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Фактілер, мысалдар келтіре отырып қорытынды шығарады.</a:t>
            </a:r>
            <a:br>
              <a:rPr lang="kk-KZ" sz="1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kk-KZ" sz="1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Біздің ойымызша... </a:t>
            </a:r>
            <a:br>
              <a:rPr lang="kk-KZ" sz="1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kk-KZ" sz="1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Себебі біз оны былай түсіндіреміз...</a:t>
            </a:r>
            <a:br>
              <a:rPr lang="kk-KZ" sz="1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kk-KZ" sz="1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Оны біз мына фактілермен, мысалдармен дәлелдей аламыз...</a:t>
            </a:r>
            <a:br>
              <a:rPr lang="kk-KZ" sz="1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kk-KZ" sz="1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Осыған байланысты біз мынадай қорытынды шешімге келдік... 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58" y="2214554"/>
            <a:ext cx="2928958" cy="24288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Блок-схема: магнитный диск 4"/>
          <p:cNvSpPr/>
          <p:nvPr/>
        </p:nvSpPr>
        <p:spPr>
          <a:xfrm>
            <a:off x="4643438" y="571480"/>
            <a:ext cx="3600970" cy="2000264"/>
          </a:xfrm>
          <a:prstGeom prst="flowChartMagneticDisk">
            <a:avLst/>
          </a:prstGeom>
          <a:ln cap="flat" cmpd="sng">
            <a:solidFill>
              <a:srgbClr val="C00000"/>
            </a:solidFill>
            <a:prstDash val="solid"/>
            <a:bevel/>
          </a:ln>
          <a:effectLst/>
          <a:scene3d>
            <a:camera prst="orthographicFront">
              <a:rot lat="0" lon="0" rev="0"/>
            </a:camera>
            <a:lightRig rig="threePt" dir="t"/>
          </a:scene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lnSpc>
                <a:spcPct val="115000"/>
              </a:lnSpc>
              <a:spcAft>
                <a:spcPts val="0"/>
              </a:spcAft>
            </a:pPr>
            <a:r>
              <a:rPr lang="kk-KZ" sz="1400" b="1" dirty="0">
                <a:latin typeface="Times New Roman"/>
                <a:ea typeface="Calibri"/>
              </a:rPr>
              <a:t>Барынша қолдау көрсету</a:t>
            </a:r>
          </a:p>
          <a:p>
            <a:pPr lvl="0" algn="ctr">
              <a:lnSpc>
                <a:spcPct val="115000"/>
              </a:lnSpc>
              <a:spcAft>
                <a:spcPts val="0"/>
              </a:spcAft>
            </a:pPr>
            <a:endParaRPr lang="kk-KZ" sz="1200" dirty="0">
              <a:latin typeface="Times New Roman"/>
              <a:ea typeface="Calibri"/>
            </a:endParaRPr>
          </a:p>
          <a:p>
            <a:pPr lvl="0" algn="ctr">
              <a:lnSpc>
                <a:spcPct val="115000"/>
              </a:lnSpc>
              <a:spcAft>
                <a:spcPts val="0"/>
              </a:spcAft>
            </a:pPr>
            <a:r>
              <a:rPr lang="kk-KZ" sz="12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Диалог және қолдау көрсету </a:t>
            </a:r>
            <a:r>
              <a:rPr lang="kk-KZ" sz="12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тәсілі </a:t>
            </a:r>
            <a:r>
              <a:rPr lang="kk-KZ" sz="12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«Екі түсіндірмелі күнделік» стратегиясы</a:t>
            </a:r>
            <a:r>
              <a:rPr lang="kk-KZ" sz="12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арқылы оқушыларды ойланту үшін және бірқатар жауаптар алу үшін алдын ала дайындалған жетекші сұрақтар таратылады.  </a:t>
            </a:r>
            <a:endParaRPr lang="ru-RU" sz="1200" dirty="0"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6" name="Блок-схема: магнитный диск 5"/>
          <p:cNvSpPr/>
          <p:nvPr/>
        </p:nvSpPr>
        <p:spPr>
          <a:xfrm>
            <a:off x="4610031" y="2714620"/>
            <a:ext cx="3706385" cy="1572249"/>
          </a:xfrm>
          <a:prstGeom prst="flowChartMagneticDisk">
            <a:avLst/>
          </a:prstGeom>
          <a:ln>
            <a:solidFill>
              <a:srgbClr val="FFC000"/>
            </a:solidFill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lnSpc>
                <a:spcPct val="115000"/>
              </a:lnSpc>
              <a:spcAft>
                <a:spcPts val="0"/>
              </a:spcAft>
            </a:pPr>
            <a:r>
              <a:rPr lang="kk-KZ" sz="1600" b="1" dirty="0">
                <a:latin typeface="Times New Roman"/>
                <a:ea typeface="Calibri"/>
                <a:cs typeface="Times New Roman"/>
              </a:rPr>
              <a:t>Орташа қолдау көрсету</a:t>
            </a:r>
          </a:p>
          <a:p>
            <a:pPr lvl="0" algn="ctr">
              <a:lnSpc>
                <a:spcPct val="115000"/>
              </a:lnSpc>
              <a:spcAft>
                <a:spcPts val="0"/>
              </a:spcAft>
            </a:pPr>
            <a:endParaRPr lang="kk-KZ" sz="1600" b="1" dirty="0">
              <a:latin typeface="Times New Roman"/>
              <a:ea typeface="Calibri"/>
              <a:cs typeface="Times New Roman"/>
            </a:endParaRPr>
          </a:p>
          <a:p>
            <a:pPr lvl="0" algn="ctr">
              <a:lnSpc>
                <a:spcPct val="115000"/>
              </a:lnSpc>
              <a:spcAft>
                <a:spcPts val="0"/>
              </a:spcAft>
            </a:pPr>
            <a:r>
              <a:rPr lang="kk-KZ" sz="1400" b="1" dirty="0">
                <a:latin typeface="Times New Roman"/>
                <a:ea typeface="Calibri"/>
                <a:cs typeface="Times New Roman"/>
              </a:rPr>
              <a:t>Тапсырма тәсілі</a:t>
            </a:r>
            <a:r>
              <a:rPr lang="kk-KZ" sz="1400" dirty="0">
                <a:latin typeface="Times New Roman"/>
                <a:ea typeface="Calibri"/>
                <a:cs typeface="Times New Roman"/>
              </a:rPr>
              <a:t>.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 algn="ctr"/>
            <a:r>
              <a:rPr lang="kk-KZ" sz="1400" dirty="0">
                <a:latin typeface="Times New Roman"/>
                <a:ea typeface="Calibri"/>
              </a:rPr>
              <a:t>Оқушылардың қажеттіліктеріне қарай  бағыт-бағдар беремін</a:t>
            </a:r>
            <a:endParaRPr lang="ru-RU" sz="1400" dirty="0">
              <a:effectLst/>
              <a:latin typeface="Times New Roman"/>
              <a:ea typeface="Times New Roman"/>
            </a:endParaRPr>
          </a:p>
        </p:txBody>
      </p:sp>
      <p:sp>
        <p:nvSpPr>
          <p:cNvPr id="7" name="Блок-схема: магнитный диск 6"/>
          <p:cNvSpPr/>
          <p:nvPr/>
        </p:nvSpPr>
        <p:spPr>
          <a:xfrm>
            <a:off x="4334792" y="4637303"/>
            <a:ext cx="4197648" cy="2006407"/>
          </a:xfrm>
          <a:prstGeom prst="flowChartMagneticDisk">
            <a:avLst/>
          </a:prstGeom>
          <a:ln cap="flat" cmpd="sng">
            <a:solidFill>
              <a:srgbClr val="C00000"/>
            </a:solidFill>
            <a:prstDash val="solid"/>
            <a:bevel/>
          </a:ln>
          <a:effectLst/>
          <a:scene3d>
            <a:camera prst="orthographicFront">
              <a:rot lat="0" lon="0" rev="0"/>
            </a:camera>
            <a:lightRig rig="threePt" dir="t"/>
          </a:scene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kk-KZ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Қолдау аз қажет ететін  оқушы: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kk-KZ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1600" b="1" dirty="0">
                <a:latin typeface="Times New Roman"/>
                <a:ea typeface="Calibri"/>
                <a:cs typeface="Times New Roman"/>
              </a:rPr>
              <a:t>Дереккөздер тәсілі.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 algn="ctr"/>
            <a:r>
              <a:rPr lang="kk-KZ" sz="1600" dirty="0">
                <a:latin typeface="Times New Roman"/>
                <a:ea typeface="Calibri"/>
              </a:rPr>
              <a:t>Нақты ақпаратты  қосымша ақпаратпен салыстырады, ө</a:t>
            </a:r>
            <a:r>
              <a:rPr lang="kk-KZ" sz="1600" dirty="0">
                <a:latin typeface="Times New Roman"/>
              </a:rPr>
              <a:t>з бетінше ізденіп, маңызды ақпараттарды жинақтайды </a:t>
            </a:r>
            <a:endParaRPr lang="ru-RU" sz="1600" dirty="0"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8" name="Стрелка вправо 7"/>
          <p:cNvSpPr/>
          <p:nvPr/>
        </p:nvSpPr>
        <p:spPr>
          <a:xfrm rot="19415887">
            <a:off x="2864545" y="1972488"/>
            <a:ext cx="1816746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>
            <a:off x="3286116" y="3286124"/>
            <a:ext cx="1357322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 rot="2642609">
            <a:off x="2574039" y="4618770"/>
            <a:ext cx="1852783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142844" y="4714884"/>
            <a:ext cx="3286148" cy="192882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Кері байланыс  «5-1-1»әдісі                                 </a:t>
            </a:r>
            <a:endParaRPr lang="ru-RU" sz="1400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r>
              <a:rPr lang="kk-KZ" sz="1400" dirty="0">
                <a:solidFill>
                  <a:schemeClr val="tx1"/>
                </a:solidFill>
                <a:latin typeface="Times New Roman"/>
                <a:ea typeface="Calibri"/>
              </a:rPr>
              <a:t> Оқушылар тақырыпқа қатысты 5сөз жазып,5 сөзбен 1 сөйлем құрастырады.Тақырыпқа 1 ортақ сөз жазады</a:t>
            </a:r>
            <a:endParaRPr lang="ru-RU" sz="1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1066</TotalTime>
  <Words>389</Words>
  <Application>Microsoft Office PowerPoint</Application>
  <PresentationFormat>Экран (4:3)</PresentationFormat>
  <Paragraphs>68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Calibri</vt:lpstr>
      <vt:lpstr>Franklin Gothic Book</vt:lpstr>
      <vt:lpstr>Franklin Gothic Medium</vt:lpstr>
      <vt:lpstr>Times New Roman</vt:lpstr>
      <vt:lpstr>Wingdings 2</vt:lpstr>
      <vt:lpstr>Трек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User</cp:lastModifiedBy>
  <cp:revision>114</cp:revision>
  <dcterms:created xsi:type="dcterms:W3CDTF">2018-05-04T03:34:26Z</dcterms:created>
  <dcterms:modified xsi:type="dcterms:W3CDTF">2020-11-20T18:49:21Z</dcterms:modified>
</cp:coreProperties>
</file>