
<file path=[Content_Types].xml><?xml version="1.0" encoding="utf-8"?>
<Types xmlns="http://schemas.openxmlformats.org/package/2006/content-types">
  <Default Extension="jpeg" ContentType="image/jpe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79" r:id="rId5"/>
    <p:sldId id="280" r:id="rId6"/>
    <p:sldId id="347" r:id="rId7"/>
    <p:sldId id="343" r:id="rId8"/>
    <p:sldId id="282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321" r:id="rId18"/>
    <p:sldId id="292" r:id="rId19"/>
    <p:sldId id="320" r:id="rId20"/>
    <p:sldId id="319" r:id="rId21"/>
    <p:sldId id="337" r:id="rId22"/>
    <p:sldId id="338" r:id="rId23"/>
    <p:sldId id="339" r:id="rId24"/>
    <p:sldId id="340" r:id="rId25"/>
    <p:sldId id="341" r:id="rId26"/>
    <p:sldId id="342" r:id="rId27"/>
    <p:sldId id="294" r:id="rId28"/>
    <p:sldId id="322" r:id="rId29"/>
    <p:sldId id="323" r:id="rId30"/>
    <p:sldId id="324" r:id="rId31"/>
    <p:sldId id="325" r:id="rId32"/>
    <p:sldId id="326" r:id="rId33"/>
    <p:sldId id="327" r:id="rId34"/>
    <p:sldId id="328" r:id="rId35"/>
    <p:sldId id="346" r:id="rId36"/>
    <p:sldId id="344" r:id="rId37"/>
    <p:sldId id="345" r:id="rId38"/>
    <p:sldId id="329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5" r:id="rId47"/>
    <p:sldId id="330" r:id="rId48"/>
    <p:sldId id="331" r:id="rId49"/>
    <p:sldId id="332" r:id="rId50"/>
    <p:sldId id="333" r:id="rId51"/>
    <p:sldId id="334" r:id="rId52"/>
    <p:sldId id="335" r:id="rId53"/>
    <p:sldId id="336" r:id="rId54"/>
    <p:sldId id="317" r:id="rId55"/>
    <p:sldId id="348" r:id="rId56"/>
    <p:sldId id="349" r:id="rId57"/>
    <p:sldId id="350" r:id="rId58"/>
    <p:sldId id="352" r:id="rId59"/>
    <p:sldId id="277" r:id="rId60"/>
    <p:sldId id="351" r:id="rId6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431A060-DAEF-4A59-84A8-605F2AE5969E}">
          <p14:sldIdLst>
            <p14:sldId id="256"/>
            <p14:sldId id="279"/>
            <p14:sldId id="280"/>
            <p14:sldId id="347"/>
            <p14:sldId id="343"/>
            <p14:sldId id="282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321"/>
            <p14:sldId id="292"/>
            <p14:sldId id="320"/>
            <p14:sldId id="319"/>
            <p14:sldId id="337"/>
            <p14:sldId id="338"/>
            <p14:sldId id="339"/>
            <p14:sldId id="340"/>
            <p14:sldId id="341"/>
            <p14:sldId id="342"/>
            <p14:sldId id="294"/>
            <p14:sldId id="322"/>
            <p14:sldId id="323"/>
            <p14:sldId id="324"/>
            <p14:sldId id="325"/>
            <p14:sldId id="326"/>
            <p14:sldId id="327"/>
            <p14:sldId id="328"/>
            <p14:sldId id="346"/>
            <p14:sldId id="344"/>
            <p14:sldId id="345"/>
            <p14:sldId id="329"/>
            <p14:sldId id="296"/>
            <p14:sldId id="297"/>
            <p14:sldId id="298"/>
            <p14:sldId id="299"/>
            <p14:sldId id="300"/>
            <p14:sldId id="301"/>
            <p14:sldId id="302"/>
            <p14:sldId id="305"/>
            <p14:sldId id="330"/>
            <p14:sldId id="331"/>
            <p14:sldId id="332"/>
            <p14:sldId id="333"/>
            <p14:sldId id="334"/>
            <p14:sldId id="335"/>
            <p14:sldId id="336"/>
          </p14:sldIdLst>
        </p14:section>
        <p14:section name="Раздел без заголовка" id="{D4FA8181-8DE1-4B02-B51D-F0A91DF80EE2}">
          <p14:sldIdLst>
            <p14:sldId id="317"/>
            <p14:sldId id="348"/>
            <p14:sldId id="349"/>
            <p14:sldId id="350"/>
            <p14:sldId id="352"/>
          </p14:sldIdLst>
        </p14:section>
        <p14:section name="Раздел без заголовка" id="{715CF6B8-FA1C-4F84-BCF3-8356EEDCA87E}">
          <p14:sldIdLst>
            <p14:sldId id="277"/>
            <p14:sldId id="351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ell" initials="b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10B5"/>
    <a:srgbClr val="17E7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590" autoAdjust="0"/>
  </p:normalViewPr>
  <p:slideViewPr>
    <p:cSldViewPr>
      <p:cViewPr>
        <p:scale>
          <a:sx n="60" d="100"/>
          <a:sy n="60" d="100"/>
        </p:scale>
        <p:origin x="-1146" y="-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228"/>
    </p:cViewPr>
  </p:sorterViewPr>
  <p:notesViewPr>
    <p:cSldViewPr>
      <p:cViewPr varScale="1">
        <p:scale>
          <a:sx n="57" d="100"/>
          <a:sy n="57" d="100"/>
        </p:scale>
        <p:origin x="-178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5" Type="http://schemas.openxmlformats.org/officeDocument/2006/relationships/commentAuthors" Target="commentAuthors.xml"/><Relationship Id="rId64" Type="http://schemas.openxmlformats.org/officeDocument/2006/relationships/tableStyles" Target="tableStyles.xml"/><Relationship Id="rId63" Type="http://schemas.openxmlformats.org/officeDocument/2006/relationships/viewProps" Target="viewProps.xml"/><Relationship Id="rId62" Type="http://schemas.openxmlformats.org/officeDocument/2006/relationships/presProps" Target="presProps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822870-8BF0-4FA5-9503-0E3F29F38EE2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B36A93-E777-443B-8990-8420CFE03593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1001</a:t>
            </a:r>
            <a:r>
              <a:rPr lang="en-US" dirty="0" smtClean="0"/>
              <a:t> мақал 101 жұмбақ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B36A93-E777-443B-8990-8420CFE03593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B36A93-E777-443B-8990-8420CFE03593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slide" Target="slide23.xml"/><Relationship Id="rId5" Type="http://schemas.openxmlformats.org/officeDocument/2006/relationships/slide" Target="slide24.xml"/><Relationship Id="rId4" Type="http://schemas.openxmlformats.org/officeDocument/2006/relationships/slide" Target="slide22.xml"/><Relationship Id="rId3" Type="http://schemas.openxmlformats.org/officeDocument/2006/relationships/slide" Target="slide20.xml"/><Relationship Id="rId2" Type="http://schemas.openxmlformats.org/officeDocument/2006/relationships/slide" Target="slide21.xml"/><Relationship Id="rId1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GIF"/><Relationship Id="rId1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500034" y="2357430"/>
            <a:ext cx="594246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dirty="0" smtClean="0">
                <a:solidFill>
                  <a:srgbClr val="00B0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Мың бір мақал жүз бір  жұмбақ</a:t>
            </a:r>
            <a:endParaRPr lang="en-US" sz="5400" b="1" cap="all" dirty="0" smtClean="0">
              <a:solidFill>
                <a:srgbClr val="00B05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85720" y="0"/>
            <a:ext cx="8858280" cy="1143000"/>
          </a:xfrm>
          <a:prstGeom prst="rect">
            <a:avLst/>
          </a:prstGeom>
          <a:noFill/>
          <a:ln w="9525">
            <a:noFill/>
            <a:round/>
          </a:ln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5500702"/>
            <a:ext cx="6786546" cy="1143000"/>
          </a:xfrm>
          <a:prstGeom prst="rect">
            <a:avLst/>
          </a:prstGeom>
          <a:noFill/>
          <a:ln w="9525">
            <a:noFill/>
            <a:round/>
          </a:ln>
        </p:spPr>
      </p:pic>
      <p:sp>
        <p:nvSpPr>
          <p:cNvPr id="5" name="TextBox 4"/>
          <p:cNvSpPr txBox="1"/>
          <p:nvPr/>
        </p:nvSpPr>
        <p:spPr>
          <a:xfrm>
            <a:off x="285719" y="1143000"/>
            <a:ext cx="88360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B050"/>
                </a:solidFill>
              </a:rPr>
              <a:t>Алматы қаласы, С.Сейфуллин атындағы №74 жалпы білім беретін мектептің </a:t>
            </a:r>
            <a:endParaRPr lang="en-US" sz="2000" b="1" dirty="0" smtClean="0">
              <a:solidFill>
                <a:srgbClr val="00B050"/>
              </a:solidFill>
            </a:endParaRPr>
          </a:p>
          <a:p>
            <a:pPr algn="ctr"/>
            <a:r>
              <a:rPr lang="en-US" sz="2000" b="1" dirty="0" smtClean="0">
                <a:solidFill>
                  <a:srgbClr val="00B050"/>
                </a:solidFill>
              </a:rPr>
              <a:t>бастауыш сынып мұғалімі  Оспанғалиева Әйкерім Төленқызы</a:t>
            </a:r>
            <a:endParaRPr lang="ru-RU" sz="2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6483" y="701565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</a:t>
            </a:r>
            <a:endParaRPr lang="en-US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5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Ел іші- </a:t>
            </a:r>
            <a:endParaRPr lang="en-US" sz="54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54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5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алтын бесік</a:t>
            </a:r>
            <a:endParaRPr lang="ru-RU" sz="54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9269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Ананың </a:t>
            </a:r>
            <a:r>
              <a:rPr lang="en-US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көңілі балада </a:t>
            </a:r>
            <a:endParaRPr lang="en-US" sz="5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5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Баланың </a:t>
            </a:r>
            <a:r>
              <a:rPr lang="en-US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көңілі далада</a:t>
            </a:r>
            <a:endParaRPr lang="ru-RU" sz="5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672"/>
            <a:ext cx="7236296" cy="45259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 smtClean="0"/>
              <a:t>       </a:t>
            </a:r>
            <a:r>
              <a:rPr lang="ru-RU" sz="5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Болат</a:t>
            </a:r>
            <a:r>
              <a:rPr lang="ru-RU" sz="5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қайнауда</a:t>
            </a:r>
            <a:endParaRPr lang="ru-RU" sz="54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5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5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шынығады</a:t>
            </a:r>
            <a:r>
              <a:rPr lang="ru-RU" sz="5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endParaRPr lang="en-US" sz="54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54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5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Батыр майданда                         шынығады.</a:t>
            </a:r>
            <a:endParaRPr lang="ru-RU" sz="54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Ата көрген оқ жанар,</a:t>
            </a:r>
            <a:endParaRPr lang="en-US" sz="5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5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 көрген тон пішер.</a:t>
            </a:r>
            <a:endParaRPr lang="ru-RU" sz="5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sz="5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Қына тасқа бітеді,</a:t>
            </a:r>
            <a:endParaRPr lang="en-US" sz="54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6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5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Білім басқа бітеді.</a:t>
            </a:r>
            <a:endParaRPr lang="ru-RU" sz="54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052736"/>
            <a:ext cx="69847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endParaRPr lang="en-US" sz="5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Оқу </a:t>
            </a:r>
            <a:r>
              <a:rPr lang="en-US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lang="en-US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кеме,</a:t>
            </a:r>
            <a:endParaRPr lang="en-US" sz="5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en-US" sz="5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Білім-теңіз</a:t>
            </a:r>
            <a:br>
              <a:rPr lang="en-US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5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7667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sz="5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Жүз </a:t>
            </a:r>
            <a:r>
              <a:rPr lang="en-US" sz="5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теңгең болғанша</a:t>
            </a:r>
            <a:r>
              <a:rPr lang="ru-RU" sz="5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endParaRPr lang="ru-RU" sz="54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54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5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Жүз досың болсын</a:t>
            </a:r>
            <a:endParaRPr lang="ru-RU" sz="54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692697"/>
            <a:ext cx="7524327" cy="430596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en-US" sz="7200" b="1" i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010B5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ІІ кезең</a:t>
            </a:r>
            <a:endParaRPr lang="en-US" sz="7200" b="1" i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010B5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200" b="1" i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010B5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«Тапқыр болсаң,</a:t>
            </a:r>
            <a:endParaRPr lang="en-US" sz="7200" b="1" i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010B5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200" b="1" i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010B5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7200" b="1" i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010B5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ауып көр! »</a:t>
            </a:r>
            <a:r>
              <a:rPr lang="en-US" sz="6600" b="1" i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010B5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6600" b="1" i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010B5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rId1" action="ppaction://hlinksldjump"/>
          </p:cNvPr>
          <p:cNvSpPr/>
          <p:nvPr/>
        </p:nvSpPr>
        <p:spPr>
          <a:xfrm>
            <a:off x="1187624" y="980728"/>
            <a:ext cx="1656184" cy="1368152"/>
          </a:xfrm>
          <a:prstGeom prst="roundRect">
            <a:avLst/>
          </a:prstGeom>
          <a:solidFill>
            <a:srgbClr val="17E73A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FF00"/>
                </a:solidFill>
              </a:rPr>
              <a:t>10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5" name="Скругленный прямоугольник 4">
            <a:hlinkClick r:id="rId2" action="ppaction://hlinksldjump"/>
          </p:cNvPr>
          <p:cNvSpPr/>
          <p:nvPr/>
        </p:nvSpPr>
        <p:spPr>
          <a:xfrm>
            <a:off x="1336441" y="4437112"/>
            <a:ext cx="1656184" cy="1368152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FF00"/>
                </a:solidFill>
              </a:rPr>
              <a:t>10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6" name="Скругленный прямоугольник 5">
            <a:hlinkClick r:id="rId3" action="ppaction://hlinksldjump"/>
          </p:cNvPr>
          <p:cNvSpPr/>
          <p:nvPr/>
        </p:nvSpPr>
        <p:spPr>
          <a:xfrm>
            <a:off x="1283616" y="2777116"/>
            <a:ext cx="1656184" cy="1368152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FF00"/>
                </a:solidFill>
              </a:rPr>
              <a:t>10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7" name="Скругленный прямоугольник 6">
            <a:hlinkClick r:id="rId4" action="ppaction://hlinksldjump"/>
          </p:cNvPr>
          <p:cNvSpPr/>
          <p:nvPr/>
        </p:nvSpPr>
        <p:spPr>
          <a:xfrm>
            <a:off x="3923928" y="980728"/>
            <a:ext cx="1656184" cy="1368152"/>
          </a:xfrm>
          <a:prstGeom prst="roundRect">
            <a:avLst/>
          </a:prstGeom>
          <a:solidFill>
            <a:srgbClr val="17E73A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FF00"/>
                </a:solidFill>
              </a:rPr>
              <a:t>2</a:t>
            </a:r>
            <a:r>
              <a:rPr lang="en-US" sz="5400" dirty="0" smtClean="0">
                <a:solidFill>
                  <a:srgbClr val="FFFF00"/>
                </a:solidFill>
              </a:rPr>
              <a:t>0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8" name="Скругленный прямоугольник 7">
            <a:hlinkClick r:id="rId5" action="ppaction://hlinksldjump"/>
          </p:cNvPr>
          <p:cNvSpPr/>
          <p:nvPr/>
        </p:nvSpPr>
        <p:spPr>
          <a:xfrm>
            <a:off x="3923928" y="4437112"/>
            <a:ext cx="1656184" cy="1368152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FF00"/>
                </a:solidFill>
              </a:rPr>
              <a:t>2</a:t>
            </a:r>
            <a:r>
              <a:rPr lang="en-US" sz="5400" dirty="0" smtClean="0">
                <a:solidFill>
                  <a:srgbClr val="FFFF00"/>
                </a:solidFill>
              </a:rPr>
              <a:t>0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9" name="Скругленный прямоугольник 8">
            <a:hlinkClick r:id="rId6" action="ppaction://hlinksldjump"/>
          </p:cNvPr>
          <p:cNvSpPr/>
          <p:nvPr/>
        </p:nvSpPr>
        <p:spPr>
          <a:xfrm>
            <a:off x="3937567" y="2780928"/>
            <a:ext cx="1656184" cy="1368152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FF00"/>
                </a:solidFill>
              </a:rPr>
              <a:t>2</a:t>
            </a:r>
            <a:r>
              <a:rPr lang="en-US" sz="5400" dirty="0" smtClean="0">
                <a:solidFill>
                  <a:srgbClr val="FFFF00"/>
                </a:solidFill>
              </a:rPr>
              <a:t>0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772816"/>
            <a:ext cx="578280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i="1" dirty="0" smtClean="0">
                <a:solidFill>
                  <a:srgbClr val="17E7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Төрт түлік туралы </a:t>
            </a:r>
            <a:endParaRPr lang="en-US" sz="4800" b="1" i="1" dirty="0" smtClean="0">
              <a:solidFill>
                <a:srgbClr val="17E7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800" b="1" i="1" dirty="0" smtClean="0">
                <a:solidFill>
                  <a:srgbClr val="17E7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мақал-мәтел</a:t>
            </a:r>
            <a:endParaRPr lang="ru-RU" sz="4800" dirty="0">
              <a:solidFill>
                <a:srgbClr val="17E7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71955"/>
            <a:ext cx="6804248" cy="452596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/>
              <a:t> </a:t>
            </a:r>
            <a:r>
              <a:rPr lang="en-US" dirty="0" smtClean="0"/>
              <a:t>      </a:t>
            </a:r>
            <a:r>
              <a:rPr lang="en-US" sz="3600" b="1" i="1" dirty="0" smtClean="0">
                <a:solidFill>
                  <a:srgbClr val="7030A0"/>
                </a:solidFill>
              </a:rPr>
              <a:t>Оқушыларды халқымыздың сөз өнері, мақал-мәтелдердің мағынасын ұғып, ойда сақтап, көп білуге үйрету.</a:t>
            </a:r>
            <a:endParaRPr lang="en-US" sz="3600" b="1" i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US" sz="3600" b="1" i="1" dirty="0" smtClean="0">
                <a:solidFill>
                  <a:srgbClr val="7030A0"/>
                </a:solidFill>
              </a:rPr>
              <a:t> Ой белсенділігін, сөздік қорын молайту.</a:t>
            </a:r>
            <a:endParaRPr lang="en-US" sz="3600" b="1" i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US" sz="3600" b="1" i="1" dirty="0" smtClean="0">
                <a:solidFill>
                  <a:srgbClr val="7030A0"/>
                </a:solidFill>
              </a:rPr>
              <a:t>Оқушыларды қазақтың бай мұрасын бағалай білуге тәрбиелеу.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548680"/>
            <a:ext cx="6264696" cy="144655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perspectiveFront"/>
              <a:lightRig rig="flat" dir="tl">
                <a:rot lat="0" lon="0" rev="6600000"/>
              </a:lightRig>
            </a:scene3d>
            <a:sp3d extrusionH="25400" contourW="8890">
              <a:bevelT w="38100" h="31750" prst="artDeco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Мақсаты:</a:t>
            </a:r>
            <a:endParaRPr lang="ru-RU" sz="8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932656"/>
            <a:ext cx="64807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Туған жер,отан туралы мақал-мәтел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844824"/>
            <a:ext cx="65527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Мектеп, білім,ұстаз </a:t>
            </a:r>
            <a:endParaRPr lang="en-US" sz="4800" b="1" i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туралы мақал-мәтел</a:t>
            </a:r>
            <a:endParaRPr lang="ru-RU" sz="4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2060848"/>
            <a:ext cx="59766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i="1" dirty="0" smtClean="0">
                <a:solidFill>
                  <a:srgbClr val="17E7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Дос,дұшпан </a:t>
            </a:r>
            <a:r>
              <a:rPr lang="en-US" sz="4800" b="1" i="1" dirty="0">
                <a:solidFill>
                  <a:srgbClr val="17E7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туралы </a:t>
            </a:r>
            <a:endParaRPr lang="en-US" sz="4800" b="1" i="1" dirty="0">
              <a:solidFill>
                <a:srgbClr val="17E7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800" b="1" i="1" dirty="0">
                <a:solidFill>
                  <a:srgbClr val="17E7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мақал-мәтел</a:t>
            </a:r>
            <a:endParaRPr lang="ru-RU" sz="4800" dirty="0">
              <a:solidFill>
                <a:srgbClr val="17E7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84482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Еңбек туралы </a:t>
            </a:r>
            <a:endParaRPr lang="en-US" sz="4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мақал-мәтел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98323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8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Туыс,ата-ана  </a:t>
            </a:r>
            <a:r>
              <a:rPr lang="en-US" sz="48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туралы </a:t>
            </a:r>
            <a:endParaRPr lang="en-US" sz="4800" b="1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8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мақал-мәтел</a:t>
            </a:r>
            <a:endParaRPr lang="ru-RU" sz="4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1276686">
            <a:off x="-131029" y="796786"/>
            <a:ext cx="8563947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96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ІІІ кезең </a:t>
            </a:r>
            <a:endParaRPr lang="en-US" sz="9600" b="1" i="1" dirty="0" smtClean="0">
              <a:solidFill>
                <a:srgbClr val="F010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9600" b="1" i="1" dirty="0" smtClean="0">
              <a:solidFill>
                <a:srgbClr val="F010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96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96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Сандар сыры»</a:t>
            </a:r>
            <a:endParaRPr lang="ru-RU" sz="9600" i="1" dirty="0">
              <a:solidFill>
                <a:srgbClr val="F010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70202"/>
            <a:ext cx="856895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40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40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indent="-914400" algn="ctr">
              <a:buAutoNum type="arabicPeriod"/>
            </a:pPr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Анаңды  .... рет Меккеге</a:t>
            </a:r>
            <a:endParaRPr lang="en-US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арқалап </a:t>
            </a:r>
            <a: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апарсаң да, </a:t>
            </a:r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қарызын өтей </a:t>
            </a:r>
            <a: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алмайсың.</a:t>
            </a:r>
            <a:b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8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340768"/>
            <a:ext cx="84604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2</a:t>
            </a:r>
            <a: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….. </a:t>
            </a:r>
            <a:r>
              <a:rPr lang="ru-RU" sz="48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жұрттың</a:t>
            </a:r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тілін</a:t>
            </a:r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</a:t>
            </a:r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ru-RU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8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48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жеті</a:t>
            </a:r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түрлі</a:t>
            </a:r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білім</a:t>
            </a:r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</a:t>
            </a:r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916832"/>
            <a:ext cx="51845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3.     </a:t>
            </a:r>
            <a: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.... атасын </a:t>
            </a:r>
            <a:endParaRPr lang="en-US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8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білмеген </a:t>
            </a:r>
            <a: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жетесіз.</a:t>
            </a:r>
            <a:b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1700808"/>
            <a:ext cx="65527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4</a:t>
            </a:r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Ағайын – алтау,</a:t>
            </a:r>
            <a:endParaRPr lang="en-US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ана-........</a:t>
            </a:r>
            <a:b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892480" cy="507342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sz="4400" b="1" i="1" dirty="0">
                <a:solidFill>
                  <a:srgbClr val="FF0000"/>
                </a:solidFill>
              </a:rPr>
              <a:t>Көрнекілігі: </a:t>
            </a:r>
            <a:r>
              <a:rPr lang="en-US" sz="4000" b="1" i="1" dirty="0">
                <a:solidFill>
                  <a:srgbClr val="7030A0"/>
                </a:solidFill>
              </a:rPr>
              <a:t>интерактивті </a:t>
            </a:r>
            <a:r>
              <a:rPr lang="en-US" sz="4000" b="1" i="1" dirty="0" smtClean="0">
                <a:solidFill>
                  <a:srgbClr val="7030A0"/>
                </a:solidFill>
              </a:rPr>
              <a:t>тақта, шарлар,</a:t>
            </a:r>
            <a:endParaRPr lang="ru-RU" sz="4000" b="1" i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4000" b="1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000" b="1" i="1" dirty="0" smtClean="0">
                <a:solidFill>
                  <a:srgbClr val="FF0000"/>
                </a:solidFill>
              </a:rPr>
              <a:t>Түрі: </a:t>
            </a:r>
            <a:r>
              <a:rPr lang="en-US" sz="4000" b="1" i="1" dirty="0" smtClean="0">
                <a:solidFill>
                  <a:srgbClr val="7030A0"/>
                </a:solidFill>
              </a:rPr>
              <a:t>Сайыс сабақ</a:t>
            </a:r>
            <a:endParaRPr lang="en-US" sz="4000" b="1" i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b="1" i="1" dirty="0" smtClean="0"/>
          </a:p>
          <a:p>
            <a:pPr marL="0" indent="0">
              <a:buNone/>
            </a:pPr>
            <a:r>
              <a:rPr lang="en-US" sz="4000" b="1" i="1" dirty="0" smtClean="0">
                <a:solidFill>
                  <a:srgbClr val="FF0000"/>
                </a:solidFill>
              </a:rPr>
              <a:t>Әдісі: </a:t>
            </a:r>
            <a:r>
              <a:rPr lang="en-US" sz="4000" b="1" i="1" dirty="0" smtClean="0">
                <a:solidFill>
                  <a:srgbClr val="7030A0"/>
                </a:solidFill>
              </a:rPr>
              <a:t>сұрақ - жауап</a:t>
            </a:r>
            <a:endParaRPr lang="en-US" sz="4000" b="1" i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7" y="1772816"/>
            <a:ext cx="6029215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…… </a:t>
            </a:r>
            <a:r>
              <a:rPr lang="ru-RU" sz="48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аяқты</a:t>
            </a:r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жылқы</a:t>
            </a:r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да </a:t>
            </a:r>
            <a:r>
              <a:rPr lang="ru-RU" sz="48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сүрінеді</a:t>
            </a:r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48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916832"/>
            <a:ext cx="658385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……</a:t>
            </a:r>
            <a:r>
              <a:rPr lang="ru-RU" sz="48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бармақ</a:t>
            </a:r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жиналса</a:t>
            </a:r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ru-RU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48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жұдырық</a:t>
            </a:r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болады</a:t>
            </a:r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2204864"/>
            <a:ext cx="74168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>
              <a:buAutoNum type="arabicPeriod" startAt="7"/>
            </a:pPr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Жігіттің ..... </a:t>
            </a:r>
            <a: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</a:t>
            </a:r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ұрты </a:t>
            </a:r>
            <a:endParaRPr lang="en-US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8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бар</a:t>
            </a:r>
            <a:endParaRPr lang="ru-RU" sz="48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8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0933366">
            <a:off x="665427" y="1870688"/>
            <a:ext cx="650364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«Жұмбақшылар» сайысы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340768"/>
            <a:ext cx="5618461" cy="41549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b="1" dirty="0" smtClean="0">
                <a:ln w="11430"/>
                <a:solidFill>
                  <a:srgbClr val="FF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sz="7200" b="1" dirty="0" smtClean="0">
                <a:ln w="11430"/>
                <a:solidFill>
                  <a:srgbClr val="FF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en-US" sz="7200" b="1" dirty="0" smtClean="0">
                <a:ln w="11430"/>
                <a:solidFill>
                  <a:srgbClr val="FF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endParaRPr lang="en-US" sz="7200" b="1" dirty="0" smtClean="0">
              <a:ln w="11430"/>
              <a:solidFill>
                <a:srgbClr val="FF00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7200" b="1" dirty="0" smtClean="0">
              <a:ln w="11430"/>
              <a:solidFill>
                <a:srgbClr val="FF00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200" b="1" dirty="0" smtClean="0">
                <a:ln w="11430"/>
                <a:solidFill>
                  <a:srgbClr val="FF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Жеті жұмбақ</a:t>
            </a:r>
            <a:endParaRPr lang="en-US" sz="7200" b="1" dirty="0" smtClean="0">
              <a:ln w="11430"/>
              <a:solidFill>
                <a:srgbClr val="FF00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800" b="1" dirty="0">
              <a:ln w="11430"/>
              <a:solidFill>
                <a:srgbClr val="FF00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73298" y="908720"/>
            <a:ext cx="7712944" cy="42473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>
                <a:ln w="11430"/>
                <a:solidFill>
                  <a:srgbClr val="F010B5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r>
              <a:rPr lang="en-US" sz="5400" b="1" dirty="0" smtClean="0">
                <a:ln w="11430"/>
                <a:solidFill>
                  <a:srgbClr val="F010B5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 сайыскер </a:t>
            </a:r>
            <a:endParaRPr lang="en-US" sz="5400" b="1" dirty="0" smtClean="0">
              <a:ln w="11430"/>
              <a:solidFill>
                <a:srgbClr val="F010B5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 smtClean="0">
                <a:ln w="11430"/>
                <a:solidFill>
                  <a:srgbClr val="F010B5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қарсыласына</a:t>
            </a:r>
            <a:endParaRPr lang="en-US" sz="5400" b="1" dirty="0" smtClean="0">
              <a:ln w="11430"/>
              <a:solidFill>
                <a:srgbClr val="F010B5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 smtClean="0">
                <a:ln w="11430"/>
                <a:solidFill>
                  <a:srgbClr val="F010B5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жеті жұмбақтан қояды.</a:t>
            </a:r>
            <a:endParaRPr lang="en-US" sz="5400" b="1" dirty="0" smtClean="0">
              <a:ln w="11430"/>
              <a:solidFill>
                <a:srgbClr val="F010B5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 smtClean="0">
                <a:ln w="11430"/>
                <a:solidFill>
                  <a:srgbClr val="F010B5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Әрбір жауап</a:t>
            </a:r>
            <a:endParaRPr lang="en-US" sz="5400" b="1" dirty="0" smtClean="0">
              <a:ln w="11430"/>
              <a:solidFill>
                <a:srgbClr val="F010B5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>
                <a:ln w="11430"/>
                <a:solidFill>
                  <a:srgbClr val="F010B5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</a:t>
            </a:r>
            <a:r>
              <a:rPr lang="en-US" sz="5400" b="1" dirty="0" smtClean="0">
                <a:ln w="11430"/>
                <a:solidFill>
                  <a:srgbClr val="F010B5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шін 10 ұпай</a:t>
            </a:r>
            <a:endParaRPr lang="en-US" sz="5400" b="1" dirty="0">
              <a:ln w="11430"/>
              <a:solidFill>
                <a:srgbClr val="F010B5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692696"/>
            <a:ext cx="831641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 smtClean="0">
                <a:ln w="11430"/>
                <a:solidFill>
                  <a:srgbClr val="FF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 </a:t>
            </a:r>
            <a:r>
              <a:rPr lang="en-US" sz="8800" b="1" dirty="0">
                <a:ln w="11430"/>
                <a:solidFill>
                  <a:srgbClr val="FF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Бөлім</a:t>
            </a:r>
            <a:endParaRPr lang="en-US" sz="8800" b="1" dirty="0">
              <a:ln w="11430"/>
              <a:solidFill>
                <a:srgbClr val="FF00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n-US" sz="8800" b="1" dirty="0">
              <a:ln w="11430"/>
              <a:solidFill>
                <a:schemeClr val="tx2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en-US" sz="8800" b="1" dirty="0">
                <a:ln w="11430"/>
                <a:solidFill>
                  <a:srgbClr val="FF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«Кім жылдам?» </a:t>
            </a:r>
            <a:endParaRPr lang="ru-RU" sz="8800" b="1" dirty="0">
              <a:ln w="11430"/>
              <a:solidFill>
                <a:srgbClr val="FF00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92696"/>
            <a:ext cx="7884368" cy="45259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 smtClean="0"/>
              <a:t> </a:t>
            </a:r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Жұмбақ </a:t>
            </a:r>
            <a: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шешкіш кім екен?</a:t>
            </a:r>
            <a:b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Сыртқа шықсам түн екен</a:t>
            </a:r>
            <a:b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Моншақтарын шашып ап,</a:t>
            </a:r>
            <a:b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Бір сары қыз тұр екен </a:t>
            </a:r>
            <a:endParaRPr lang="en-US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sz="48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ай мен жұлдыздар)</a:t>
            </a:r>
            <a:endParaRPr lang="ru-RU" sz="4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</a:t>
            </a:r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Күндіз </a:t>
            </a:r>
            <a: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білінбейді,</a:t>
            </a:r>
            <a:b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48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Түнде </a:t>
            </a:r>
            <a: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күлімдейді </a:t>
            </a:r>
            <a:endParaRPr lang="en-US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(жұлдыз)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672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Қабат </a:t>
            </a:r>
            <a: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қабат қаптама,</a:t>
            </a:r>
            <a:b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Ақылың </a:t>
            </a:r>
            <a: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болса аттама</a:t>
            </a:r>
            <a:r>
              <a:rPr lang="en-US" sz="6000" dirty="0"/>
              <a:t> </a:t>
            </a:r>
            <a:endParaRPr lang="en-US" sz="6000" dirty="0" smtClean="0"/>
          </a:p>
          <a:p>
            <a:pPr marL="0" indent="0" algn="ctr">
              <a:buNone/>
            </a:pPr>
            <a:endParaRPr lang="en-US" sz="6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(кітап)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634864" cy="649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Сайыс кезеңдері:</a:t>
            </a:r>
            <a:endParaRPr lang="en-US" sz="4800" b="1" i="1" dirty="0" smtClean="0">
              <a:solidFill>
                <a:srgbClr val="F010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US" sz="48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«Мақал-сөздің мәйегі»</a:t>
            </a:r>
            <a:endParaRPr lang="en-US" sz="4800" b="1" i="1" dirty="0" smtClean="0">
              <a:solidFill>
                <a:srgbClr val="F010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US" sz="48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«Тапқыр болсаң,тауып көр!»</a:t>
            </a:r>
            <a:endParaRPr lang="en-US" sz="4800" b="1" i="1" dirty="0" smtClean="0">
              <a:solidFill>
                <a:srgbClr val="F010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US" sz="48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«Сандар сыры»</a:t>
            </a:r>
            <a:endParaRPr lang="en-US" sz="4800" b="1" i="1" dirty="0" smtClean="0">
              <a:solidFill>
                <a:srgbClr val="F010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US" sz="48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«Жеті жұмбақ»</a:t>
            </a:r>
            <a:endParaRPr lang="en-US" sz="4800" b="1" i="1" dirty="0" smtClean="0">
              <a:solidFill>
                <a:srgbClr val="F010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US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«Кім жылдам?»</a:t>
            </a:r>
            <a:endParaRPr lang="en-US" sz="4800" b="1" i="1" dirty="0" smtClean="0">
              <a:solidFill>
                <a:srgbClr val="F010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US" sz="48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«Ұйқасын тап!»</a:t>
            </a:r>
            <a:endParaRPr lang="en-US" sz="4800" b="1" i="1" dirty="0" smtClean="0">
              <a:solidFill>
                <a:srgbClr val="F010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US" sz="48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«Мәре»</a:t>
            </a:r>
            <a:endParaRPr lang="en-US" sz="4800" b="1" i="1" dirty="0" smtClean="0">
              <a:solidFill>
                <a:srgbClr val="F010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48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   Жылт-жылт етеді,</a:t>
            </a:r>
            <a:endParaRPr lang="en-US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  </a:t>
            </a:r>
            <a:endParaRPr lang="en-US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  Жылғадан өтеді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8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5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</a:t>
            </a:r>
            <a:r>
              <a:rPr lang="en-US" sz="8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8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489" y="908720"/>
            <a:ext cx="8964488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Қалпағы ақ қарасаң,                                                                                                             Дәрігер емес,бірақ ол.                                                                                                                            Дәм мәзірін қаласаң,                                                                                                                                   Алға ұсынып тұрады ол</a:t>
            </a:r>
            <a:endParaRPr lang="en-US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6000" b="1" dirty="0" smtClean="0">
                <a:solidFill>
                  <a:srgbClr val="FF0000"/>
                </a:solidFill>
              </a:rPr>
              <a:t>(аспаз)</a:t>
            </a:r>
            <a:endParaRPr lang="en-US" sz="6000" b="1" dirty="0">
              <a:solidFill>
                <a:srgbClr val="FF0000"/>
              </a:solidFill>
            </a:endParaRPr>
          </a:p>
          <a:p>
            <a:pPr marL="0" indent="0" algn="r">
              <a:buNone/>
            </a:pPr>
            <a:endParaRPr lang="en-US" sz="4800" b="1" dirty="0" smtClean="0"/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82" y="134076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 </a:t>
            </a:r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Сылдырдан қорқады,</a:t>
            </a:r>
            <a:endParaRPr lang="en-US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Шошынып жортады.</a:t>
            </a:r>
            <a:endParaRPr lang="en-US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48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(Қоян)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5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Бұрап </a:t>
            </a:r>
            <a:r>
              <a:rPr lang="en-US" sz="5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қойған сағаттай,</a:t>
            </a:r>
            <a:br>
              <a:rPr lang="en-US" sz="5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52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5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Айғайлайды </a:t>
            </a:r>
            <a:r>
              <a:rPr lang="en-US" sz="5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таң атпай </a:t>
            </a:r>
            <a:r>
              <a:rPr lang="en-US" sz="5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.</a:t>
            </a:r>
            <a:endParaRPr lang="en-US" sz="52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52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Әтеш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5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92696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en-US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5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Білімнің нәрін тереді,</a:t>
            </a:r>
            <a:endParaRPr lang="en-US" sz="52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52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5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Балаға тәлім береді.</a:t>
            </a:r>
            <a:endParaRPr lang="en-US" sz="52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52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(Ұстаз)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540568" y="548680"/>
            <a:ext cx="8568952" cy="45719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perspectiveLeft"/>
              <a:lightRig rig="glow" dir="tl">
                <a:rot lat="0" lon="0" rev="5400000"/>
              </a:lightRig>
            </a:scene3d>
            <a:sp3d extrusionH="57150" contourW="12700">
              <a:bevelT w="25400" h="25400" prst="riblet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8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VI -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Бөлім</a:t>
            </a:r>
            <a:endParaRPr lang="en-US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r>
              <a:rPr lang="en-US" sz="4000" b="1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«Ұйқасын тап»</a:t>
            </a:r>
            <a:endParaRPr lang="ru-RU" sz="4000" b="1" cap="none" spc="0" dirty="0">
              <a:ln w="11430"/>
              <a:solidFill>
                <a:srgbClr val="7030A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052736"/>
            <a:ext cx="59766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1.Екі </a:t>
            </a:r>
            <a:r>
              <a:rPr lang="ru-RU" sz="48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көзін</a:t>
            </a:r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қысып</a:t>
            </a:r>
            <a:b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Пеш </a:t>
            </a:r>
            <a:r>
              <a:rPr lang="ru-RU" sz="48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үстінде</a:t>
            </a:r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отыр</a:t>
            </a:r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endParaRPr lang="en-US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en-US" sz="48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(мысық)</a:t>
            </a:r>
            <a:endParaRPr lang="ru-RU" sz="4800" b="1" i="1" dirty="0">
              <a:solidFill>
                <a:srgbClr val="F010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412776"/>
            <a:ext cx="66967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ru-RU" sz="48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Қонды</a:t>
            </a:r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барып</a:t>
            </a:r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талға</a:t>
            </a:r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b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Ала </a:t>
            </a:r>
            <a:r>
              <a:rPr lang="ru-RU" sz="48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қанат</a:t>
            </a:r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.......</a:t>
            </a:r>
            <a:endParaRPr lang="ru-RU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</a:t>
            </a:r>
            <a:r>
              <a:rPr lang="en-US" sz="48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(қарға)</a:t>
            </a:r>
            <a:endParaRPr lang="ru-RU" sz="4800" b="1" i="1" dirty="0">
              <a:solidFill>
                <a:srgbClr val="F010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196752"/>
            <a:ext cx="73448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3.Жұмыртқасын </a:t>
            </a:r>
            <a:r>
              <a:rPr lang="ru-RU" sz="48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тауып</a:t>
            </a:r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b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8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Қыт-қыттайды</a:t>
            </a:r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...</a:t>
            </a:r>
            <a:endParaRPr lang="ru-RU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8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</a:t>
            </a:r>
            <a:r>
              <a:rPr lang="en-US" sz="48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(тауық)</a:t>
            </a:r>
            <a:endParaRPr lang="ru-RU" sz="4800" b="1" i="1" dirty="0">
              <a:solidFill>
                <a:srgbClr val="F010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196752"/>
            <a:ext cx="61926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endParaRPr lang="ru-RU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4.Таппай </a:t>
            </a:r>
            <a:r>
              <a:rPr lang="ru-RU" sz="48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тағат</a:t>
            </a:r>
            <a:b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48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Тықылдайды</a:t>
            </a:r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......</a:t>
            </a:r>
            <a:endParaRPr lang="ru-RU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8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8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</a:t>
            </a:r>
            <a:r>
              <a:rPr lang="en-US" sz="48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(сағат)</a:t>
            </a:r>
            <a:endParaRPr lang="ru-RU" sz="4800" b="1" i="1" dirty="0">
              <a:solidFill>
                <a:srgbClr val="F010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0933366">
            <a:off x="672750" y="1945964"/>
            <a:ext cx="57223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«Мақалшылар» сайысы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340768"/>
            <a:ext cx="91450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5.Айбат </a:t>
            </a:r>
            <a:r>
              <a:rPr lang="ru-RU" sz="48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шеккен</a:t>
            </a:r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алыстан</a:t>
            </a:r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b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8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Аң</a:t>
            </a:r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патшасы</a:t>
            </a:r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.....</a:t>
            </a:r>
            <a:endParaRPr lang="ru-RU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8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en-US" sz="48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(арыстан)</a:t>
            </a:r>
            <a:endParaRPr lang="ru-RU" sz="4800" b="1" i="1" dirty="0">
              <a:solidFill>
                <a:srgbClr val="F010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268760"/>
            <a:ext cx="69847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6.Құйрығы </a:t>
            </a:r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 </a:t>
            </a:r>
            <a:r>
              <a:rPr lang="ru-RU" sz="48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қарыс</a:t>
            </a:r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b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8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Бұл</a:t>
            </a:r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айбатты</a:t>
            </a:r>
            <a:r>
              <a:rPr lang="ru-RU" sz="48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....</a:t>
            </a:r>
            <a:endParaRPr lang="ru-RU" sz="48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8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48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(жолбарыс)</a:t>
            </a:r>
            <a:endParaRPr lang="ru-RU" sz="4800" b="1" i="1" dirty="0">
              <a:solidFill>
                <a:srgbClr val="F010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173620"/>
            <a:ext cx="7772400" cy="1728193"/>
          </a:xfrm>
        </p:spPr>
        <p:txBody>
          <a:bodyPr>
            <a:normAutofit fontScale="90000"/>
          </a:bodyPr>
          <a:lstStyle/>
          <a:p>
            <a:r>
              <a:rPr lang="en-US" sz="1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en-US" sz="1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sz="1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924944"/>
            <a:ext cx="5375190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1500" b="1" spc="50" dirty="0">
                <a:ln w="11430"/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«Мәре»</a:t>
            </a:r>
            <a:endParaRPr lang="ru-RU" sz="11500" b="1" spc="50" dirty="0">
              <a:ln w="11430"/>
              <a:solidFill>
                <a:srgbClr val="FF000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836712"/>
            <a:ext cx="849694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Отыз ек батыр,</a:t>
            </a:r>
            <a:br>
              <a:rPr lang="en-US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Екіге бөлініп жатыр </a:t>
            </a:r>
            <a:endParaRPr lang="en-US" sz="4800" b="1" i="1" dirty="0" smtClean="0">
              <a:solidFill>
                <a:srgbClr val="F010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(</a:t>
            </a:r>
            <a:r>
              <a:rPr lang="en-US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тіс)</a:t>
            </a:r>
            <a:br>
              <a:rPr lang="en-US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800" b="1" i="1" dirty="0" smtClean="0">
              <a:solidFill>
                <a:srgbClr val="F010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Отыз </a:t>
            </a:r>
            <a:r>
              <a:rPr lang="en-US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тістен шыққан сөз,</a:t>
            </a:r>
            <a:br>
              <a:rPr lang="en-US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Отыз рулы елге тарайды.</a:t>
            </a:r>
            <a:br>
              <a:rPr lang="en-US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836711"/>
            <a:ext cx="73448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Білімнің дәнін тереді,</a:t>
            </a:r>
            <a:br>
              <a:rPr lang="en-US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Балаға тәлім береді </a:t>
            </a:r>
            <a:r>
              <a:rPr lang="en-US" sz="48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4800" b="1" i="1" dirty="0" smtClean="0">
              <a:solidFill>
                <a:srgbClr val="F010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(</a:t>
            </a:r>
            <a:r>
              <a:rPr lang="en-US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ұстаз</a:t>
            </a:r>
            <a:r>
              <a:rPr lang="en-US" sz="48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800" b="1" i="1" dirty="0" smtClean="0">
              <a:solidFill>
                <a:srgbClr val="F010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</a:t>
            </a:r>
            <a:endParaRPr lang="en-US" sz="4800" b="1" i="1" dirty="0" smtClean="0">
              <a:solidFill>
                <a:srgbClr val="F010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Ұстазы </a:t>
            </a:r>
            <a:r>
              <a:rPr lang="en-US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жақсының ұстамы жақсы. </a:t>
            </a:r>
            <a:endParaRPr lang="ru-RU" sz="4800" b="1" i="1" dirty="0">
              <a:solidFill>
                <a:srgbClr val="F010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48680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err="1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Таңмен</a:t>
            </a:r>
            <a:r>
              <a:rPr lang="ru-RU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көзін</a:t>
            </a:r>
            <a:r>
              <a:rPr lang="ru-RU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ашады</a:t>
            </a:r>
            <a:r>
              <a:rPr lang="ru-RU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i="1" dirty="0" err="1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Әлемге</a:t>
            </a:r>
            <a:r>
              <a:rPr lang="ru-RU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нұрын</a:t>
            </a:r>
            <a:r>
              <a:rPr lang="ru-RU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err="1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шашады</a:t>
            </a:r>
            <a:r>
              <a:rPr lang="ru-RU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(</a:t>
            </a:r>
            <a:r>
              <a:rPr lang="ru-RU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3989921"/>
            <a:ext cx="407970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Күн күркіресе,</a:t>
            </a:r>
            <a:endParaRPr lang="en-US" sz="4800" b="1" i="1" dirty="0" smtClean="0">
              <a:solidFill>
                <a:srgbClr val="F010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көк дүркірер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51549" y="1124744"/>
            <a:ext cx="784887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Еш тесікке тұрмайды,</a:t>
            </a:r>
            <a:br>
              <a:rPr lang="en-US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 жоқта жер құрғайды. </a:t>
            </a:r>
            <a:endParaRPr lang="en-US" sz="4800" b="1" i="1" dirty="0" smtClean="0">
              <a:solidFill>
                <a:srgbClr val="F010B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(</a:t>
            </a:r>
            <a:r>
              <a:rPr lang="en-US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су)</a:t>
            </a:r>
            <a:br>
              <a:rPr lang="en-US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8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i="1" dirty="0" smtClean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Тау </a:t>
            </a:r>
            <a:r>
              <a:rPr lang="en-US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мен тасты су бұзар,</a:t>
            </a:r>
            <a:br>
              <a:rPr lang="en-US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i="1" dirty="0">
                <a:solidFill>
                  <a:srgbClr val="F010B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Адамзатты сөз бұзар.</a:t>
            </a:r>
            <a:br>
              <a:rPr lang="en-US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0830163">
            <a:off x="-121439" y="1014888"/>
            <a:ext cx="5786478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solidFill>
                  <a:srgbClr val="F010B5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Жеңімпаз </a:t>
            </a:r>
            <a:r>
              <a:rPr lang="en-US" sz="5400" b="1" spc="50" dirty="0" smtClean="0">
                <a:ln w="11430"/>
                <a:solidFill>
                  <a:srgbClr val="F010B5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сайыскерді</a:t>
            </a:r>
            <a:r>
              <a:rPr lang="en-US" sz="5400" b="1" cap="none" spc="50" dirty="0" smtClean="0">
                <a:ln w="11430"/>
                <a:solidFill>
                  <a:srgbClr val="F010B5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en-US" sz="5400" b="1" cap="none" spc="50" dirty="0" smtClean="0">
              <a:ln w="11430"/>
              <a:solidFill>
                <a:srgbClr val="F010B5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5400" b="1" spc="50" dirty="0" smtClean="0">
                <a:ln w="11430"/>
                <a:solidFill>
                  <a:srgbClr val="F010B5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құттықтаймыз!</a:t>
            </a:r>
            <a:endParaRPr lang="ru-RU" sz="5400" b="1" cap="none" spc="50" dirty="0">
              <a:ln w="11430"/>
              <a:solidFill>
                <a:srgbClr val="F010B5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Picture 2" descr="C:\Users\Сати\Desktop\images (2)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771800" y="3501008"/>
            <a:ext cx="3071834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0488204">
            <a:off x="502447" y="1971954"/>
            <a:ext cx="657229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Назарларыңызға</a:t>
            </a:r>
            <a:endParaRPr lang="en-US" sz="5400" b="1" cap="all" spc="0" dirty="0" smtClean="0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en-US" sz="5400" b="1" cap="all" dirty="0" smtClean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Рахмет!</a:t>
            </a:r>
            <a:endParaRPr lang="ru-RU" sz="5400" b="1" cap="all" spc="0" dirty="0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19734121">
            <a:off x="179512" y="1610867"/>
            <a:ext cx="1524000" cy="1238250"/>
          </a:xfrm>
          <a:prstGeom prst="rect">
            <a:avLst/>
          </a:prstGeom>
          <a:noFill/>
          <a:ln w="9525">
            <a:noFill/>
            <a:rou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72435" y="4725144"/>
            <a:ext cx="1524000" cy="1238250"/>
          </a:xfrm>
          <a:prstGeom prst="rect">
            <a:avLst/>
          </a:prstGeom>
          <a:noFill/>
          <a:ln w="9525">
            <a:noFill/>
            <a:rou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979712" y="881049"/>
            <a:ext cx="1524000" cy="1238250"/>
          </a:xfrm>
          <a:prstGeom prst="rect">
            <a:avLst/>
          </a:prstGeom>
          <a:noFill/>
          <a:ln w="9525">
            <a:noFill/>
            <a:rou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283968" y="261924"/>
            <a:ext cx="1524000" cy="1238250"/>
          </a:xfrm>
          <a:prstGeom prst="rect">
            <a:avLst/>
          </a:prstGeom>
          <a:noFill/>
          <a:ln w="9525">
            <a:noFill/>
            <a:rou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832" y="3787547"/>
            <a:ext cx="4286280" cy="2322517"/>
          </a:xfrm>
          <a:prstGeom prst="rect">
            <a:avLst/>
          </a:prstGeom>
          <a:noFill/>
          <a:ln w="9525">
            <a:noFill/>
            <a:rou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540568" y="548680"/>
            <a:ext cx="8568952" cy="45719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perspectiveLeft"/>
              <a:lightRig rig="glow" dir="tl">
                <a:rot lat="0" lon="0" rev="5400000"/>
              </a:lightRig>
            </a:scene3d>
            <a:sp3d extrusionH="57150" contourW="12700">
              <a:bevelT w="25400" h="25400" prst="riblet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8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I </a:t>
            </a:r>
            <a:r>
              <a:rPr lang="en-US" sz="8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</a:t>
            </a:r>
            <a:r>
              <a:rPr lang="en-US" sz="8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Бөлім</a:t>
            </a:r>
            <a:endParaRPr lang="en-US" sz="8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6350" stA="60000" endA="900" endPos="58000" dir="5400000" sy="-100000" algn="bl" rotWithShape="0"/>
              </a:effectLst>
            </a:endParaRPr>
          </a:p>
          <a:p>
            <a:pPr algn="ctr"/>
            <a:r>
              <a:rPr lang="en-US" sz="9600" b="1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«Мақал-сөздің </a:t>
            </a:r>
            <a:r>
              <a:rPr lang="en-US" sz="9600" b="1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мәйегі» </a:t>
            </a:r>
            <a:endParaRPr lang="ru-RU" sz="9600" b="1" cap="none" spc="0" dirty="0">
              <a:ln w="11430"/>
              <a:solidFill>
                <a:srgbClr val="7030A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63" y="764704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 </a:t>
            </a:r>
            <a:r>
              <a:rPr lang="en-US" sz="5400" b="1" dirty="0" smtClean="0">
                <a:solidFill>
                  <a:srgbClr val="FF0000"/>
                </a:solidFill>
              </a:rPr>
              <a:t>Оқу білім бұлағы,</a:t>
            </a:r>
            <a:endParaRPr lang="en-US" sz="54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54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5400" b="1" dirty="0" smtClean="0">
                <a:solidFill>
                  <a:srgbClr val="FF0000"/>
                </a:solidFill>
              </a:rPr>
              <a:t>Білім өмір шырағы.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48680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44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4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5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Жаңбыр</a:t>
            </a:r>
            <a:r>
              <a:rPr lang="ru-RU" sz="5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жауса</a:t>
            </a:r>
            <a:r>
              <a:rPr lang="en-US" sz="5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жер </a:t>
            </a:r>
            <a:r>
              <a:rPr lang="en-US" sz="5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ырысы,</a:t>
            </a:r>
            <a:endParaRPr lang="ru-RU" sz="54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5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Батыр </a:t>
            </a:r>
            <a:r>
              <a:rPr lang="en-US" sz="5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туса-ел </a:t>
            </a:r>
            <a:endParaRPr lang="en-US" sz="54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5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ырысы.</a:t>
            </a:r>
            <a:endParaRPr lang="ru-RU" sz="54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2068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</a:t>
            </a:r>
            <a:endParaRPr lang="en-US" dirty="0" smtClean="0"/>
          </a:p>
          <a:p>
            <a:pPr marL="0" indent="0">
              <a:buNone/>
            </a:pPr>
            <a:r>
              <a:rPr lang="en-US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54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Еңбек</a:t>
            </a:r>
            <a:r>
              <a:rPr lang="ru-RU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етсең</a:t>
            </a:r>
            <a:r>
              <a:rPr lang="ru-RU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ерінбей</a:t>
            </a:r>
            <a:r>
              <a:rPr lang="ru-RU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en-US" sz="5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5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Тояды</a:t>
            </a:r>
            <a:r>
              <a:rPr lang="ru-RU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қарның</a:t>
            </a:r>
            <a:r>
              <a:rPr lang="ru-RU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тіленбей</a:t>
            </a:r>
            <a:endParaRPr lang="ru-RU" sz="5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3698</Words>
  <Application>WPS Presentation</Application>
  <PresentationFormat>Экран (4:3)</PresentationFormat>
  <Paragraphs>268</Paragraphs>
  <Slides>58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58</vt:i4>
      </vt:variant>
    </vt:vector>
  </HeadingPairs>
  <TitlesOfParts>
    <vt:vector size="67" baseType="lpstr">
      <vt:lpstr>Arial</vt:lpstr>
      <vt:lpstr>SimSun</vt:lpstr>
      <vt:lpstr>Wingdings</vt:lpstr>
      <vt:lpstr>Times New Roman</vt:lpstr>
      <vt:lpstr>Calibri</vt:lpstr>
      <vt:lpstr>Microsoft YaHei</vt:lpstr>
      <vt:lpstr/>
      <vt:lpstr>Arial Unicode MS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VIІ кезең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Алиби</dc:creator>
  <cp:lastModifiedBy>HP</cp:lastModifiedBy>
  <cp:revision>77</cp:revision>
  <dcterms:created xsi:type="dcterms:W3CDTF">2013-07-10T19:03:00Z</dcterms:created>
  <dcterms:modified xsi:type="dcterms:W3CDTF">2020-11-17T14:32:59Z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1049-11.2.0.9739</vt:lpwstr>
  </property>
</Properties>
</file>