
<file path=[Content_Types].xml><?xml version="1.0" encoding="utf-8"?>
<Types xmlns="http://schemas.openxmlformats.org/package/2006/content-types">
  <Default Extension="jpeg" ContentType="image/jpeg"/>
  <Default Extension="gif" ContentType="image/gi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  <p:sldId id="279" r:id="rId5"/>
    <p:sldId id="280" r:id="rId6"/>
    <p:sldId id="347" r:id="rId7"/>
    <p:sldId id="343" r:id="rId8"/>
    <p:sldId id="282" r:id="rId9"/>
    <p:sldId id="284" r:id="rId10"/>
    <p:sldId id="285" r:id="rId11"/>
    <p:sldId id="286" r:id="rId12"/>
    <p:sldId id="287" r:id="rId13"/>
    <p:sldId id="288" r:id="rId14"/>
    <p:sldId id="289" r:id="rId15"/>
    <p:sldId id="290" r:id="rId16"/>
    <p:sldId id="291" r:id="rId17"/>
    <p:sldId id="321" r:id="rId18"/>
    <p:sldId id="292" r:id="rId19"/>
    <p:sldId id="320" r:id="rId20"/>
    <p:sldId id="319" r:id="rId21"/>
    <p:sldId id="337" r:id="rId22"/>
    <p:sldId id="338" r:id="rId23"/>
    <p:sldId id="339" r:id="rId24"/>
    <p:sldId id="340" r:id="rId25"/>
    <p:sldId id="341" r:id="rId26"/>
    <p:sldId id="342" r:id="rId27"/>
    <p:sldId id="294" r:id="rId28"/>
    <p:sldId id="322" r:id="rId29"/>
    <p:sldId id="323" r:id="rId30"/>
    <p:sldId id="324" r:id="rId31"/>
    <p:sldId id="325" r:id="rId32"/>
    <p:sldId id="326" r:id="rId33"/>
    <p:sldId id="327" r:id="rId34"/>
    <p:sldId id="328" r:id="rId35"/>
    <p:sldId id="346" r:id="rId36"/>
    <p:sldId id="344" r:id="rId37"/>
    <p:sldId id="345" r:id="rId38"/>
    <p:sldId id="329" r:id="rId39"/>
    <p:sldId id="296" r:id="rId40"/>
    <p:sldId id="297" r:id="rId41"/>
    <p:sldId id="298" r:id="rId42"/>
    <p:sldId id="299" r:id="rId43"/>
    <p:sldId id="300" r:id="rId44"/>
    <p:sldId id="301" r:id="rId45"/>
    <p:sldId id="302" r:id="rId46"/>
    <p:sldId id="305" r:id="rId47"/>
    <p:sldId id="330" r:id="rId48"/>
    <p:sldId id="331" r:id="rId49"/>
    <p:sldId id="332" r:id="rId50"/>
    <p:sldId id="333" r:id="rId51"/>
    <p:sldId id="334" r:id="rId52"/>
    <p:sldId id="335" r:id="rId53"/>
    <p:sldId id="336" r:id="rId54"/>
    <p:sldId id="317" r:id="rId55"/>
    <p:sldId id="348" r:id="rId56"/>
    <p:sldId id="349" r:id="rId57"/>
    <p:sldId id="350" r:id="rId58"/>
    <p:sldId id="352" r:id="rId59"/>
    <p:sldId id="277" r:id="rId60"/>
    <p:sldId id="351" r:id="rId6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1431A060-DAEF-4A59-84A8-605F2AE5969E}">
          <p14:sldIdLst>
            <p14:sldId id="256"/>
            <p14:sldId id="279"/>
            <p14:sldId id="280"/>
            <p14:sldId id="347"/>
            <p14:sldId id="343"/>
            <p14:sldId id="282"/>
            <p14:sldId id="284"/>
            <p14:sldId id="285"/>
            <p14:sldId id="286"/>
            <p14:sldId id="287"/>
            <p14:sldId id="288"/>
            <p14:sldId id="289"/>
            <p14:sldId id="290"/>
            <p14:sldId id="291"/>
            <p14:sldId id="321"/>
            <p14:sldId id="292"/>
            <p14:sldId id="320"/>
            <p14:sldId id="319"/>
            <p14:sldId id="337"/>
            <p14:sldId id="338"/>
            <p14:sldId id="339"/>
            <p14:sldId id="340"/>
            <p14:sldId id="341"/>
            <p14:sldId id="342"/>
            <p14:sldId id="294"/>
            <p14:sldId id="322"/>
            <p14:sldId id="323"/>
            <p14:sldId id="324"/>
            <p14:sldId id="325"/>
            <p14:sldId id="326"/>
            <p14:sldId id="327"/>
            <p14:sldId id="328"/>
            <p14:sldId id="346"/>
            <p14:sldId id="344"/>
            <p14:sldId id="345"/>
            <p14:sldId id="329"/>
            <p14:sldId id="296"/>
            <p14:sldId id="297"/>
            <p14:sldId id="298"/>
            <p14:sldId id="299"/>
            <p14:sldId id="300"/>
            <p14:sldId id="301"/>
            <p14:sldId id="302"/>
            <p14:sldId id="305"/>
            <p14:sldId id="330"/>
            <p14:sldId id="331"/>
            <p14:sldId id="332"/>
            <p14:sldId id="333"/>
            <p14:sldId id="334"/>
            <p14:sldId id="335"/>
            <p14:sldId id="336"/>
          </p14:sldIdLst>
        </p14:section>
        <p14:section name="Раздел без заголовка" id="{D4FA8181-8DE1-4B02-B51D-F0A91DF80EE2}">
          <p14:sldIdLst>
            <p14:sldId id="317"/>
            <p14:sldId id="348"/>
            <p14:sldId id="349"/>
            <p14:sldId id="350"/>
            <p14:sldId id="352"/>
          </p14:sldIdLst>
        </p14:section>
        <p14:section name="Раздел без заголовка" id="{715CF6B8-FA1C-4F84-BCF3-8356EEDCA87E}">
          <p14:sldIdLst>
            <p14:sldId id="277"/>
            <p14:sldId id="351"/>
          </p14:sldIdLst>
        </p14:section>
      </p14:section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ell" initials="b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10B5"/>
    <a:srgbClr val="17E7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590" autoAdjust="0"/>
  </p:normalViewPr>
  <p:slideViewPr>
    <p:cSldViewPr>
      <p:cViewPr>
        <p:scale>
          <a:sx n="60" d="100"/>
          <a:sy n="60" d="100"/>
        </p:scale>
        <p:origin x="-1146" y="-29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8228"/>
    </p:cViewPr>
  </p:sorterViewPr>
  <p:notesViewPr>
    <p:cSldViewPr>
      <p:cViewPr varScale="1">
        <p:scale>
          <a:sx n="57" d="100"/>
          <a:sy n="57" d="100"/>
        </p:scale>
        <p:origin x="-1788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5" Type="http://schemas.openxmlformats.org/officeDocument/2006/relationships/commentAuthors" Target="commentAuthors.xml"/><Relationship Id="rId64" Type="http://schemas.openxmlformats.org/officeDocument/2006/relationships/tableStyles" Target="tableStyles.xml"/><Relationship Id="rId63" Type="http://schemas.openxmlformats.org/officeDocument/2006/relationships/viewProps" Target="viewProps.xml"/><Relationship Id="rId62" Type="http://schemas.openxmlformats.org/officeDocument/2006/relationships/presProps" Target="presProps.xml"/><Relationship Id="rId61" Type="http://schemas.openxmlformats.org/officeDocument/2006/relationships/slide" Target="slides/slide58.xml"/><Relationship Id="rId60" Type="http://schemas.openxmlformats.org/officeDocument/2006/relationships/slide" Target="slides/slide57.xml"/><Relationship Id="rId6" Type="http://schemas.openxmlformats.org/officeDocument/2006/relationships/slide" Target="slides/slide3.xml"/><Relationship Id="rId59" Type="http://schemas.openxmlformats.org/officeDocument/2006/relationships/slide" Target="slides/slide56.xml"/><Relationship Id="rId58" Type="http://schemas.openxmlformats.org/officeDocument/2006/relationships/slide" Target="slides/slide55.xml"/><Relationship Id="rId57" Type="http://schemas.openxmlformats.org/officeDocument/2006/relationships/slide" Target="slides/slide54.xml"/><Relationship Id="rId56" Type="http://schemas.openxmlformats.org/officeDocument/2006/relationships/slide" Target="slides/slide53.xml"/><Relationship Id="rId55" Type="http://schemas.openxmlformats.org/officeDocument/2006/relationships/slide" Target="slides/slide52.xml"/><Relationship Id="rId54" Type="http://schemas.openxmlformats.org/officeDocument/2006/relationships/slide" Target="slides/slide51.xml"/><Relationship Id="rId53" Type="http://schemas.openxmlformats.org/officeDocument/2006/relationships/slide" Target="slides/slide50.xml"/><Relationship Id="rId52" Type="http://schemas.openxmlformats.org/officeDocument/2006/relationships/slide" Target="slides/slide49.xml"/><Relationship Id="rId51" Type="http://schemas.openxmlformats.org/officeDocument/2006/relationships/slide" Target="slides/slide48.xml"/><Relationship Id="rId50" Type="http://schemas.openxmlformats.org/officeDocument/2006/relationships/slide" Target="slides/slide47.xml"/><Relationship Id="rId5" Type="http://schemas.openxmlformats.org/officeDocument/2006/relationships/slide" Target="slides/slide2.xml"/><Relationship Id="rId49" Type="http://schemas.openxmlformats.org/officeDocument/2006/relationships/slide" Target="slides/slide46.xml"/><Relationship Id="rId48" Type="http://schemas.openxmlformats.org/officeDocument/2006/relationships/slide" Target="slides/slide45.xml"/><Relationship Id="rId47" Type="http://schemas.openxmlformats.org/officeDocument/2006/relationships/slide" Target="slides/slide44.xml"/><Relationship Id="rId46" Type="http://schemas.openxmlformats.org/officeDocument/2006/relationships/slide" Target="slides/slide43.xml"/><Relationship Id="rId45" Type="http://schemas.openxmlformats.org/officeDocument/2006/relationships/slide" Target="slides/slide42.xml"/><Relationship Id="rId44" Type="http://schemas.openxmlformats.org/officeDocument/2006/relationships/slide" Target="slides/slide41.xml"/><Relationship Id="rId43" Type="http://schemas.openxmlformats.org/officeDocument/2006/relationships/slide" Target="slides/slide40.xml"/><Relationship Id="rId42" Type="http://schemas.openxmlformats.org/officeDocument/2006/relationships/slide" Target="slides/slide39.xml"/><Relationship Id="rId41" Type="http://schemas.openxmlformats.org/officeDocument/2006/relationships/slide" Target="slides/slide38.xml"/><Relationship Id="rId40" Type="http://schemas.openxmlformats.org/officeDocument/2006/relationships/slide" Target="slides/slide37.xml"/><Relationship Id="rId4" Type="http://schemas.openxmlformats.org/officeDocument/2006/relationships/notesMaster" Target="notesMasters/notesMaster1.xml"/><Relationship Id="rId39" Type="http://schemas.openxmlformats.org/officeDocument/2006/relationships/slide" Target="slides/slide36.xml"/><Relationship Id="rId38" Type="http://schemas.openxmlformats.org/officeDocument/2006/relationships/slide" Target="slides/slide35.xml"/><Relationship Id="rId37" Type="http://schemas.openxmlformats.org/officeDocument/2006/relationships/slide" Target="slides/slide34.xml"/><Relationship Id="rId36" Type="http://schemas.openxmlformats.org/officeDocument/2006/relationships/slide" Target="slides/slide33.xml"/><Relationship Id="rId35" Type="http://schemas.openxmlformats.org/officeDocument/2006/relationships/slide" Target="slides/slide32.xml"/><Relationship Id="rId34" Type="http://schemas.openxmlformats.org/officeDocument/2006/relationships/slide" Target="slides/slide31.xml"/><Relationship Id="rId33" Type="http://schemas.openxmlformats.org/officeDocument/2006/relationships/slide" Target="slides/slide30.xml"/><Relationship Id="rId32" Type="http://schemas.openxmlformats.org/officeDocument/2006/relationships/slide" Target="slides/slide29.xml"/><Relationship Id="rId31" Type="http://schemas.openxmlformats.org/officeDocument/2006/relationships/slide" Target="slides/slide28.xml"/><Relationship Id="rId30" Type="http://schemas.openxmlformats.org/officeDocument/2006/relationships/slide" Target="slides/slide27.xml"/><Relationship Id="rId3" Type="http://schemas.openxmlformats.org/officeDocument/2006/relationships/slide" Target="slides/slide1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822870-8BF0-4FA5-9503-0E3F29F38EE2}" type="datetimeFigureOut">
              <a:rPr lang="ru-RU" smtClean="0"/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B36A93-E777-443B-8990-8420CFE03593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1001</a:t>
            </a:r>
            <a:r>
              <a:rPr lang="en-US" dirty="0" smtClean="0"/>
              <a:t> мақал 101 жұмбақ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B36A93-E777-443B-8990-8420CFE03593}" type="slidenum">
              <a:rPr lang="ru-RU" smtClean="0"/>
            </a:fld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B36A93-E777-443B-8990-8420CFE03593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2.xml"/><Relationship Id="rId6" Type="http://schemas.openxmlformats.org/officeDocument/2006/relationships/slide" Target="slide23.xml"/><Relationship Id="rId5" Type="http://schemas.openxmlformats.org/officeDocument/2006/relationships/slide" Target="slide24.xml"/><Relationship Id="rId4" Type="http://schemas.openxmlformats.org/officeDocument/2006/relationships/slide" Target="slide22.xml"/><Relationship Id="rId3" Type="http://schemas.openxmlformats.org/officeDocument/2006/relationships/slide" Target="slide20.xml"/><Relationship Id="rId2" Type="http://schemas.openxmlformats.org/officeDocument/2006/relationships/slide" Target="slide21.xml"/><Relationship Id="rId1" Type="http://schemas.openxmlformats.org/officeDocument/2006/relationships/slide" Target="slide1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jpeg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GIF"/><Relationship Id="rId1" Type="http://schemas.openxmlformats.org/officeDocument/2006/relationships/image" Target="../media/image4.GI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500034" y="2357430"/>
            <a:ext cx="5942463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5400" b="1" cap="all" dirty="0" smtClean="0">
                <a:solidFill>
                  <a:srgbClr val="00B05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Мың бір мақал жүз бір  жұмбақ</a:t>
            </a:r>
            <a:endParaRPr lang="en-US" sz="5400" b="1" cap="all" dirty="0" smtClean="0">
              <a:solidFill>
                <a:srgbClr val="00B050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pic>
        <p:nvPicPr>
          <p:cNvPr id="15" name="Picture 5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285720" y="0"/>
            <a:ext cx="8858280" cy="1143000"/>
          </a:xfrm>
          <a:prstGeom prst="rect">
            <a:avLst/>
          </a:prstGeom>
          <a:noFill/>
          <a:ln w="9525">
            <a:noFill/>
            <a:round/>
          </a:ln>
        </p:spPr>
      </p:pic>
      <p:pic>
        <p:nvPicPr>
          <p:cNvPr id="16" name="Picture 5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0" y="5500702"/>
            <a:ext cx="6786546" cy="1143000"/>
          </a:xfrm>
          <a:prstGeom prst="rect">
            <a:avLst/>
          </a:prstGeom>
          <a:noFill/>
          <a:ln w="9525">
            <a:noFill/>
            <a:round/>
          </a:ln>
        </p:spPr>
      </p:pic>
      <p:sp>
        <p:nvSpPr>
          <p:cNvPr id="5" name="TextBox 4"/>
          <p:cNvSpPr txBox="1"/>
          <p:nvPr/>
        </p:nvSpPr>
        <p:spPr>
          <a:xfrm>
            <a:off x="285719" y="1143000"/>
            <a:ext cx="883607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00B050"/>
                </a:solidFill>
              </a:rPr>
              <a:t>Алматы қаласы, С.Сейфуллин атындағы №74 жалпы білім беретін мектептің </a:t>
            </a:r>
            <a:endParaRPr lang="en-US" sz="2000" b="1" dirty="0" smtClean="0">
              <a:solidFill>
                <a:srgbClr val="00B050"/>
              </a:solidFill>
            </a:endParaRPr>
          </a:p>
          <a:p>
            <a:pPr algn="ctr"/>
            <a:r>
              <a:rPr lang="en-US" sz="2000" b="1" dirty="0" smtClean="0">
                <a:solidFill>
                  <a:srgbClr val="00B050"/>
                </a:solidFill>
              </a:rPr>
              <a:t>бастауыш сынып мұғалімі  Оспанғалиева Әйкерім Төленқызы</a:t>
            </a:r>
            <a:endParaRPr lang="ru-RU" sz="20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6483" y="701565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</a:t>
            </a:r>
            <a:endParaRPr lang="en-US" sz="4800" b="1" i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en-US" sz="54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54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Ел іші- </a:t>
            </a:r>
            <a:endParaRPr lang="en-US" sz="5400" b="1" i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en-US" sz="5400" b="1" i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en-US" sz="54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54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алтын бесік</a:t>
            </a:r>
            <a:endParaRPr lang="ru-RU" sz="5400" b="1" i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692696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sz="4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en-US" sz="5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Ананың </a:t>
            </a:r>
            <a:r>
              <a:rPr lang="en-US" sz="5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көңілі балада </a:t>
            </a:r>
            <a:endParaRPr lang="en-US" sz="5400" b="1" i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en-US" sz="5400" b="1" i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en-US" sz="5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5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Баланың </a:t>
            </a:r>
            <a:r>
              <a:rPr lang="en-US" sz="5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көңілі далада</a:t>
            </a:r>
            <a:endParaRPr lang="ru-RU" sz="54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476672"/>
            <a:ext cx="7236296" cy="4525963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dirty="0" smtClean="0"/>
              <a:t>       </a:t>
            </a:r>
            <a:r>
              <a:rPr lang="ru-RU" sz="5400" b="1" i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Болат</a:t>
            </a:r>
            <a:r>
              <a:rPr lang="ru-RU" sz="54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5400" b="1" i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қайнауда</a:t>
            </a:r>
            <a:endParaRPr lang="ru-RU" sz="5400" b="1" i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ru-RU" sz="54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ru-RU" sz="5400" b="1" i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шынығады</a:t>
            </a:r>
            <a:r>
              <a:rPr lang="ru-RU" sz="54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endParaRPr lang="en-US" sz="5400" b="1" i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en-US" sz="5400" b="1" i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en-US" sz="54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54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Батыр майданда                         шынығады.</a:t>
            </a:r>
            <a:endParaRPr lang="ru-RU" sz="5400" b="1" i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sz="5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Ата көрген оқ жанар,</a:t>
            </a:r>
            <a:endParaRPr lang="en-US" sz="5400" b="1" i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en-US" sz="5400" b="1" i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en-US" sz="5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Ана көрген тон пішер.</a:t>
            </a:r>
            <a:endParaRPr lang="ru-RU" sz="54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836712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sz="54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54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Қына тасқа бітеді,</a:t>
            </a:r>
            <a:endParaRPr lang="en-US" sz="5400" b="1" i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en-US" sz="6000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US" sz="54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Білім басқа бітеді.</a:t>
            </a:r>
            <a:endParaRPr lang="ru-RU" sz="5400" b="1" i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9552" y="1052736"/>
            <a:ext cx="6984776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</a:t>
            </a:r>
            <a:endParaRPr lang="en-US" sz="5400" b="1" i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5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5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Оқу </a:t>
            </a:r>
            <a:r>
              <a:rPr lang="en-US" sz="5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</a:t>
            </a:r>
            <a:r>
              <a:rPr lang="en-US" sz="5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кеме,</a:t>
            </a:r>
            <a:endParaRPr lang="en-US" sz="5400" b="1" i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5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endParaRPr lang="en-US" sz="5400" b="1" i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5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Білім-теңіз</a:t>
            </a:r>
            <a:br>
              <a:rPr lang="en-US" sz="5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54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476672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sz="54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Жүз </a:t>
            </a:r>
            <a:r>
              <a:rPr lang="en-US" sz="54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теңгең болғанша</a:t>
            </a:r>
            <a:r>
              <a:rPr lang="ru-RU" sz="54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endParaRPr lang="ru-RU" sz="5400" b="1" i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en-US" sz="5400" b="1" i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en-US" sz="54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54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Жүз досың болсын</a:t>
            </a:r>
            <a:endParaRPr lang="ru-RU" sz="5400" b="1" i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692697"/>
            <a:ext cx="7524327" cy="4305964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Stop">
              <a:avLst/>
            </a:prstTxWarp>
            <a:spAutoFit/>
            <a:scene3d>
              <a:camera prst="orthographicFront"/>
              <a:lightRig rig="threePt" dir="t"/>
            </a:scene3d>
            <a:sp3d extrusionH="57150">
              <a:bevelT w="50800" h="38100" prst="riblet"/>
            </a:sp3d>
          </a:bodyPr>
          <a:lstStyle/>
          <a:p>
            <a:pPr algn="ctr"/>
            <a:r>
              <a:rPr lang="en-US" sz="7200" b="1" i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F010B5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ІІ кезең</a:t>
            </a:r>
            <a:endParaRPr lang="en-US" sz="7200" b="1" i="1" spc="300" dirty="0" smtClean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F010B5"/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7200" b="1" i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F010B5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«Тапқыр болсаң,</a:t>
            </a:r>
            <a:endParaRPr lang="en-US" sz="7200" b="1" i="1" spc="300" dirty="0" smtClean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F010B5"/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7200" b="1" i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F010B5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en-US" sz="7200" b="1" i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F010B5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ауып көр! »</a:t>
            </a:r>
            <a:r>
              <a:rPr lang="en-US" sz="6600" b="1" i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F010B5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sz="6600" b="1" i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F010B5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>
            <a:hlinkClick r:id="rId1" action="ppaction://hlinksldjump"/>
          </p:cNvPr>
          <p:cNvSpPr/>
          <p:nvPr/>
        </p:nvSpPr>
        <p:spPr>
          <a:xfrm>
            <a:off x="1187624" y="980728"/>
            <a:ext cx="1656184" cy="1368152"/>
          </a:xfrm>
          <a:prstGeom prst="roundRect">
            <a:avLst/>
          </a:prstGeom>
          <a:solidFill>
            <a:srgbClr val="17E73A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solidFill>
                  <a:srgbClr val="FFFF00"/>
                </a:solidFill>
              </a:rPr>
              <a:t>10</a:t>
            </a:r>
            <a:endParaRPr lang="ru-RU" sz="5400" dirty="0">
              <a:solidFill>
                <a:srgbClr val="FFFF00"/>
              </a:solidFill>
            </a:endParaRPr>
          </a:p>
        </p:txBody>
      </p:sp>
      <p:sp>
        <p:nvSpPr>
          <p:cNvPr id="5" name="Скругленный прямоугольник 4">
            <a:hlinkClick r:id="rId2" action="ppaction://hlinksldjump"/>
          </p:cNvPr>
          <p:cNvSpPr/>
          <p:nvPr/>
        </p:nvSpPr>
        <p:spPr>
          <a:xfrm>
            <a:off x="1336441" y="4437112"/>
            <a:ext cx="1656184" cy="1368152"/>
          </a:xfrm>
          <a:prstGeom prst="roundRect">
            <a:avLst/>
          </a:prstGeom>
          <a:solidFill>
            <a:srgbClr val="00B0F0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solidFill>
                  <a:srgbClr val="FFFF00"/>
                </a:solidFill>
              </a:rPr>
              <a:t>10</a:t>
            </a:r>
            <a:endParaRPr lang="ru-RU" sz="5400" dirty="0">
              <a:solidFill>
                <a:srgbClr val="FFFF00"/>
              </a:solidFill>
            </a:endParaRPr>
          </a:p>
        </p:txBody>
      </p:sp>
      <p:sp>
        <p:nvSpPr>
          <p:cNvPr id="6" name="Скругленный прямоугольник 5">
            <a:hlinkClick r:id="rId3" action="ppaction://hlinksldjump"/>
          </p:cNvPr>
          <p:cNvSpPr/>
          <p:nvPr/>
        </p:nvSpPr>
        <p:spPr>
          <a:xfrm>
            <a:off x="1283616" y="2777116"/>
            <a:ext cx="1656184" cy="1368152"/>
          </a:xfrm>
          <a:prstGeom prst="roundRect">
            <a:avLst/>
          </a:prstGeom>
          <a:solidFill>
            <a:srgbClr val="FF0000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solidFill>
                  <a:srgbClr val="FFFF00"/>
                </a:solidFill>
              </a:rPr>
              <a:t>10</a:t>
            </a:r>
            <a:endParaRPr lang="ru-RU" sz="5400" dirty="0">
              <a:solidFill>
                <a:srgbClr val="FFFF00"/>
              </a:solidFill>
            </a:endParaRPr>
          </a:p>
        </p:txBody>
      </p:sp>
      <p:sp>
        <p:nvSpPr>
          <p:cNvPr id="7" name="Скругленный прямоугольник 6">
            <a:hlinkClick r:id="rId4" action="ppaction://hlinksldjump"/>
          </p:cNvPr>
          <p:cNvSpPr/>
          <p:nvPr/>
        </p:nvSpPr>
        <p:spPr>
          <a:xfrm>
            <a:off x="3923928" y="980728"/>
            <a:ext cx="1656184" cy="1368152"/>
          </a:xfrm>
          <a:prstGeom prst="roundRect">
            <a:avLst/>
          </a:prstGeom>
          <a:solidFill>
            <a:srgbClr val="17E73A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>
                <a:solidFill>
                  <a:srgbClr val="FFFF00"/>
                </a:solidFill>
              </a:rPr>
              <a:t>2</a:t>
            </a:r>
            <a:r>
              <a:rPr lang="en-US" sz="5400" dirty="0" smtClean="0">
                <a:solidFill>
                  <a:srgbClr val="FFFF00"/>
                </a:solidFill>
              </a:rPr>
              <a:t>0</a:t>
            </a:r>
            <a:endParaRPr lang="ru-RU" sz="5400" dirty="0">
              <a:solidFill>
                <a:srgbClr val="FFFF00"/>
              </a:solidFill>
            </a:endParaRPr>
          </a:p>
        </p:txBody>
      </p:sp>
      <p:sp>
        <p:nvSpPr>
          <p:cNvPr id="8" name="Скругленный прямоугольник 7">
            <a:hlinkClick r:id="rId5" action="ppaction://hlinksldjump"/>
          </p:cNvPr>
          <p:cNvSpPr/>
          <p:nvPr/>
        </p:nvSpPr>
        <p:spPr>
          <a:xfrm>
            <a:off x="3923928" y="4437112"/>
            <a:ext cx="1656184" cy="1368152"/>
          </a:xfrm>
          <a:prstGeom prst="roundRect">
            <a:avLst/>
          </a:prstGeom>
          <a:solidFill>
            <a:srgbClr val="00B0F0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>
                <a:solidFill>
                  <a:srgbClr val="FFFF00"/>
                </a:solidFill>
              </a:rPr>
              <a:t>2</a:t>
            </a:r>
            <a:r>
              <a:rPr lang="en-US" sz="5400" dirty="0" smtClean="0">
                <a:solidFill>
                  <a:srgbClr val="FFFF00"/>
                </a:solidFill>
              </a:rPr>
              <a:t>0</a:t>
            </a:r>
            <a:endParaRPr lang="ru-RU" sz="5400" dirty="0">
              <a:solidFill>
                <a:srgbClr val="FFFF00"/>
              </a:solidFill>
            </a:endParaRPr>
          </a:p>
        </p:txBody>
      </p:sp>
      <p:sp>
        <p:nvSpPr>
          <p:cNvPr id="9" name="Скругленный прямоугольник 8">
            <a:hlinkClick r:id="rId6" action="ppaction://hlinksldjump"/>
          </p:cNvPr>
          <p:cNvSpPr/>
          <p:nvPr/>
        </p:nvSpPr>
        <p:spPr>
          <a:xfrm>
            <a:off x="3937567" y="2780928"/>
            <a:ext cx="1656184" cy="1368152"/>
          </a:xfrm>
          <a:prstGeom prst="roundRect">
            <a:avLst/>
          </a:prstGeom>
          <a:solidFill>
            <a:srgbClr val="FF0000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>
                <a:solidFill>
                  <a:srgbClr val="FFFF00"/>
                </a:solidFill>
              </a:rPr>
              <a:t>2</a:t>
            </a:r>
            <a:r>
              <a:rPr lang="en-US" sz="5400" dirty="0" smtClean="0">
                <a:solidFill>
                  <a:srgbClr val="FFFF00"/>
                </a:solidFill>
              </a:rPr>
              <a:t>0</a:t>
            </a:r>
            <a:endParaRPr lang="ru-RU" sz="5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1772816"/>
            <a:ext cx="5782802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i="1" dirty="0" smtClean="0">
                <a:solidFill>
                  <a:srgbClr val="17E73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Төрт түлік туралы </a:t>
            </a:r>
            <a:endParaRPr lang="en-US" sz="4800" b="1" i="1" dirty="0" smtClean="0">
              <a:solidFill>
                <a:srgbClr val="17E73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800" b="1" i="1" dirty="0" smtClean="0">
                <a:solidFill>
                  <a:srgbClr val="17E73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мақал-мәтел</a:t>
            </a:r>
            <a:endParaRPr lang="ru-RU" sz="4800" dirty="0">
              <a:solidFill>
                <a:srgbClr val="17E7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271955"/>
            <a:ext cx="6804248" cy="4525963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dirty="0"/>
              <a:t> </a:t>
            </a:r>
            <a:r>
              <a:rPr lang="en-US" dirty="0" smtClean="0"/>
              <a:t>      </a:t>
            </a:r>
            <a:r>
              <a:rPr lang="en-US" sz="3600" b="1" i="1" dirty="0" smtClean="0">
                <a:solidFill>
                  <a:srgbClr val="7030A0"/>
                </a:solidFill>
              </a:rPr>
              <a:t>Оқушыларды халқымыздың сөз өнері, мақал-мәтелдердің мағынасын ұғып, ойда сақтап, көп білуге үйрету.</a:t>
            </a:r>
            <a:endParaRPr lang="en-US" sz="3600" b="1" i="1" dirty="0" smtClean="0">
              <a:solidFill>
                <a:srgbClr val="7030A0"/>
              </a:solidFill>
            </a:endParaRPr>
          </a:p>
          <a:p>
            <a:pPr marL="0" indent="0" algn="ctr">
              <a:buNone/>
            </a:pPr>
            <a:r>
              <a:rPr lang="en-US" sz="3600" b="1" i="1" dirty="0" smtClean="0">
                <a:solidFill>
                  <a:srgbClr val="7030A0"/>
                </a:solidFill>
              </a:rPr>
              <a:t> Ой белсенділігін, сөздік қорын молайту.</a:t>
            </a:r>
            <a:endParaRPr lang="en-US" sz="3600" b="1" i="1" dirty="0" smtClean="0">
              <a:solidFill>
                <a:srgbClr val="7030A0"/>
              </a:solidFill>
            </a:endParaRPr>
          </a:p>
          <a:p>
            <a:pPr marL="0" indent="0" algn="ctr">
              <a:buNone/>
            </a:pPr>
            <a:r>
              <a:rPr lang="en-US" sz="3600" b="1" i="1" dirty="0" smtClean="0">
                <a:solidFill>
                  <a:srgbClr val="7030A0"/>
                </a:solidFill>
              </a:rPr>
              <a:t>Оқушыларды қазақтың бай мұрасын бағалай білуге тәрбиелеу.</a:t>
            </a:r>
            <a:endParaRPr lang="ru-RU" sz="3600" b="1" i="1" dirty="0">
              <a:solidFill>
                <a:srgbClr val="7030A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547664" y="548680"/>
            <a:ext cx="6264696" cy="144655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  <a:scene3d>
              <a:camera prst="perspectiveFront"/>
              <a:lightRig rig="flat" dir="tl">
                <a:rot lat="0" lon="0" rev="6600000"/>
              </a:lightRig>
            </a:scene3d>
            <a:sp3d extrusionH="25400" contourW="8890">
              <a:bevelT w="38100" h="31750" prst="artDeco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8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Мақсаты:</a:t>
            </a:r>
            <a:endParaRPr lang="ru-RU" sz="8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1932656"/>
            <a:ext cx="648072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Туған жер,отан туралы мақал-мәтел</a:t>
            </a:r>
            <a:endParaRPr lang="ru-RU" sz="4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1844824"/>
            <a:ext cx="655272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i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Мектеп, білім,ұстаз </a:t>
            </a:r>
            <a:endParaRPr lang="en-US" sz="4800" b="1" i="1" dirty="0" smtClean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800" b="1" i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туралы мақал-мәтел</a:t>
            </a:r>
            <a:endParaRPr lang="ru-RU" sz="4800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2060848"/>
            <a:ext cx="597666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i="1" dirty="0" smtClean="0">
                <a:solidFill>
                  <a:srgbClr val="17E73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Дос,дұшпан </a:t>
            </a:r>
            <a:r>
              <a:rPr lang="en-US" sz="4800" b="1" i="1" dirty="0">
                <a:solidFill>
                  <a:srgbClr val="17E73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туралы </a:t>
            </a:r>
            <a:endParaRPr lang="en-US" sz="4800" b="1" i="1" dirty="0">
              <a:solidFill>
                <a:srgbClr val="17E73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800" b="1" i="1" dirty="0">
                <a:solidFill>
                  <a:srgbClr val="17E73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мақал-мәтел</a:t>
            </a:r>
            <a:endParaRPr lang="ru-RU" sz="4800" dirty="0">
              <a:solidFill>
                <a:srgbClr val="17E7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83568" y="1844824"/>
            <a:ext cx="4572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4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Еңбек туралы </a:t>
            </a:r>
            <a:endParaRPr lang="en-US" sz="48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мақал-мәтел</a:t>
            </a:r>
            <a:endParaRPr lang="ru-RU" sz="4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27584" y="1983232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4800" b="1" i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Туыс,ата-ана  </a:t>
            </a:r>
            <a:r>
              <a:rPr lang="en-US" sz="4800" b="1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туралы </a:t>
            </a:r>
            <a:endParaRPr lang="en-US" sz="4800" b="1" i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800" b="1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мақал-мәтел</a:t>
            </a:r>
            <a:endParaRPr lang="ru-RU" sz="4800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 rot="21276686">
            <a:off x="-131029" y="796786"/>
            <a:ext cx="8563947" cy="452431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9600" b="1" i="1" dirty="0">
                <a:solidFill>
                  <a:srgbClr val="F010B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ІІІ кезең </a:t>
            </a:r>
            <a:endParaRPr lang="en-US" sz="9600" b="1" i="1" dirty="0" smtClean="0">
              <a:solidFill>
                <a:srgbClr val="F010B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9600" b="1" i="1" dirty="0" smtClean="0">
              <a:solidFill>
                <a:srgbClr val="F010B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9600" b="1" i="1" dirty="0" smtClean="0">
                <a:solidFill>
                  <a:srgbClr val="F010B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n-US" sz="9600" b="1" i="1" dirty="0">
                <a:solidFill>
                  <a:srgbClr val="F010B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Сандар сыры»</a:t>
            </a:r>
            <a:endParaRPr lang="ru-RU" sz="9600" i="1" dirty="0">
              <a:solidFill>
                <a:srgbClr val="F010B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170202"/>
            <a:ext cx="8568952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4000" b="1" i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US" sz="4000" b="1" i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914400" indent="-914400" algn="ctr">
              <a:buAutoNum type="arabicPeriod"/>
            </a:pPr>
            <a:r>
              <a:rPr lang="en-US" sz="48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Анаңды  .... рет Меккеге</a:t>
            </a:r>
            <a:endParaRPr lang="en-US" sz="4800" b="1" i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48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арқалап </a:t>
            </a:r>
            <a:r>
              <a:rPr lang="en-US" sz="48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апарсаң да, </a:t>
            </a:r>
            <a:r>
              <a:rPr lang="en-US" sz="48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қарызын өтей </a:t>
            </a:r>
            <a:r>
              <a:rPr lang="en-US" sz="48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алмайсың.</a:t>
            </a:r>
            <a:br>
              <a:rPr lang="en-US" sz="48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4800" b="1" i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1340768"/>
            <a:ext cx="846043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2</a:t>
            </a:r>
            <a:r>
              <a:rPr lang="en-US" sz="48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ru-RU" sz="48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….. </a:t>
            </a:r>
            <a:r>
              <a:rPr lang="ru-RU" sz="4800" b="1" i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жұрттың</a:t>
            </a:r>
            <a:r>
              <a:rPr lang="ru-RU" sz="48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4800" b="1" i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тілін</a:t>
            </a:r>
            <a:r>
              <a:rPr lang="ru-RU" sz="48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4800" b="1" i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біл</a:t>
            </a:r>
            <a:r>
              <a:rPr lang="ru-RU" sz="48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endParaRPr lang="ru-RU" sz="4800" b="1" i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sz="4800" b="1" i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sz="4800" b="1" i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48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48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ru-RU" sz="4800" b="1" i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жеті</a:t>
            </a:r>
            <a:r>
              <a:rPr lang="ru-RU" sz="48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4800" b="1" i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түрлі</a:t>
            </a:r>
            <a:r>
              <a:rPr lang="ru-RU" sz="48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4800" b="1" i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білім</a:t>
            </a:r>
            <a:r>
              <a:rPr lang="ru-RU" sz="48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4800" b="1" i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біл</a:t>
            </a:r>
            <a:r>
              <a:rPr lang="ru-RU" sz="48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b="1" i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7544" y="1916832"/>
            <a:ext cx="518457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3.     </a:t>
            </a:r>
            <a:r>
              <a:rPr lang="en-US" sz="48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 атасын </a:t>
            </a:r>
            <a:endParaRPr lang="en-US" sz="4800" b="1" i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4800" b="1" i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8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білмеген </a:t>
            </a:r>
            <a:r>
              <a:rPr lang="en-US" sz="48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жетесіз.</a:t>
            </a:r>
            <a:br>
              <a:rPr lang="en-US" sz="48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1560" y="1700808"/>
            <a:ext cx="655272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4</a:t>
            </a:r>
            <a:r>
              <a:rPr lang="en-US" sz="48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Ағайын – алтау,</a:t>
            </a:r>
            <a:endParaRPr lang="en-US" sz="4800" b="1" i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8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8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4800" b="1" i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8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8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ана-........</a:t>
            </a:r>
            <a:br>
              <a:rPr lang="en-US" sz="48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692696"/>
            <a:ext cx="8892480" cy="5073427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sz="4400" b="1" i="1" dirty="0">
                <a:solidFill>
                  <a:srgbClr val="FF0000"/>
                </a:solidFill>
              </a:rPr>
              <a:t>Көрнекілігі: </a:t>
            </a:r>
            <a:r>
              <a:rPr lang="en-US" sz="4000" b="1" i="1" dirty="0">
                <a:solidFill>
                  <a:srgbClr val="7030A0"/>
                </a:solidFill>
              </a:rPr>
              <a:t>интерактивті </a:t>
            </a:r>
            <a:r>
              <a:rPr lang="en-US" sz="4000" b="1" i="1" dirty="0" smtClean="0">
                <a:solidFill>
                  <a:srgbClr val="7030A0"/>
                </a:solidFill>
              </a:rPr>
              <a:t>тақта, шарлар,</a:t>
            </a:r>
            <a:endParaRPr lang="ru-RU" sz="4000" b="1" i="1" dirty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n-US" sz="4000" b="1" i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4000" b="1" i="1" dirty="0" smtClean="0">
                <a:solidFill>
                  <a:srgbClr val="FF0000"/>
                </a:solidFill>
              </a:rPr>
              <a:t>Түрі: </a:t>
            </a:r>
            <a:r>
              <a:rPr lang="en-US" sz="4000" b="1" i="1" dirty="0" smtClean="0">
                <a:solidFill>
                  <a:srgbClr val="7030A0"/>
                </a:solidFill>
              </a:rPr>
              <a:t>Сайыс сабақ</a:t>
            </a:r>
            <a:endParaRPr lang="en-US" sz="4000" b="1" i="1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n-US" b="1" i="1" dirty="0" smtClean="0"/>
          </a:p>
          <a:p>
            <a:pPr marL="0" indent="0">
              <a:buNone/>
            </a:pPr>
            <a:r>
              <a:rPr lang="en-US" sz="4000" b="1" i="1" dirty="0" smtClean="0">
                <a:solidFill>
                  <a:srgbClr val="FF0000"/>
                </a:solidFill>
              </a:rPr>
              <a:t>Әдісі: </a:t>
            </a:r>
            <a:r>
              <a:rPr lang="en-US" sz="4000" b="1" i="1" dirty="0" smtClean="0">
                <a:solidFill>
                  <a:srgbClr val="7030A0"/>
                </a:solidFill>
              </a:rPr>
              <a:t>сұрақ - жауап</a:t>
            </a:r>
            <a:endParaRPr lang="en-US" sz="4000" b="1" i="1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n-US" b="1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23527" y="1772816"/>
            <a:ext cx="6029215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 …… </a:t>
            </a:r>
            <a:r>
              <a:rPr lang="ru-RU" sz="4800" b="1" i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аяқты</a:t>
            </a:r>
            <a:r>
              <a:rPr lang="ru-RU" sz="48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4800" b="1" i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жылқы</a:t>
            </a:r>
            <a:r>
              <a:rPr lang="ru-RU" sz="48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ru-RU" sz="4800" b="1" i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sz="4800" b="1" i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48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48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да </a:t>
            </a:r>
            <a:r>
              <a:rPr lang="ru-RU" sz="4800" b="1" i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сүрінеді</a:t>
            </a:r>
            <a:r>
              <a:rPr lang="ru-RU" sz="48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4800" b="1" i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1916832"/>
            <a:ext cx="6583854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 ……</a:t>
            </a:r>
            <a:r>
              <a:rPr lang="ru-RU" sz="4800" b="1" i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бармақ</a:t>
            </a:r>
            <a:r>
              <a:rPr lang="ru-RU" sz="48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4800" b="1" i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жиналса</a:t>
            </a:r>
            <a:r>
              <a:rPr lang="ru-RU" sz="48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endParaRPr lang="ru-RU" sz="4800" b="1" i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sz="4800" b="1" i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48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48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ru-RU" sz="4800" b="1" i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жұдырық</a:t>
            </a:r>
            <a:r>
              <a:rPr lang="ru-RU" sz="48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4800" b="1" i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болады</a:t>
            </a:r>
            <a:r>
              <a:rPr lang="ru-RU" sz="48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b="1" i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504" y="2204864"/>
            <a:ext cx="741682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indent="-914400">
              <a:buAutoNum type="arabicPeriod" startAt="7"/>
            </a:pPr>
            <a:r>
              <a:rPr lang="en-US" sz="48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Жігіттің ..... </a:t>
            </a:r>
            <a:r>
              <a:rPr lang="en-US" sz="48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</a:t>
            </a:r>
            <a:r>
              <a:rPr lang="en-US" sz="48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ұрты </a:t>
            </a:r>
            <a:endParaRPr lang="en-US" sz="4800" b="1" i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4800" b="1" i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8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бар</a:t>
            </a:r>
            <a:endParaRPr lang="ru-RU" sz="4800" b="1" i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sz="4800" b="1" i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 rot="20933366">
            <a:off x="665427" y="1870688"/>
            <a:ext cx="6503647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«Жұмбақшылар» сайысы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9552" y="1340768"/>
            <a:ext cx="5618461" cy="415498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7200" b="1" dirty="0" smtClean="0">
                <a:ln w="11430"/>
                <a:solidFill>
                  <a:srgbClr val="FF00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en-US" sz="7200" b="1" dirty="0" smtClean="0">
                <a:ln w="11430"/>
                <a:solidFill>
                  <a:srgbClr val="FF00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lang="en-US" sz="7200" b="1" dirty="0" smtClean="0">
                <a:ln w="11430"/>
                <a:solidFill>
                  <a:srgbClr val="FF00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кезең</a:t>
            </a:r>
            <a:endParaRPr lang="en-US" sz="7200" b="1" dirty="0" smtClean="0">
              <a:ln w="11430"/>
              <a:solidFill>
                <a:srgbClr val="FF000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7200" b="1" dirty="0" smtClean="0">
              <a:ln w="11430"/>
              <a:solidFill>
                <a:srgbClr val="FF000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7200" b="1" dirty="0" smtClean="0">
                <a:ln w="11430"/>
                <a:solidFill>
                  <a:srgbClr val="FF00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Жеті жұмбақ</a:t>
            </a:r>
            <a:endParaRPr lang="en-US" sz="7200" b="1" dirty="0" smtClean="0">
              <a:ln w="11430"/>
              <a:solidFill>
                <a:srgbClr val="FF000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4800" b="1" dirty="0">
              <a:ln w="11430"/>
              <a:solidFill>
                <a:srgbClr val="FF000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173298" y="908720"/>
            <a:ext cx="7712944" cy="424731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5400" b="1" dirty="0">
                <a:ln w="11430"/>
                <a:solidFill>
                  <a:srgbClr val="F010B5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Ә</a:t>
            </a:r>
            <a:r>
              <a:rPr lang="en-US" sz="5400" b="1" dirty="0" smtClean="0">
                <a:ln w="11430"/>
                <a:solidFill>
                  <a:srgbClr val="F010B5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 сайыскер </a:t>
            </a:r>
            <a:endParaRPr lang="en-US" sz="5400" b="1" dirty="0" smtClean="0">
              <a:ln w="11430"/>
              <a:solidFill>
                <a:srgbClr val="F010B5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5400" b="1" dirty="0" smtClean="0">
                <a:ln w="11430"/>
                <a:solidFill>
                  <a:srgbClr val="F010B5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қарсыласына</a:t>
            </a:r>
            <a:endParaRPr lang="en-US" sz="5400" b="1" dirty="0" smtClean="0">
              <a:ln w="11430"/>
              <a:solidFill>
                <a:srgbClr val="F010B5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5400" b="1" dirty="0" smtClean="0">
                <a:ln w="11430"/>
                <a:solidFill>
                  <a:srgbClr val="F010B5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жеті жұмбақтан қояды.</a:t>
            </a:r>
            <a:endParaRPr lang="en-US" sz="5400" b="1" dirty="0" smtClean="0">
              <a:ln w="11430"/>
              <a:solidFill>
                <a:srgbClr val="F010B5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5400" b="1" dirty="0" smtClean="0">
                <a:ln w="11430"/>
                <a:solidFill>
                  <a:srgbClr val="F010B5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Әрбір жауап</a:t>
            </a:r>
            <a:endParaRPr lang="en-US" sz="5400" b="1" dirty="0" smtClean="0">
              <a:ln w="11430"/>
              <a:solidFill>
                <a:srgbClr val="F010B5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5400" b="1" dirty="0">
                <a:ln w="11430"/>
                <a:solidFill>
                  <a:srgbClr val="F010B5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ү</a:t>
            </a:r>
            <a:r>
              <a:rPr lang="en-US" sz="5400" b="1" dirty="0" smtClean="0">
                <a:ln w="11430"/>
                <a:solidFill>
                  <a:srgbClr val="F010B5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шін 10 ұпай</a:t>
            </a:r>
            <a:endParaRPr lang="en-US" sz="5400" b="1" dirty="0">
              <a:ln w="11430"/>
              <a:solidFill>
                <a:srgbClr val="F010B5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692696"/>
            <a:ext cx="831641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800" b="1" dirty="0" smtClean="0">
                <a:ln w="11430"/>
                <a:solidFill>
                  <a:srgbClr val="FF00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 </a:t>
            </a:r>
            <a:r>
              <a:rPr lang="en-US" sz="8800" b="1" dirty="0">
                <a:ln w="11430"/>
                <a:solidFill>
                  <a:srgbClr val="FF00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Бөлім</a:t>
            </a:r>
            <a:endParaRPr lang="en-US" sz="8800" b="1" dirty="0">
              <a:ln w="11430"/>
              <a:solidFill>
                <a:srgbClr val="FF000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endParaRPr lang="en-US" sz="8800" b="1" dirty="0">
              <a:ln w="11430"/>
              <a:solidFill>
                <a:schemeClr val="tx2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en-US" sz="8800" b="1" dirty="0">
                <a:ln w="11430"/>
                <a:solidFill>
                  <a:srgbClr val="FF00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«Кім жылдам?» </a:t>
            </a:r>
            <a:endParaRPr lang="ru-RU" sz="8800" b="1" dirty="0">
              <a:ln w="11430"/>
              <a:solidFill>
                <a:srgbClr val="FF000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692696"/>
            <a:ext cx="7884368" cy="4525963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b="1" dirty="0" smtClean="0"/>
              <a:t> </a:t>
            </a:r>
            <a:r>
              <a:rPr lang="en-US" sz="48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Жұмбақ </a:t>
            </a:r>
            <a:r>
              <a:rPr lang="en-US" sz="48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шешкіш кім екен?</a:t>
            </a:r>
            <a:br>
              <a:rPr lang="en-US" sz="48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8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Сыртқа шықсам түн екен</a:t>
            </a:r>
            <a:br>
              <a:rPr lang="en-US" sz="48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8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Моншақтарын шашып ап,</a:t>
            </a:r>
            <a:br>
              <a:rPr lang="en-US" sz="48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8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Бір сары қыз тұр екен </a:t>
            </a:r>
            <a:endParaRPr lang="en-US" sz="4800" b="1" i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endParaRPr lang="en-US" sz="4800" b="1" i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en-US" sz="4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 ай мен жұлдыздар)</a:t>
            </a:r>
            <a:endParaRPr lang="ru-RU" sz="48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24744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</a:t>
            </a:r>
            <a:r>
              <a:rPr lang="en-US" sz="48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Күндіз </a:t>
            </a:r>
            <a:r>
              <a:rPr lang="en-US" sz="48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білінбейді,</a:t>
            </a:r>
            <a:br>
              <a:rPr lang="en-US" sz="48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4800" b="1" i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en-US" sz="48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8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Түнде </a:t>
            </a:r>
            <a:r>
              <a:rPr lang="en-US" sz="48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күлімдейді </a:t>
            </a:r>
            <a:endParaRPr lang="en-US" sz="4800" b="1" i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en-US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(жұлдыз)</a:t>
            </a:r>
            <a:endParaRPr lang="ru-RU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476672"/>
            <a:ext cx="8229600" cy="4525963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en-US" sz="4800" b="1" i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en-US" sz="48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Қабат </a:t>
            </a:r>
            <a:r>
              <a:rPr lang="en-US" sz="48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қабат қаптама,</a:t>
            </a:r>
            <a:br>
              <a:rPr lang="en-US" sz="48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8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Ақылың </a:t>
            </a:r>
            <a:r>
              <a:rPr lang="en-US" sz="48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болса аттама</a:t>
            </a:r>
            <a:r>
              <a:rPr lang="en-US" sz="6000" dirty="0"/>
              <a:t> </a:t>
            </a:r>
            <a:endParaRPr lang="en-US" sz="6000" dirty="0" smtClean="0"/>
          </a:p>
          <a:p>
            <a:pPr marL="0" indent="0" algn="ctr">
              <a:buNone/>
            </a:pPr>
            <a:endParaRPr lang="en-US" sz="6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(кітап)</a:t>
            </a:r>
            <a:endParaRPr lang="ru-RU" sz="5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188640"/>
            <a:ext cx="8634864" cy="649408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i="1" dirty="0" smtClean="0">
                <a:solidFill>
                  <a:srgbClr val="F010B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Сайыс кезеңдері:</a:t>
            </a:r>
            <a:endParaRPr lang="en-US" sz="4800" b="1" i="1" dirty="0" smtClean="0">
              <a:solidFill>
                <a:srgbClr val="F010B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en-US" sz="4800" b="1" i="1" dirty="0" smtClean="0">
                <a:solidFill>
                  <a:srgbClr val="F010B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«Мақал-сөздің мәйегі»</a:t>
            </a:r>
            <a:endParaRPr lang="en-US" sz="4800" b="1" i="1" dirty="0" smtClean="0">
              <a:solidFill>
                <a:srgbClr val="F010B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en-US" sz="4800" b="1" i="1" dirty="0" smtClean="0">
                <a:solidFill>
                  <a:srgbClr val="F010B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«Тапқыр болсаң,тауып көр!»</a:t>
            </a:r>
            <a:endParaRPr lang="en-US" sz="4800" b="1" i="1" dirty="0" smtClean="0">
              <a:solidFill>
                <a:srgbClr val="F010B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en-US" sz="4800" b="1" i="1" dirty="0" smtClean="0">
                <a:solidFill>
                  <a:srgbClr val="F010B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«Сандар сыры»</a:t>
            </a:r>
            <a:endParaRPr lang="en-US" sz="4800" b="1" i="1" dirty="0" smtClean="0">
              <a:solidFill>
                <a:srgbClr val="F010B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en-US" sz="4800" b="1" i="1" dirty="0" smtClean="0">
                <a:solidFill>
                  <a:srgbClr val="F010B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«Жеті жұмбақ»</a:t>
            </a:r>
            <a:endParaRPr lang="en-US" sz="4800" b="1" i="1" dirty="0" smtClean="0">
              <a:solidFill>
                <a:srgbClr val="F010B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en-US" sz="4800" b="1" i="1" dirty="0">
                <a:solidFill>
                  <a:srgbClr val="F010B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smtClean="0">
                <a:solidFill>
                  <a:srgbClr val="F010B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«Кім жылдам?»</a:t>
            </a:r>
            <a:endParaRPr lang="en-US" sz="4800" b="1" i="1" dirty="0" smtClean="0">
              <a:solidFill>
                <a:srgbClr val="F010B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en-US" sz="4800" b="1" i="1" dirty="0" smtClean="0">
                <a:solidFill>
                  <a:srgbClr val="F010B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«Ұйқасын тап!»</a:t>
            </a:r>
            <a:endParaRPr lang="en-US" sz="4800" b="1" i="1" dirty="0" smtClean="0">
              <a:solidFill>
                <a:srgbClr val="F010B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en-US" sz="4800" b="1" i="1" dirty="0" smtClean="0">
                <a:solidFill>
                  <a:srgbClr val="F010B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«Мәре»</a:t>
            </a:r>
            <a:endParaRPr lang="en-US" sz="4800" b="1" i="1" dirty="0" smtClean="0">
              <a:solidFill>
                <a:srgbClr val="F010B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404664"/>
            <a:ext cx="8229600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sz="4800" b="1" i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8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    Жылт-жылт етеді,</a:t>
            </a:r>
            <a:endParaRPr lang="en-US" sz="4800" b="1" i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8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en-US" sz="48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   </a:t>
            </a:r>
            <a:endParaRPr lang="en-US" sz="4800" b="1" i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8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en-US" sz="48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   Жылғадан өтеді</a:t>
            </a:r>
            <a:r>
              <a:rPr lang="en-US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48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8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58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</a:t>
            </a:r>
            <a:r>
              <a:rPr lang="en-US" sz="8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80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489" y="908720"/>
            <a:ext cx="8964488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sz="48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Қалпағы ақ қарасаң,                                                                                                             Дәрігер емес,бірақ ол.                                                                                                                            Дәм мәзірін қаласаң,                                                                                                                                   Алға ұсынып тұрады ол</a:t>
            </a:r>
            <a:endParaRPr lang="en-US" sz="4800" b="1" i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en-US" sz="6000" b="1" dirty="0" smtClean="0">
                <a:solidFill>
                  <a:srgbClr val="FF0000"/>
                </a:solidFill>
              </a:rPr>
              <a:t>(аспаз)</a:t>
            </a:r>
            <a:endParaRPr lang="en-US" sz="6000" b="1" dirty="0">
              <a:solidFill>
                <a:srgbClr val="FF0000"/>
              </a:solidFill>
            </a:endParaRPr>
          </a:p>
          <a:p>
            <a:pPr marL="0" indent="0" algn="r">
              <a:buNone/>
            </a:pPr>
            <a:endParaRPr lang="en-US" sz="4800" b="1" dirty="0" smtClean="0"/>
          </a:p>
          <a:p>
            <a:pPr marL="0" indent="0"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582" y="1340768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/>
              <a:t> </a:t>
            </a:r>
            <a:r>
              <a:rPr lang="en-US" sz="48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Сылдырдан қорқады,</a:t>
            </a:r>
            <a:endParaRPr lang="en-US" sz="4800" b="1" i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sz="4800" b="1" i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48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Шошынып жортады.</a:t>
            </a:r>
            <a:endParaRPr lang="en-US" sz="4800" b="1" i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sz="4800" b="1" i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(Қоян)</a:t>
            </a:r>
            <a:endParaRPr lang="ru-RU" sz="5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908720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sz="4800" b="1" i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en-US" sz="52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Бұрап </a:t>
            </a:r>
            <a:r>
              <a:rPr lang="en-US" sz="52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қойған сағаттай,</a:t>
            </a:r>
            <a:br>
              <a:rPr lang="en-US" sz="52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5200" b="1" i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en-US" sz="52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Айғайлайды </a:t>
            </a:r>
            <a:r>
              <a:rPr lang="en-US" sz="52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таң атпай </a:t>
            </a:r>
            <a:r>
              <a:rPr lang="en-US" sz="52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.</a:t>
            </a:r>
            <a:endParaRPr lang="en-US" sz="5200" b="1" i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5200" b="1" i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5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5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Әтеш</a:t>
            </a:r>
            <a:r>
              <a:rPr lang="en-US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5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692696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endParaRPr lang="en-US" sz="4800" b="1" i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52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Білімнің нәрін тереді,</a:t>
            </a:r>
            <a:endParaRPr lang="en-US" sz="5200" b="1" i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sz="5200" b="1" i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52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Балаға тәлім береді.</a:t>
            </a:r>
            <a:endParaRPr lang="en-US" sz="5200" b="1" i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sz="5200" b="1" i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(Ұстаз)</a:t>
            </a:r>
            <a:endParaRPr lang="ru-RU" sz="5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540568" y="548680"/>
            <a:ext cx="8568952" cy="45719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Plain">
              <a:avLst/>
            </a:prstTxWarp>
            <a:spAutoFit/>
            <a:scene3d>
              <a:camera prst="perspectiveLeft"/>
              <a:lightRig rig="glow" dir="tl">
                <a:rot lat="0" lon="0" rev="5400000"/>
              </a:lightRig>
            </a:scene3d>
            <a:sp3d extrusionH="57150" contourW="12700">
              <a:bevelT w="25400" h="25400" prst="riblet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8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reflection blurRad="6350" stA="60000" endA="900" endPos="58000" dir="5400000" sy="-100000" algn="bl" rotWithShape="0"/>
                </a:effectLst>
              </a:rPr>
              <a:t> </a:t>
            </a:r>
            <a:r>
              <a:rPr lang="en-US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reflection blurRad="6350" stA="60000" endA="900" endPos="58000" dir="5400000" sy="-100000" algn="bl" rotWithShape="0"/>
                </a:effectLst>
              </a:rPr>
              <a:t>VI -</a:t>
            </a:r>
            <a:r>
              <a:rPr lang="en-US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reflection blurRad="6350" stA="60000" endA="900" endPos="58000" dir="5400000" sy="-100000" algn="bl" rotWithShape="0"/>
                </a:effectLst>
              </a:rPr>
              <a:t> Бөлім</a:t>
            </a:r>
            <a:endParaRPr lang="en-US" sz="36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7030A0"/>
              </a:solidFill>
              <a:effectLst>
                <a:reflection blurRad="6350" stA="60000" endA="900" endPos="58000" dir="5400000" sy="-100000" algn="bl" rotWithShape="0"/>
              </a:effectLst>
            </a:endParaRPr>
          </a:p>
          <a:p>
            <a:pPr algn="ctr"/>
            <a:r>
              <a:rPr lang="en-US" sz="4000" b="1" dirty="0" smtClean="0">
                <a:ln w="11430"/>
                <a:solidFill>
                  <a:srgbClr val="7030A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«Ұйқасын тап»</a:t>
            </a:r>
            <a:endParaRPr lang="ru-RU" sz="4000" b="1" cap="none" spc="0" dirty="0">
              <a:ln w="11430"/>
              <a:solidFill>
                <a:srgbClr val="7030A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7544" y="1052736"/>
            <a:ext cx="597666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4800" b="1" i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48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1.Екі </a:t>
            </a:r>
            <a:r>
              <a:rPr lang="ru-RU" sz="4800" b="1" i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көзін</a:t>
            </a:r>
            <a:r>
              <a:rPr lang="ru-RU" sz="48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4800" b="1" i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қысып</a:t>
            </a:r>
            <a:br>
              <a:rPr lang="ru-RU" sz="48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4800" b="1" i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48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Пеш </a:t>
            </a:r>
            <a:r>
              <a:rPr lang="ru-RU" sz="4800" b="1" i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үстінде</a:t>
            </a:r>
            <a:r>
              <a:rPr lang="ru-RU" sz="48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4800" b="1" i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отыр</a:t>
            </a:r>
            <a:r>
              <a:rPr lang="ru-RU" sz="48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</a:t>
            </a:r>
            <a:endParaRPr lang="en-US" sz="4800" b="1" i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8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8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4800" b="1" i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8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8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</a:t>
            </a:r>
            <a:r>
              <a:rPr lang="en-US" sz="4800" b="1" i="1" dirty="0" smtClean="0">
                <a:solidFill>
                  <a:srgbClr val="F010B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(мысық)</a:t>
            </a:r>
            <a:endParaRPr lang="ru-RU" sz="4800" b="1" i="1" dirty="0">
              <a:solidFill>
                <a:srgbClr val="F010B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1412776"/>
            <a:ext cx="669674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4800" b="1" i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48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</a:t>
            </a:r>
            <a:r>
              <a:rPr lang="ru-RU" sz="4800" b="1" i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Қонды</a:t>
            </a:r>
            <a:r>
              <a:rPr lang="ru-RU" sz="48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4800" b="1" i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барып</a:t>
            </a:r>
            <a:r>
              <a:rPr lang="ru-RU" sz="48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4800" b="1" i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талға</a:t>
            </a:r>
            <a:r>
              <a:rPr lang="ru-RU" sz="48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 </a:t>
            </a:r>
            <a:br>
              <a:rPr lang="ru-RU" sz="48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4800" b="1" i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48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Ала </a:t>
            </a:r>
            <a:r>
              <a:rPr lang="ru-RU" sz="4800" b="1" i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қанат</a:t>
            </a:r>
            <a:r>
              <a:rPr lang="ru-RU" sz="48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48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</a:t>
            </a:r>
            <a:endParaRPr lang="ru-RU" sz="4800" b="1" i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48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ru-RU" sz="4800" b="1" i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48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48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</a:t>
            </a:r>
            <a:r>
              <a:rPr lang="en-US" sz="4800" b="1" i="1" dirty="0" smtClean="0">
                <a:solidFill>
                  <a:srgbClr val="F010B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(қарға)</a:t>
            </a:r>
            <a:endParaRPr lang="ru-RU" sz="4800" b="1" i="1" dirty="0">
              <a:solidFill>
                <a:srgbClr val="F010B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1196752"/>
            <a:ext cx="734481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4800" b="1" i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48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3.Жұмыртқасын </a:t>
            </a:r>
            <a:r>
              <a:rPr lang="ru-RU" sz="4800" b="1" i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тауып</a:t>
            </a:r>
            <a:r>
              <a:rPr lang="ru-RU" sz="48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br>
              <a:rPr lang="ru-RU" sz="48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4800" b="1" i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4800" b="1" i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Қыт-қыттайды</a:t>
            </a:r>
            <a:r>
              <a:rPr lang="ru-RU" sz="48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...</a:t>
            </a:r>
            <a:endParaRPr lang="ru-RU" sz="4800" b="1" i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sz="4800" b="1" i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48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</a:t>
            </a:r>
            <a:r>
              <a:rPr lang="en-US" sz="4800" b="1" i="1" dirty="0" smtClean="0">
                <a:solidFill>
                  <a:srgbClr val="F010B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(тауық)</a:t>
            </a:r>
            <a:endParaRPr lang="ru-RU" sz="4800" b="1" i="1" dirty="0">
              <a:solidFill>
                <a:srgbClr val="F010B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1196752"/>
            <a:ext cx="619268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endParaRPr lang="ru-RU" sz="4800" b="1" i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48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4.Таппай </a:t>
            </a:r>
            <a:r>
              <a:rPr lang="ru-RU" sz="4800" b="1" i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тағат</a:t>
            </a:r>
            <a:br>
              <a:rPr lang="ru-RU" sz="48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4800" b="1" i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48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ru-RU" sz="4800" b="1" i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Тықылдайды</a:t>
            </a:r>
            <a:r>
              <a:rPr lang="ru-RU" sz="48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</a:t>
            </a:r>
            <a:endParaRPr lang="ru-RU" sz="4800" b="1" i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sz="4800" b="1" i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4800" b="1" i="1" dirty="0" smtClean="0">
                <a:solidFill>
                  <a:srgbClr val="F010B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</a:t>
            </a:r>
            <a:r>
              <a:rPr lang="en-US" sz="4800" b="1" i="1" dirty="0" smtClean="0">
                <a:solidFill>
                  <a:srgbClr val="F010B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(сағат)</a:t>
            </a:r>
            <a:endParaRPr lang="ru-RU" sz="4800" b="1" i="1" dirty="0">
              <a:solidFill>
                <a:srgbClr val="F010B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 rot="20933366">
            <a:off x="672750" y="1945964"/>
            <a:ext cx="572238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«Мақалшылар» сайысы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1340768"/>
            <a:ext cx="914501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4800" b="1" i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48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5.Айбат </a:t>
            </a:r>
            <a:r>
              <a:rPr lang="ru-RU" sz="4800" b="1" i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шеккен</a:t>
            </a:r>
            <a:r>
              <a:rPr lang="ru-RU" sz="48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4800" b="1" i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алыстан</a:t>
            </a:r>
            <a:r>
              <a:rPr lang="ru-RU" sz="48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br>
              <a:rPr lang="ru-RU" sz="48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4800" b="1" i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4800" b="1" i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Аң</a:t>
            </a:r>
            <a:r>
              <a:rPr lang="ru-RU" sz="48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4800" b="1" i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патшасы</a:t>
            </a:r>
            <a:r>
              <a:rPr lang="ru-RU" sz="48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48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</a:t>
            </a:r>
            <a:endParaRPr lang="ru-RU" sz="4800" b="1" i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sz="4800" b="1" i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48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</a:t>
            </a:r>
            <a:r>
              <a:rPr lang="en-US" sz="4800" b="1" i="1" dirty="0" smtClean="0">
                <a:solidFill>
                  <a:srgbClr val="F010B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(арыстан)</a:t>
            </a:r>
            <a:endParaRPr lang="ru-RU" sz="4800" b="1" i="1" dirty="0">
              <a:solidFill>
                <a:srgbClr val="F010B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1268760"/>
            <a:ext cx="698477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4800" b="1" i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48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6.Құйрығы </a:t>
            </a:r>
            <a:r>
              <a:rPr lang="ru-RU" sz="48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он </a:t>
            </a:r>
            <a:r>
              <a:rPr lang="ru-RU" sz="4800" b="1" i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қарыс</a:t>
            </a:r>
            <a:r>
              <a:rPr lang="ru-RU" sz="48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br>
              <a:rPr lang="ru-RU" sz="48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4800" b="1" i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4800" b="1" i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Бұл</a:t>
            </a:r>
            <a:r>
              <a:rPr lang="ru-RU" sz="48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4800" b="1" i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айбатты</a:t>
            </a:r>
            <a:r>
              <a:rPr lang="ru-RU" sz="48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48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</a:t>
            </a:r>
            <a:endParaRPr lang="ru-RU" sz="4800" b="1" i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4800" b="1" i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4800" b="1" i="1" dirty="0" smtClean="0">
                <a:solidFill>
                  <a:srgbClr val="F010B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(жолбарыс)</a:t>
            </a:r>
            <a:endParaRPr lang="ru-RU" sz="4800" b="1" i="1" dirty="0">
              <a:solidFill>
                <a:srgbClr val="F010B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504" y="1173620"/>
            <a:ext cx="7772400" cy="1728193"/>
          </a:xfrm>
        </p:spPr>
        <p:txBody>
          <a:bodyPr>
            <a:normAutofit fontScale="90000"/>
          </a:bodyPr>
          <a:lstStyle/>
          <a:p>
            <a:r>
              <a:rPr lang="en-US" sz="128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</a:t>
            </a:r>
            <a:r>
              <a:rPr lang="en-US" sz="128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en-US" sz="128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8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кезең</a:t>
            </a:r>
            <a:br>
              <a:rPr lang="en-US" dirty="0" smtClean="0"/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99592" y="2924944"/>
            <a:ext cx="5375190" cy="18620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1500" b="1" spc="50" dirty="0">
                <a:ln w="11430"/>
                <a:solidFill>
                  <a:srgbClr val="FF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«Мәре»</a:t>
            </a:r>
            <a:endParaRPr lang="ru-RU" sz="11500" b="1" spc="50" dirty="0">
              <a:ln w="11430"/>
              <a:solidFill>
                <a:srgbClr val="FF0000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836712"/>
            <a:ext cx="8496944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i="1" dirty="0">
                <a:solidFill>
                  <a:srgbClr val="F010B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Отыз ек батыр,</a:t>
            </a:r>
            <a:br>
              <a:rPr lang="en-US" sz="4800" b="1" i="1" dirty="0">
                <a:solidFill>
                  <a:srgbClr val="F010B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b="1" i="1" dirty="0">
                <a:solidFill>
                  <a:srgbClr val="F010B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Екіге бөлініп жатыр </a:t>
            </a:r>
            <a:endParaRPr lang="en-US" sz="4800" b="1" i="1" dirty="0" smtClean="0">
              <a:solidFill>
                <a:srgbClr val="F010B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800" b="1" i="1" dirty="0" smtClean="0">
                <a:solidFill>
                  <a:srgbClr val="F010B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(</a:t>
            </a:r>
            <a:r>
              <a:rPr lang="en-US" sz="4800" b="1" i="1" dirty="0">
                <a:solidFill>
                  <a:srgbClr val="F010B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тіс)</a:t>
            </a:r>
            <a:br>
              <a:rPr lang="en-US" sz="4800" b="1" i="1" dirty="0">
                <a:solidFill>
                  <a:srgbClr val="F010B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800" b="1" i="1" dirty="0" smtClean="0">
              <a:solidFill>
                <a:srgbClr val="F010B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800" b="1" i="1" dirty="0" smtClean="0">
                <a:solidFill>
                  <a:srgbClr val="F010B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Отыз </a:t>
            </a:r>
            <a:r>
              <a:rPr lang="en-US" sz="4800" b="1" i="1" dirty="0">
                <a:solidFill>
                  <a:srgbClr val="F010B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тістен шыққан сөз,</a:t>
            </a:r>
            <a:br>
              <a:rPr lang="en-US" sz="4800" b="1" i="1" dirty="0">
                <a:solidFill>
                  <a:srgbClr val="F010B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b="1" i="1" dirty="0">
                <a:solidFill>
                  <a:srgbClr val="F010B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Отыз рулы елге тарайды.</a:t>
            </a:r>
            <a:br>
              <a:rPr lang="en-US" dirty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836711"/>
            <a:ext cx="734481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i="1" dirty="0">
                <a:solidFill>
                  <a:srgbClr val="F010B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Білімнің дәнін тереді,</a:t>
            </a:r>
            <a:br>
              <a:rPr lang="en-US" sz="4800" b="1" i="1" dirty="0">
                <a:solidFill>
                  <a:srgbClr val="F010B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b="1" i="1" dirty="0">
                <a:solidFill>
                  <a:srgbClr val="F010B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Балаға тәлім береді </a:t>
            </a:r>
            <a:r>
              <a:rPr lang="en-US" sz="4800" b="1" i="1" dirty="0" smtClean="0">
                <a:solidFill>
                  <a:srgbClr val="F010B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sz="4800" b="1" i="1" dirty="0" smtClean="0">
              <a:solidFill>
                <a:srgbClr val="F010B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800" b="1" i="1" dirty="0" smtClean="0">
                <a:solidFill>
                  <a:srgbClr val="F010B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(</a:t>
            </a:r>
            <a:r>
              <a:rPr lang="en-US" sz="4800" b="1" i="1" dirty="0">
                <a:solidFill>
                  <a:srgbClr val="F010B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ұстаз</a:t>
            </a:r>
            <a:r>
              <a:rPr lang="en-US" sz="4800" b="1" i="1" dirty="0" smtClean="0">
                <a:solidFill>
                  <a:srgbClr val="F010B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4800" b="1" i="1" dirty="0" smtClean="0">
              <a:solidFill>
                <a:srgbClr val="F010B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800" b="1" i="1" dirty="0" smtClean="0">
                <a:solidFill>
                  <a:srgbClr val="F010B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</a:t>
            </a:r>
            <a:endParaRPr lang="en-US" sz="4800" b="1" i="1" dirty="0" smtClean="0">
              <a:solidFill>
                <a:srgbClr val="F010B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800" b="1" i="1" dirty="0" smtClean="0">
                <a:solidFill>
                  <a:srgbClr val="F010B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Ұстазы </a:t>
            </a:r>
            <a:r>
              <a:rPr lang="en-US" sz="4800" b="1" i="1" dirty="0">
                <a:solidFill>
                  <a:srgbClr val="F010B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жақсының ұстамы жақсы. </a:t>
            </a:r>
            <a:endParaRPr lang="ru-RU" sz="4800" b="1" i="1" dirty="0">
              <a:solidFill>
                <a:srgbClr val="F010B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548680"/>
            <a:ext cx="748883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i="1" dirty="0" err="1">
                <a:solidFill>
                  <a:srgbClr val="F010B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Таңмен</a:t>
            </a:r>
            <a:r>
              <a:rPr lang="ru-RU" sz="4800" b="1" i="1" dirty="0">
                <a:solidFill>
                  <a:srgbClr val="F010B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i="1" dirty="0" err="1">
                <a:solidFill>
                  <a:srgbClr val="F010B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көзін</a:t>
            </a:r>
            <a:r>
              <a:rPr lang="ru-RU" sz="4800" b="1" i="1" dirty="0">
                <a:solidFill>
                  <a:srgbClr val="F010B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i="1" dirty="0" err="1">
                <a:solidFill>
                  <a:srgbClr val="F010B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ашады</a:t>
            </a:r>
            <a:r>
              <a:rPr lang="ru-RU" sz="4800" b="1" i="1" dirty="0">
                <a:solidFill>
                  <a:srgbClr val="F010B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ru-RU" sz="4800" b="1" i="1" dirty="0">
                <a:solidFill>
                  <a:srgbClr val="F010B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b="1" i="1" dirty="0" err="1">
                <a:solidFill>
                  <a:srgbClr val="F010B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Әлемге</a:t>
            </a:r>
            <a:r>
              <a:rPr lang="ru-RU" sz="4800" b="1" i="1" dirty="0">
                <a:solidFill>
                  <a:srgbClr val="F010B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i="1" dirty="0" err="1">
                <a:solidFill>
                  <a:srgbClr val="F010B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нұрын</a:t>
            </a:r>
            <a:r>
              <a:rPr lang="ru-RU" sz="4800" b="1" i="1" dirty="0">
                <a:solidFill>
                  <a:srgbClr val="F010B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i="1" dirty="0" err="1">
                <a:solidFill>
                  <a:srgbClr val="F010B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шашады</a:t>
            </a:r>
            <a:r>
              <a:rPr lang="ru-RU" sz="4800" b="1" i="1" dirty="0">
                <a:solidFill>
                  <a:srgbClr val="F010B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4800" b="1" i="1" dirty="0">
                <a:solidFill>
                  <a:srgbClr val="F010B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  <a:endParaRPr lang="ru-RU" sz="4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(</a:t>
            </a:r>
            <a:r>
              <a:rPr lang="ru-RU" sz="4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күн</a:t>
            </a:r>
            <a:r>
              <a:rPr lang="ru-RU" sz="4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4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15616" y="3989921"/>
            <a:ext cx="4079707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i="1" dirty="0" smtClean="0">
                <a:solidFill>
                  <a:srgbClr val="F010B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Күн күркіресе,</a:t>
            </a:r>
            <a:endParaRPr lang="en-US" sz="4800" b="1" i="1" dirty="0" smtClean="0">
              <a:solidFill>
                <a:srgbClr val="F010B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800" b="1" i="1" dirty="0" smtClean="0">
                <a:solidFill>
                  <a:srgbClr val="F010B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көк дүркірер</a:t>
            </a:r>
            <a:endParaRPr lang="ru-RU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51549" y="1124744"/>
            <a:ext cx="7848872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i="1" dirty="0">
                <a:solidFill>
                  <a:srgbClr val="F010B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Еш тесікке тұрмайды,</a:t>
            </a:r>
            <a:br>
              <a:rPr lang="en-US" sz="4800" b="1" i="1" dirty="0">
                <a:solidFill>
                  <a:srgbClr val="F010B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b="1" i="1" dirty="0">
                <a:solidFill>
                  <a:srgbClr val="F010B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Ол жоқта жер құрғайды. </a:t>
            </a:r>
            <a:endParaRPr lang="en-US" sz="4800" b="1" i="1" dirty="0" smtClean="0">
              <a:solidFill>
                <a:srgbClr val="F010B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(</a:t>
            </a:r>
            <a:r>
              <a:rPr lang="en-US" sz="4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су)</a:t>
            </a:r>
            <a:br>
              <a:rPr lang="en-US" sz="4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800" b="1" i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800" b="1" i="1" dirty="0" smtClean="0">
                <a:solidFill>
                  <a:srgbClr val="F010B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Тау </a:t>
            </a:r>
            <a:r>
              <a:rPr lang="en-US" sz="4800" b="1" i="1" dirty="0">
                <a:solidFill>
                  <a:srgbClr val="F010B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мен тасты су бұзар,</a:t>
            </a:r>
            <a:br>
              <a:rPr lang="en-US" sz="4800" b="1" i="1" dirty="0">
                <a:solidFill>
                  <a:srgbClr val="F010B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b="1" i="1" dirty="0">
                <a:solidFill>
                  <a:srgbClr val="F010B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Адамзатты сөз бұзар.</a:t>
            </a:r>
            <a:br>
              <a:rPr lang="en-US" dirty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 rot="20830163">
            <a:off x="-121439" y="1014888"/>
            <a:ext cx="5786478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solidFill>
                  <a:srgbClr val="F010B5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Жеңімпаз </a:t>
            </a:r>
            <a:r>
              <a:rPr lang="en-US" sz="5400" b="1" spc="50" dirty="0" smtClean="0">
                <a:ln w="11430"/>
                <a:solidFill>
                  <a:srgbClr val="F010B5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сайыскерді</a:t>
            </a:r>
            <a:r>
              <a:rPr lang="en-US" sz="5400" b="1" cap="none" spc="50" dirty="0" smtClean="0">
                <a:ln w="11430"/>
                <a:solidFill>
                  <a:srgbClr val="F010B5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endParaRPr lang="en-US" sz="5400" b="1" cap="none" spc="50" dirty="0" smtClean="0">
              <a:ln w="11430"/>
              <a:solidFill>
                <a:srgbClr val="F010B5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en-US" sz="5400" b="1" spc="50" dirty="0" smtClean="0">
                <a:ln w="11430"/>
                <a:solidFill>
                  <a:srgbClr val="F010B5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құттықтаймыз!</a:t>
            </a:r>
            <a:endParaRPr lang="ru-RU" sz="5400" b="1" cap="none" spc="50" dirty="0">
              <a:ln w="11430"/>
              <a:solidFill>
                <a:srgbClr val="F010B5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3" name="Picture 2" descr="C:\Users\Сати\Desktop\images (2).jpg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2771800" y="3501008"/>
            <a:ext cx="3071834" cy="235745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 rot="20488204">
            <a:off x="502447" y="1971954"/>
            <a:ext cx="6572296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5400" b="1" cap="all" spc="0" dirty="0" smtClean="0"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Назарларыңызға</a:t>
            </a:r>
            <a:endParaRPr lang="en-US" sz="5400" b="1" cap="all" spc="0" dirty="0" smtClean="0"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  <a:p>
            <a:pPr algn="ctr"/>
            <a:r>
              <a:rPr lang="en-US" sz="5400" b="1" cap="all" dirty="0" smtClean="0"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Рахмет!</a:t>
            </a:r>
            <a:endParaRPr lang="ru-RU" sz="5400" b="1" cap="all" spc="0" dirty="0"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 rot="19734121">
            <a:off x="179512" y="1610867"/>
            <a:ext cx="1524000" cy="1238250"/>
          </a:xfrm>
          <a:prstGeom prst="rect">
            <a:avLst/>
          </a:prstGeom>
          <a:noFill/>
          <a:ln w="9525">
            <a:noFill/>
            <a:round/>
          </a:ln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472435" y="4725144"/>
            <a:ext cx="1524000" cy="1238250"/>
          </a:xfrm>
          <a:prstGeom prst="rect">
            <a:avLst/>
          </a:prstGeom>
          <a:noFill/>
          <a:ln w="9525">
            <a:noFill/>
            <a:round/>
          </a:ln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1979712" y="881049"/>
            <a:ext cx="1524000" cy="1238250"/>
          </a:xfrm>
          <a:prstGeom prst="rect">
            <a:avLst/>
          </a:prstGeom>
          <a:noFill/>
          <a:ln w="9525">
            <a:noFill/>
            <a:round/>
          </a:ln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4283968" y="261924"/>
            <a:ext cx="1524000" cy="1238250"/>
          </a:xfrm>
          <a:prstGeom prst="rect">
            <a:avLst/>
          </a:prstGeom>
          <a:noFill/>
          <a:ln w="9525">
            <a:noFill/>
            <a:round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59832" y="3787547"/>
            <a:ext cx="4286280" cy="2322517"/>
          </a:xfrm>
          <a:prstGeom prst="rect">
            <a:avLst/>
          </a:prstGeom>
          <a:noFill/>
          <a:ln w="9525">
            <a:noFill/>
            <a:rou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540568" y="548680"/>
            <a:ext cx="8568952" cy="45719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Plain">
              <a:avLst/>
            </a:prstTxWarp>
            <a:spAutoFit/>
            <a:scene3d>
              <a:camera prst="perspectiveLeft"/>
              <a:lightRig rig="glow" dir="tl">
                <a:rot lat="0" lon="0" rev="5400000"/>
              </a:lightRig>
            </a:scene3d>
            <a:sp3d extrusionH="57150" contourW="12700">
              <a:bevelT w="25400" h="25400" prst="riblet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8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reflection blurRad="6350" stA="60000" endA="900" endPos="58000" dir="5400000" sy="-100000" algn="bl" rotWithShape="0"/>
                </a:effectLst>
              </a:rPr>
              <a:t>I </a:t>
            </a:r>
            <a:r>
              <a:rPr lang="en-US" sz="8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reflection blurRad="6350" stA="60000" endA="900" endPos="58000" dir="5400000" sy="-100000" algn="bl" rotWithShape="0"/>
                </a:effectLst>
              </a:rPr>
              <a:t> </a:t>
            </a:r>
            <a:r>
              <a:rPr lang="en-US" sz="8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reflection blurRad="6350" stA="60000" endA="900" endPos="58000" dir="5400000" sy="-100000" algn="bl" rotWithShape="0"/>
                </a:effectLst>
              </a:rPr>
              <a:t>Бөлім</a:t>
            </a:r>
            <a:endParaRPr lang="en-US" sz="88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7030A0"/>
              </a:solidFill>
              <a:effectLst>
                <a:reflection blurRad="6350" stA="60000" endA="900" endPos="58000" dir="5400000" sy="-100000" algn="bl" rotWithShape="0"/>
              </a:effectLst>
            </a:endParaRPr>
          </a:p>
          <a:p>
            <a:pPr algn="ctr"/>
            <a:r>
              <a:rPr lang="en-US" sz="9600" b="1" dirty="0" smtClean="0">
                <a:ln w="11430"/>
                <a:solidFill>
                  <a:srgbClr val="7030A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«Мақал-сөздің </a:t>
            </a:r>
            <a:r>
              <a:rPr lang="en-US" sz="9600" b="1" dirty="0" smtClean="0">
                <a:ln w="11430"/>
                <a:solidFill>
                  <a:srgbClr val="7030A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мәйегі» </a:t>
            </a:r>
            <a:endParaRPr lang="ru-RU" sz="9600" b="1" cap="none" spc="0" dirty="0">
              <a:ln w="11430"/>
              <a:solidFill>
                <a:srgbClr val="7030A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463" y="764704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 </a:t>
            </a:r>
            <a:r>
              <a:rPr lang="en-US" sz="5400" b="1" dirty="0" smtClean="0">
                <a:solidFill>
                  <a:srgbClr val="FF0000"/>
                </a:solidFill>
              </a:rPr>
              <a:t>Оқу білім бұлағы,</a:t>
            </a:r>
            <a:endParaRPr lang="en-US" sz="5400" b="1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en-US" sz="5400" b="1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en-US" sz="5400" b="1" dirty="0" smtClean="0">
                <a:solidFill>
                  <a:srgbClr val="FF0000"/>
                </a:solidFill>
              </a:rPr>
              <a:t>Білім өмір шырағы.</a:t>
            </a:r>
            <a:endParaRPr lang="ru-RU" sz="5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548680"/>
            <a:ext cx="8229600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44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ru-RU" sz="4400" b="1" i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ru-RU" sz="44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ru-RU" sz="5400" b="1" i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Жаңбыр</a:t>
            </a:r>
            <a:r>
              <a:rPr lang="ru-RU" sz="54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5400" b="1" i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жауса</a:t>
            </a:r>
            <a:r>
              <a:rPr lang="en-US" sz="54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54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жер </a:t>
            </a:r>
            <a:r>
              <a:rPr lang="en-US" sz="54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ырысы,</a:t>
            </a:r>
            <a:endParaRPr lang="ru-RU" sz="5400" b="1" i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en-US" sz="54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Батыр </a:t>
            </a:r>
            <a:r>
              <a:rPr lang="en-US" sz="54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туса-ел </a:t>
            </a:r>
            <a:endParaRPr lang="en-US" sz="5400" b="1" i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en-US" sz="54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ырысы.</a:t>
            </a:r>
            <a:endParaRPr lang="ru-RU" sz="5400" b="1" i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620688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   </a:t>
            </a:r>
            <a:endParaRPr lang="en-US" dirty="0" smtClean="0"/>
          </a:p>
          <a:p>
            <a:pPr marL="0" indent="0">
              <a:buNone/>
            </a:pPr>
            <a:r>
              <a:rPr lang="en-US" sz="4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ru-RU" sz="5400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Еңбек</a:t>
            </a:r>
            <a:r>
              <a:rPr lang="ru-RU" sz="5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5400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етсең</a:t>
            </a:r>
            <a:r>
              <a:rPr lang="ru-RU" sz="5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54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ерінбей</a:t>
            </a:r>
            <a:r>
              <a:rPr lang="ru-RU" sz="5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endParaRPr lang="en-US" sz="5400" b="1" i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ru-RU" sz="5400" b="1" i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ru-RU" sz="5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5400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Тояды</a:t>
            </a:r>
            <a:r>
              <a:rPr lang="ru-RU" sz="5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54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қарның</a:t>
            </a:r>
            <a:r>
              <a:rPr lang="ru-RU" sz="5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54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тіленбей</a:t>
            </a:r>
            <a:endParaRPr lang="ru-RU" sz="54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3698</Words>
  <Application>WPS Presentation</Application>
  <PresentationFormat>Экран (4:3)</PresentationFormat>
  <Paragraphs>268</Paragraphs>
  <Slides>58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58</vt:i4>
      </vt:variant>
    </vt:vector>
  </HeadingPairs>
  <TitlesOfParts>
    <vt:vector size="67" baseType="lpstr">
      <vt:lpstr>Arial</vt:lpstr>
      <vt:lpstr>SimSun</vt:lpstr>
      <vt:lpstr>Wingdings</vt:lpstr>
      <vt:lpstr>Times New Roman</vt:lpstr>
      <vt:lpstr>Calibri</vt:lpstr>
      <vt:lpstr>Microsoft YaHei</vt:lpstr>
      <vt:lpstr/>
      <vt:lpstr>Arial Unicode MS</vt:lpstr>
      <vt:lpstr>Тема Office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VIІ кезең 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Алиби</dc:creator>
  <cp:lastModifiedBy>HP</cp:lastModifiedBy>
  <cp:revision>77</cp:revision>
  <dcterms:created xsi:type="dcterms:W3CDTF">2013-07-10T19:03:00Z</dcterms:created>
  <dcterms:modified xsi:type="dcterms:W3CDTF">2020-11-17T14:32:59Z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1049-11.2.0.9739</vt:lpwstr>
  </property>
</Properties>
</file>