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20" r:id="rId1"/>
  </p:sldMasterIdLst>
  <p:notesMasterIdLst>
    <p:notesMasterId r:id="rId6"/>
  </p:notesMasterIdLst>
  <p:sldIdLst>
    <p:sldId id="284" r:id="rId2"/>
    <p:sldId id="282" r:id="rId3"/>
    <p:sldId id="287" r:id="rId4"/>
    <p:sldId id="292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FF"/>
    <a:srgbClr val="FFCC00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79" autoAdjust="0"/>
    <p:restoredTop sz="94718" autoAdjust="0"/>
  </p:normalViewPr>
  <p:slideViewPr>
    <p:cSldViewPr>
      <p:cViewPr varScale="1">
        <p:scale>
          <a:sx n="82" d="100"/>
          <a:sy n="82" d="100"/>
        </p:scale>
        <p:origin x="18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3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572DC-C358-4D7F-A9DB-77A01778F10F}" type="datetimeFigureOut">
              <a:rPr lang="ru-RU" smtClean="0"/>
              <a:pPr/>
              <a:t>21.08.2020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E04DA0-A54D-4634-BFE5-FE6C20F6808D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28242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E04DA0-A54D-4634-BFE5-FE6C20F6808D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E04DA0-A54D-4634-BFE5-FE6C20F6808D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21.08.2020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21.08.2020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21.08.2020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21.08.2020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21.08.2020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21.08.2020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21.08.2020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21.08.2020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21.08.2020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21.08.2020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21.08.2020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21.08.2020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Волна 8"/>
          <p:cNvSpPr/>
          <p:nvPr/>
        </p:nvSpPr>
        <p:spPr>
          <a:xfrm>
            <a:off x="72339" y="1011386"/>
            <a:ext cx="8604444" cy="1409477"/>
          </a:xfrm>
          <a:prstGeom prst="wave">
            <a:avLst>
              <a:gd name="adj1" fmla="val 12500"/>
              <a:gd name="adj2" fmla="val 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Оқу мақсаты </a:t>
            </a:r>
          </a:p>
          <a:p>
            <a:pPr algn="ctr"/>
            <a:r>
              <a:rPr lang="kk-KZ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10.2.6.4 – Антропогенездің  кезеңдерін атау</a:t>
            </a:r>
            <a:endParaRPr lang="ru-RU" sz="1600" b="1" i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Вертикальный свиток 13"/>
          <p:cNvSpPr/>
          <p:nvPr/>
        </p:nvSpPr>
        <p:spPr>
          <a:xfrm>
            <a:off x="-214346" y="0"/>
            <a:ext cx="9358346" cy="1011386"/>
          </a:xfrm>
          <a:prstGeom prst="vertic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С.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гоооггс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атындағы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орта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мекте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Уралбаева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Баян 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Абдуллаевна</a:t>
            </a:r>
            <a:r>
              <a:rPr lang="kk-KZ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5D29737A-BADA-47ED-BB9F-6981CE1C1641}"/>
              </a:ext>
            </a:extLst>
          </p:cNvPr>
          <p:cNvSpPr/>
          <p:nvPr/>
        </p:nvSpPr>
        <p:spPr>
          <a:xfrm>
            <a:off x="72339" y="2298435"/>
            <a:ext cx="8784976" cy="113054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k-KZ" sz="2800" b="1" dirty="0">
              <a:solidFill>
                <a:srgbClr val="FF0000"/>
              </a:solidFill>
            </a:endParaRPr>
          </a:p>
          <a:p>
            <a:pPr algn="ctr"/>
            <a:r>
              <a:rPr lang="kk-KZ" sz="2800" b="1" dirty="0">
                <a:solidFill>
                  <a:srgbClr val="FF0000"/>
                </a:solidFill>
              </a:rPr>
              <a:t>Сабақтың мақсаты</a:t>
            </a:r>
          </a:p>
          <a:p>
            <a:pPr algn="ctr"/>
            <a:r>
              <a:rPr lang="kk-KZ" sz="2400" dirty="0">
                <a:solidFill>
                  <a:srgbClr val="002060"/>
                </a:solidFill>
              </a:rPr>
              <a:t>- Адам эволюциясының негізгі кезеңдерін анықтайды.</a:t>
            </a:r>
            <a:endParaRPr lang="ru-RU" sz="2400" dirty="0">
              <a:solidFill>
                <a:srgbClr val="002060"/>
              </a:solidFill>
            </a:endParaRPr>
          </a:p>
          <a:p>
            <a:endParaRPr lang="ru-RU" dirty="0"/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2AD40E27-10BE-429A-9D80-EB918B37AAD6}"/>
              </a:ext>
            </a:extLst>
          </p:cNvPr>
          <p:cNvSpPr/>
          <p:nvPr/>
        </p:nvSpPr>
        <p:spPr>
          <a:xfrm>
            <a:off x="0" y="3573016"/>
            <a:ext cx="8964488" cy="309634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k-KZ" sz="2800" b="1" dirty="0">
              <a:solidFill>
                <a:srgbClr val="FF0000"/>
              </a:solidFill>
            </a:endParaRPr>
          </a:p>
          <a:p>
            <a:pPr algn="ctr"/>
            <a:r>
              <a:rPr lang="kk-KZ" sz="2800" b="1" dirty="0">
                <a:solidFill>
                  <a:srgbClr val="FF0000"/>
                </a:solidFill>
              </a:rPr>
              <a:t>Бағалау критерийі</a:t>
            </a:r>
            <a:endParaRPr lang="kk-KZ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Ежелгі, ертедегі және қазіргі адамдардың ерекшеліктері мен олардың қаңқа қалдықтарының құрылысын, өмір сүру мәдениетін салыстыру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kk-K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Қазіргі адамдар (Homo sapiens) Саналы адамдардың тұрмыс тіршілігіне мысал келтіріп, талдау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kk-K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 эволюциясының негізгі кезеңдерін ажырату.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endParaRPr lang="kk-K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84876" y="801530"/>
            <a:ext cx="2451873" cy="92889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35" tIns="45718" rIns="91435" bIns="45718" anchor="ctr"/>
          <a:lstStyle/>
          <a:p>
            <a:pPr algn="ctr"/>
            <a:r>
              <a:rPr lang="kk-KZ" sz="2000" b="1" dirty="0"/>
              <a:t>1 тапсырма </a:t>
            </a:r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Зымыран сұрақ</a:t>
            </a:r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kk-KZ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(4 мин)</a:t>
            </a:r>
            <a:endParaRPr lang="ru-RU" altLang="ru-RU" sz="2000" b="1" dirty="0">
              <a:solidFill>
                <a:srgbClr val="FFFF00"/>
              </a:solidFill>
              <a:latin typeface="Times New Roman" panose="02020603050405020304" pitchFamily="18" charset="0"/>
              <a:ea typeface="ヒラギノ角ゴ ProN W3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926820" y="580464"/>
            <a:ext cx="3065580" cy="110750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35" tIns="45718" rIns="91435" bIns="45718" anchor="ctr"/>
          <a:lstStyle/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2 тапсырма</a:t>
            </a:r>
          </a:p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 «Жіңішке және жуан сұрақтар кестесі»</a:t>
            </a:r>
            <a:r>
              <a:rPr lang="kk-KZ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(10 мин)</a:t>
            </a:r>
            <a:endParaRPr lang="ru-RU" altLang="ru-RU" b="1" dirty="0">
              <a:solidFill>
                <a:srgbClr val="FF0000"/>
              </a:solidFill>
              <a:latin typeface="Times New Roman" pitchFamily="18" charset="0"/>
              <a:ea typeface="ヒラギノ角ゴ ProN W3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06681" y="2812214"/>
            <a:ext cx="2368869" cy="1015663"/>
          </a:xfrm>
          <a:prstGeom prst="roundRect">
            <a:avLst/>
          </a:prstGeom>
          <a:solidFill>
            <a:srgbClr val="66FF33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35" tIns="45718" rIns="91435" bIns="45718" anchor="ctr"/>
          <a:lstStyle/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3 тапсырма </a:t>
            </a:r>
          </a:p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«Суретті сөйлет»</a:t>
            </a:r>
            <a:r>
              <a:rPr lang="kk-KZ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(15 мин)</a:t>
            </a:r>
            <a:endParaRPr lang="ru-RU" altLang="ru-RU" sz="2000" b="1" dirty="0">
              <a:solidFill>
                <a:srgbClr val="FF0000"/>
              </a:solidFill>
              <a:latin typeface="Times New Roman" pitchFamily="18" charset="0"/>
              <a:ea typeface="ヒラギノ角ゴ ProN W3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73522" y="5389951"/>
            <a:ext cx="2940543" cy="1107505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35" tIns="45718" rIns="91435" bIns="45718" anchor="ctr"/>
          <a:lstStyle/>
          <a:p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тапсырма «Биологиялық диктант»</a:t>
            </a:r>
            <a:r>
              <a:rPr lang="kk-KZ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(5 мин)</a:t>
            </a:r>
            <a:endParaRPr lang="ru-RU" altLang="ru-RU" sz="2000" b="1" dirty="0">
              <a:solidFill>
                <a:srgbClr val="FF0000"/>
              </a:solidFill>
              <a:latin typeface="Times New Roman" panose="02020603050405020304" pitchFamily="18" charset="0"/>
              <a:ea typeface="ヒラギノ角ゴ ProN W3" charset="0"/>
              <a:cs typeface="Times New Roman" pitchFamily="18" charset="0"/>
            </a:endParaRPr>
          </a:p>
        </p:txBody>
      </p:sp>
      <p:sp>
        <p:nvSpPr>
          <p:cNvPr id="24" name="Пятиугольник 23"/>
          <p:cNvSpPr/>
          <p:nvPr/>
        </p:nvSpPr>
        <p:spPr>
          <a:xfrm>
            <a:off x="173522" y="156657"/>
            <a:ext cx="5190566" cy="521975"/>
          </a:xfrm>
          <a:prstGeom prst="homePlate">
            <a:avLst/>
          </a:prstGeom>
          <a:solidFill>
            <a:srgbClr val="66FF33"/>
          </a:solidFill>
          <a:ln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Белсенді оқу әдістері</a:t>
            </a:r>
            <a:endParaRPr lang="ru-RU" sz="28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36618EE0-00F1-4E3A-8C67-E5F34E5097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9728865"/>
              </p:ext>
            </p:extLst>
          </p:nvPr>
        </p:nvGraphicFramePr>
        <p:xfrm>
          <a:off x="5978444" y="1730420"/>
          <a:ext cx="3115836" cy="337767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57918">
                  <a:extLst>
                    <a:ext uri="{9D8B030D-6E8A-4147-A177-3AD203B41FA5}">
                      <a16:colId xmlns:a16="http://schemas.microsoft.com/office/drawing/2014/main" val="3935017201"/>
                    </a:ext>
                  </a:extLst>
                </a:gridCol>
                <a:gridCol w="1557918">
                  <a:extLst>
                    <a:ext uri="{9D8B030D-6E8A-4147-A177-3AD203B41FA5}">
                      <a16:colId xmlns:a16="http://schemas.microsoft.com/office/drawing/2014/main" val="227587005"/>
                    </a:ext>
                  </a:extLst>
                </a:gridCol>
              </a:tblGrid>
              <a:tr h="385108">
                <a:tc>
                  <a:txBody>
                    <a:bodyPr/>
                    <a:lstStyle/>
                    <a:p>
                      <a:pPr>
                        <a:lnSpc>
                          <a:spcPct val="96000"/>
                        </a:lnSpc>
                        <a:spcAft>
                          <a:spcPts val="315"/>
                        </a:spcAft>
                      </a:pPr>
                      <a:r>
                        <a:rPr lang="kk-KZ" sz="1200" dirty="0">
                          <a:effectLst/>
                        </a:rPr>
                        <a:t>Жіңішке сұрақтар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96000"/>
                        </a:lnSpc>
                        <a:spcAft>
                          <a:spcPts val="315"/>
                        </a:spcAft>
                      </a:pPr>
                      <a:r>
                        <a:rPr lang="kk-KZ" sz="1200">
                          <a:effectLst/>
                        </a:rPr>
                        <a:t>Жуан сұрақтар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074420"/>
                  </a:ext>
                </a:extLst>
              </a:tr>
              <a:tr h="1673512">
                <a:tc>
                  <a:txBody>
                    <a:bodyPr/>
                    <a:lstStyle/>
                    <a:p>
                      <a:pPr>
                        <a:lnSpc>
                          <a:spcPct val="96000"/>
                        </a:lnSpc>
                        <a:spcAft>
                          <a:spcPts val="315"/>
                        </a:spcAft>
                      </a:pPr>
                      <a:r>
                        <a:rPr lang="kk-KZ" sz="1200" dirty="0">
                          <a:solidFill>
                            <a:srgbClr val="FFFF00"/>
                          </a:solidFill>
                          <a:effectLst/>
                        </a:rPr>
                        <a:t>Адам эволюциясының кезеңдері?</a:t>
                      </a:r>
                      <a:endParaRPr lang="ru-RU" sz="1100" dirty="0">
                        <a:solidFill>
                          <a:srgbClr val="FFFF00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96000"/>
                        </a:lnSpc>
                        <a:spcAft>
                          <a:spcPts val="315"/>
                        </a:spcAft>
                      </a:pPr>
                      <a:r>
                        <a:rPr lang="kk-KZ" sz="1200" dirty="0">
                          <a:effectLst/>
                        </a:rPr>
                        <a:t>7,5-1,5 миллион жылдар аралығында өмір сүрген, әртүрлі тік жүретін қай примат түрі?</a:t>
                      </a:r>
                      <a:endParaRPr lang="ru-RU" sz="11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75202358"/>
                  </a:ext>
                </a:extLst>
              </a:tr>
              <a:tr h="1319058">
                <a:tc>
                  <a:txBody>
                    <a:bodyPr/>
                    <a:lstStyle/>
                    <a:p>
                      <a:pPr>
                        <a:lnSpc>
                          <a:spcPct val="96000"/>
                        </a:lnSpc>
                        <a:spcAft>
                          <a:spcPts val="315"/>
                        </a:spcAft>
                      </a:pPr>
                      <a:r>
                        <a:rPr lang="kk-KZ" sz="1200" dirty="0">
                          <a:solidFill>
                            <a:srgbClr val="FFFF00"/>
                          </a:solidFill>
                          <a:effectLst/>
                        </a:rPr>
                        <a:t>Архантроптардың кезеңі қанша топқа бірігеді?</a:t>
                      </a:r>
                      <a:endParaRPr lang="ru-RU" sz="1100" dirty="0">
                        <a:solidFill>
                          <a:srgbClr val="FFFF00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96000"/>
                        </a:lnSpc>
                        <a:spcAft>
                          <a:spcPts val="315"/>
                        </a:spcAft>
                      </a:pPr>
                      <a:r>
                        <a:rPr lang="kk-KZ" sz="1200" dirty="0">
                          <a:effectLst/>
                        </a:rPr>
                        <a:t>Қазып алынған ертедегі адамдардың ғылыми атауы?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96000"/>
                        </a:lnSpc>
                        <a:spcAft>
                          <a:spcPts val="315"/>
                        </a:spcAft>
                      </a:pPr>
                      <a:r>
                        <a:rPr lang="kk-KZ" sz="1200" dirty="0">
                          <a:effectLst/>
                        </a:rPr>
                        <a:t>Палеоантроптар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94158535"/>
                  </a:ext>
                </a:extLst>
              </a:tr>
            </a:tbl>
          </a:graphicData>
        </a:graphic>
      </p:graphicFrame>
      <p:sp>
        <p:nvSpPr>
          <p:cNvPr id="20" name=" 7">
            <a:extLst>
              <a:ext uri="{FF2B5EF4-FFF2-40B4-BE49-F238E27FC236}">
                <a16:creationId xmlns:a16="http://schemas.microsoft.com/office/drawing/2014/main" id="{B286BFCC-C180-491A-8CEA-8574A69BFA3B}"/>
              </a:ext>
            </a:extLst>
          </p:cNvPr>
          <p:cNvSpPr>
            <a:spLocks/>
          </p:cNvSpPr>
          <p:nvPr/>
        </p:nvSpPr>
        <p:spPr bwMode="auto">
          <a:xfrm>
            <a:off x="7591536" y="4678308"/>
            <a:ext cx="1162857" cy="349925"/>
          </a:xfrm>
          <a:prstGeom prst="roundRect">
            <a:avLst>
              <a:gd name="adj" fmla="val 16667"/>
            </a:avLst>
          </a:prstGeom>
          <a:solidFill>
            <a:schemeClr val="accent1">
              <a:lumMod val="100000"/>
              <a:lumOff val="0"/>
            </a:schemeClr>
          </a:solidFill>
          <a:ln w="38100">
            <a:solidFill>
              <a:schemeClr val="lt1">
                <a:lumMod val="95000"/>
                <a:lumOff val="0"/>
              </a:schemeClr>
            </a:solidFill>
            <a:round/>
            <a:headEnd/>
            <a:tailEnd/>
          </a:ln>
          <a:effectLst>
            <a:outerShdw dist="28398" dir="3806097" algn="ctr" rotWithShape="0">
              <a:schemeClr val="accent1">
                <a:lumMod val="50000"/>
                <a:lumOff val="0"/>
                <a:alpha val="50000"/>
              </a:schemeClr>
            </a:outerShdw>
          </a:effec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ru-RU"/>
          </a:p>
        </p:txBody>
      </p:sp>
      <p:sp>
        <p:nvSpPr>
          <p:cNvPr id="23" name=" 10">
            <a:extLst>
              <a:ext uri="{FF2B5EF4-FFF2-40B4-BE49-F238E27FC236}">
                <a16:creationId xmlns:a16="http://schemas.microsoft.com/office/drawing/2014/main" id="{A63921ED-0421-4CBC-B3A2-373B766776BA}"/>
              </a:ext>
            </a:extLst>
          </p:cNvPr>
          <p:cNvSpPr>
            <a:spLocks/>
          </p:cNvSpPr>
          <p:nvPr/>
        </p:nvSpPr>
        <p:spPr bwMode="auto">
          <a:xfrm>
            <a:off x="6070679" y="4474478"/>
            <a:ext cx="1162857" cy="351640"/>
          </a:xfrm>
          <a:prstGeom prst="roundRect">
            <a:avLst>
              <a:gd name="adj" fmla="val 16667"/>
            </a:avLst>
          </a:prstGeom>
          <a:solidFill>
            <a:schemeClr val="accent1">
              <a:lumMod val="100000"/>
              <a:lumOff val="0"/>
            </a:schemeClr>
          </a:solidFill>
          <a:ln w="38100">
            <a:solidFill>
              <a:schemeClr val="lt1">
                <a:lumMod val="95000"/>
                <a:lumOff val="0"/>
              </a:schemeClr>
            </a:solidFill>
            <a:round/>
            <a:headEnd/>
            <a:tailEnd/>
          </a:ln>
          <a:effectLst>
            <a:outerShdw dist="28398" dir="3806097" algn="ctr" rotWithShape="0">
              <a:schemeClr val="accent1">
                <a:lumMod val="50000"/>
                <a:lumOff val="0"/>
                <a:alpha val="50000"/>
              </a:schemeClr>
            </a:outerShdw>
          </a:effec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ru-RU"/>
          </a:p>
        </p:txBody>
      </p:sp>
      <p:sp>
        <p:nvSpPr>
          <p:cNvPr id="25" name=" 6">
            <a:extLst>
              <a:ext uri="{FF2B5EF4-FFF2-40B4-BE49-F238E27FC236}">
                <a16:creationId xmlns:a16="http://schemas.microsoft.com/office/drawing/2014/main" id="{A656FED4-D80F-45B7-98FE-9230D133DD56}"/>
              </a:ext>
            </a:extLst>
          </p:cNvPr>
          <p:cNvSpPr>
            <a:spLocks/>
          </p:cNvSpPr>
          <p:nvPr/>
        </p:nvSpPr>
        <p:spPr bwMode="auto">
          <a:xfrm>
            <a:off x="6100235" y="2793387"/>
            <a:ext cx="1314355" cy="719446"/>
          </a:xfrm>
          <a:prstGeom prst="roundRect">
            <a:avLst>
              <a:gd name="adj" fmla="val 16667"/>
            </a:avLst>
          </a:prstGeom>
          <a:solidFill>
            <a:srgbClr val="4F81BD">
              <a:lumMod val="100000"/>
              <a:lumOff val="0"/>
            </a:srgbClr>
          </a:solidFill>
          <a:ln w="38100">
            <a:solidFill>
              <a:sysClr val="window" lastClr="FFFFFF">
                <a:lumMod val="95000"/>
                <a:lumOff val="0"/>
              </a:sysClr>
            </a:solidFill>
            <a:round/>
            <a:headEnd/>
            <a:tailEnd/>
          </a:ln>
          <a:effectLst>
            <a:outerShdw dist="28398" dir="3806097" algn="ctr" rotWithShape="0">
              <a:srgbClr val="4F81BD">
                <a:lumMod val="50000"/>
                <a:lumOff val="0"/>
                <a:alpha val="50000"/>
              </a:srgbClr>
            </a:outerShdw>
          </a:effec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1" name=" 10">
            <a:extLst>
              <a:ext uri="{FF2B5EF4-FFF2-40B4-BE49-F238E27FC236}">
                <a16:creationId xmlns:a16="http://schemas.microsoft.com/office/drawing/2014/main" id="{F6C51607-443B-4587-82F9-9A5990810B31}"/>
              </a:ext>
            </a:extLst>
          </p:cNvPr>
          <p:cNvSpPr>
            <a:spLocks/>
          </p:cNvSpPr>
          <p:nvPr/>
        </p:nvSpPr>
        <p:spPr bwMode="auto">
          <a:xfrm>
            <a:off x="7626298" y="3366811"/>
            <a:ext cx="1162857" cy="351640"/>
          </a:xfrm>
          <a:prstGeom prst="roundRect">
            <a:avLst>
              <a:gd name="adj" fmla="val 16667"/>
            </a:avLst>
          </a:prstGeom>
          <a:solidFill>
            <a:schemeClr val="accent1">
              <a:lumMod val="100000"/>
              <a:lumOff val="0"/>
            </a:schemeClr>
          </a:solidFill>
          <a:ln w="38100">
            <a:solidFill>
              <a:schemeClr val="lt1">
                <a:lumMod val="95000"/>
                <a:lumOff val="0"/>
              </a:schemeClr>
            </a:solidFill>
            <a:round/>
            <a:headEnd/>
            <a:tailEnd/>
          </a:ln>
          <a:effectLst>
            <a:outerShdw dist="28398" dir="3806097" algn="ctr" rotWithShape="0">
              <a:schemeClr val="accent1">
                <a:lumMod val="50000"/>
                <a:lumOff val="0"/>
                <a:alpha val="50000"/>
              </a:schemeClr>
            </a:outerShdw>
          </a:effec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ru-RU"/>
          </a:p>
        </p:txBody>
      </p:sp>
      <p:pic>
        <p:nvPicPr>
          <p:cNvPr id="32" name="Рисунок 31">
            <a:extLst>
              <a:ext uri="{FF2B5EF4-FFF2-40B4-BE49-F238E27FC236}">
                <a16:creationId xmlns:a16="http://schemas.microsoft.com/office/drawing/2014/main" id="{7D3CF51F-0CA7-47A4-AFBF-5A2038AD68F5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8585" y="3891771"/>
            <a:ext cx="1289353" cy="113646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Рисунок 32">
            <a:extLst>
              <a:ext uri="{FF2B5EF4-FFF2-40B4-BE49-F238E27FC236}">
                <a16:creationId xmlns:a16="http://schemas.microsoft.com/office/drawing/2014/main" id="{076D3E10-96D9-49AE-AC70-4BEAB0178AE1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4470" y="3419259"/>
            <a:ext cx="1510639" cy="162512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Рисунок 33" descr="1">
            <a:extLst>
              <a:ext uri="{FF2B5EF4-FFF2-40B4-BE49-F238E27FC236}">
                <a16:creationId xmlns:a16="http://schemas.microsoft.com/office/drawing/2014/main" id="{D12BA4A6-04D5-42C5-A7FD-94F3A800EC11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9057" y="3603269"/>
            <a:ext cx="1305580" cy="147930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2EB8A87A-E9E6-4860-A491-69188918E4C5}"/>
              </a:ext>
            </a:extLst>
          </p:cNvPr>
          <p:cNvSpPr/>
          <p:nvPr/>
        </p:nvSpPr>
        <p:spPr>
          <a:xfrm>
            <a:off x="3317938" y="5146469"/>
            <a:ext cx="5652540" cy="1554874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id="{4EBFD700-7229-49F8-822F-C803A7C5D8B9}"/>
              </a:ext>
            </a:extLst>
          </p:cNvPr>
          <p:cNvSpPr/>
          <p:nvPr/>
        </p:nvSpPr>
        <p:spPr>
          <a:xfrm>
            <a:off x="3563888" y="5210180"/>
            <a:ext cx="519050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kk-KZ" sz="1500" dirty="0">
                <a:solidFill>
                  <a:srgbClr val="002060"/>
                </a:solidFill>
                <a:latin typeface="Times New Roman" panose="02020603050405020304" pitchFamily="18" charset="0"/>
                <a:ea typeface="Malgun Gothic" panose="020B0503020000020004" pitchFamily="34" charset="-127"/>
              </a:rPr>
              <a:t>Неоантроптар, қазіргі адамдар, Homo sapiens, яғни ......................  –  кроманьондық, шамамен ..............мың жыл бұрын өмір сүрді. </a:t>
            </a:r>
            <a:endParaRPr lang="ru-RU" sz="1500" dirty="0">
              <a:solidFill>
                <a:srgbClr val="002060"/>
              </a:solidFill>
              <a:latin typeface="Times New Roman" panose="02020603050405020304" pitchFamily="18" charset="0"/>
              <a:ea typeface="Malgun Gothic" panose="020B0503020000020004" pitchFamily="34" charset="-127"/>
            </a:endParaRPr>
          </a:p>
          <a:p>
            <a:pPr>
              <a:spcAft>
                <a:spcPts val="0"/>
              </a:spcAft>
            </a:pPr>
            <a:r>
              <a:rPr lang="kk-KZ" sz="1500" dirty="0">
                <a:solidFill>
                  <a:srgbClr val="002060"/>
                </a:solidFill>
                <a:latin typeface="Times New Roman" panose="02020603050405020304" pitchFamily="18" charset="0"/>
                <a:ea typeface="Malgun Gothic" panose="020B0503020000020004" pitchFamily="34" charset="-127"/>
              </a:rPr>
              <a:t>Алғаш рет ............ пайда болды. ....................... қолға үйретті және  ............ өсірді, сүйекке ою салды, кішкентай тастардан  ұлутастан ................... мен білезіктер жасады.</a:t>
            </a:r>
            <a:endParaRPr lang="ru-RU" sz="1500" dirty="0">
              <a:solidFill>
                <a:srgbClr val="002060"/>
              </a:solidFill>
              <a:latin typeface="Times New Roman" panose="02020603050405020304" pitchFamily="18" charset="0"/>
              <a:ea typeface="Malgun Gothic" panose="020B0503020000020004" pitchFamily="34" charset="-127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3B03305F-DFC4-4713-A767-187926645D3A}"/>
              </a:ext>
            </a:extLst>
          </p:cNvPr>
          <p:cNvSpPr/>
          <p:nvPr/>
        </p:nvSpPr>
        <p:spPr>
          <a:xfrm>
            <a:off x="317991" y="1865001"/>
            <a:ext cx="540937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kk-KZ" sz="2000" dirty="0">
                <a:solidFill>
                  <a:srgbClr val="002060"/>
                </a:solidFill>
                <a:latin typeface="Times New Roman" panose="02020603050405020304" pitchFamily="18" charset="0"/>
                <a:ea typeface="Malgun Gothic" panose="020B0503020000020004" pitchFamily="34" charset="-127"/>
              </a:rPr>
              <a:t>1.Эволюция дегеніміз не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Malgun Gothic" panose="020B0503020000020004" pitchFamily="34" charset="-127"/>
              </a:rPr>
              <a:t>?</a:t>
            </a:r>
          </a:p>
          <a:p>
            <a:pPr>
              <a:spcAft>
                <a:spcPts val="0"/>
              </a:spcAft>
            </a:pPr>
            <a:r>
              <a:rPr lang="kk-KZ" sz="2000" dirty="0">
                <a:solidFill>
                  <a:srgbClr val="002060"/>
                </a:solidFill>
                <a:latin typeface="Times New Roman" panose="02020603050405020304" pitchFamily="18" charset="0"/>
                <a:ea typeface="Malgun Gothic" panose="020B0503020000020004" pitchFamily="34" charset="-127"/>
              </a:rPr>
              <a:t>2. Антропогенез деген ұғымды қалай түсінесіңдер?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ea typeface="Malgun Gothic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22705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Двойная волна 23"/>
          <p:cNvSpPr/>
          <p:nvPr/>
        </p:nvSpPr>
        <p:spPr>
          <a:xfrm>
            <a:off x="1643042" y="0"/>
            <a:ext cx="5286412" cy="857232"/>
          </a:xfrm>
          <a:prstGeom prst="double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 sz="3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Саралау тәсілдері</a:t>
            </a:r>
            <a:endParaRPr lang="ru-RU" sz="3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: скругленные противолежащие углы 1">
            <a:extLst>
              <a:ext uri="{FF2B5EF4-FFF2-40B4-BE49-F238E27FC236}">
                <a16:creationId xmlns:a16="http://schemas.microsoft.com/office/drawing/2014/main" id="{F454EC8F-76A6-4563-973F-1AA04F4D2B99}"/>
              </a:ext>
            </a:extLst>
          </p:cNvPr>
          <p:cNvSpPr/>
          <p:nvPr/>
        </p:nvSpPr>
        <p:spPr>
          <a:xfrm>
            <a:off x="310894" y="860858"/>
            <a:ext cx="2964962" cy="1166610"/>
          </a:xfrm>
          <a:prstGeom prst="round2Diag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1270">
              <a:lnSpc>
                <a:spcPct val="96000"/>
              </a:lnSpc>
              <a:spcAft>
                <a:spcPts val="315"/>
              </a:spcAft>
            </a:pPr>
            <a:r>
              <a:rPr lang="kk-KZ" sz="2000" b="1" dirty="0">
                <a:solidFill>
                  <a:srgbClr val="0000FF"/>
                </a:solidFill>
                <a:latin typeface="Times New Roman" panose="02020603050405020304" pitchFamily="18" charset="0"/>
                <a:ea typeface="Malgun Gothic" panose="020B0503020000020004" pitchFamily="34" charset="-127"/>
              </a:rPr>
              <a:t>2-тапсырма.</a:t>
            </a:r>
          </a:p>
          <a:p>
            <a:pPr marL="1270">
              <a:lnSpc>
                <a:spcPct val="96000"/>
              </a:lnSpc>
              <a:spcAft>
                <a:spcPts val="315"/>
              </a:spcAft>
            </a:pPr>
            <a:r>
              <a:rPr lang="kk-KZ" sz="2000" b="1" dirty="0">
                <a:solidFill>
                  <a:srgbClr val="0000FF"/>
                </a:solidFill>
                <a:latin typeface="Times New Roman" panose="02020603050405020304" pitchFamily="18" charset="0"/>
                <a:ea typeface="Malgun Gothic" panose="020B0503020000020004" pitchFamily="34" charset="-127"/>
              </a:rPr>
              <a:t> </a:t>
            </a:r>
            <a:r>
              <a:rPr lang="kk-KZ" sz="2000" b="1" dirty="0">
                <a:solidFill>
                  <a:srgbClr val="FF0000"/>
                </a:solidFill>
                <a:latin typeface="Times New Roman" panose="02020603050405020304" pitchFamily="18" charset="0"/>
                <a:ea typeface="Malgun Gothic" panose="020B0503020000020004" pitchFamily="34" charset="-127"/>
              </a:rPr>
              <a:t>«Суретті сөйлет» </a:t>
            </a:r>
            <a:r>
              <a:rPr lang="kk-KZ" sz="2000" b="1" dirty="0">
                <a:solidFill>
                  <a:srgbClr val="0000FF"/>
                </a:solidFill>
                <a:latin typeface="Times New Roman" panose="02020603050405020304" pitchFamily="18" charset="0"/>
                <a:ea typeface="Malgun Gothic" panose="020B0503020000020004" pitchFamily="34" charset="-127"/>
              </a:rPr>
              <a:t>әдісі </a:t>
            </a:r>
            <a:r>
              <a:rPr lang="kk-KZ" b="1" dirty="0">
                <a:solidFill>
                  <a:srgbClr val="0000FF"/>
                </a:solidFill>
                <a:latin typeface="Times New Roman" panose="02020603050405020304" pitchFamily="18" charset="0"/>
                <a:ea typeface="Malgun Gothic" panose="020B0503020000020004" pitchFamily="34" charset="-127"/>
              </a:rPr>
              <a:t>Топтық  жұмыс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(15мин)</a:t>
            </a:r>
          </a:p>
          <a:p>
            <a:pPr marL="1270">
              <a:lnSpc>
                <a:spcPct val="96000"/>
              </a:lnSpc>
              <a:spcAft>
                <a:spcPts val="315"/>
              </a:spcAft>
            </a:pPr>
            <a:r>
              <a:rPr lang="kk-KZ" b="1" dirty="0">
                <a:solidFill>
                  <a:srgbClr val="0000FF"/>
                </a:solidFill>
                <a:latin typeface="Times New Roman" panose="02020603050405020304" pitchFamily="18" charset="0"/>
                <a:ea typeface="Malgun Gothic" panose="020B0503020000020004" pitchFamily="34" charset="-127"/>
              </a:rPr>
              <a:t> </a:t>
            </a:r>
            <a:endParaRPr lang="ru-RU" b="1" dirty="0">
              <a:solidFill>
                <a:srgbClr val="0000FF"/>
              </a:solidFill>
              <a:latin typeface="Times New Roman" panose="02020603050405020304" pitchFamily="18" charset="0"/>
              <a:ea typeface="Malgun Gothic" panose="020B0503020000020004" pitchFamily="34" charset="-127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87B7D116-00A9-454C-B7FE-D4BB856B0370}"/>
              </a:ext>
            </a:extLst>
          </p:cNvPr>
          <p:cNvSpPr/>
          <p:nvPr/>
        </p:nvSpPr>
        <p:spPr>
          <a:xfrm>
            <a:off x="3491880" y="1000167"/>
            <a:ext cx="4752528" cy="11559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96000"/>
              </a:lnSpc>
              <a:spcAft>
                <a:spcPts val="315"/>
              </a:spcAft>
              <a:buFont typeface="Symbol" panose="05050102010706020507" pitchFamily="18" charset="2"/>
              <a:buChar char=""/>
            </a:pPr>
            <a:r>
              <a:rPr lang="kk-KZ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Суретке қарай отырып ежелгі, ертедегі және қазіргі адамдардың ерекшеліктерін әр топқа берілген тапсырма арқылы  анықтап жазыңыздар</a:t>
            </a:r>
            <a:r>
              <a:rPr lang="kk-KZ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7B722247-338A-465A-8C5D-0203866B60E4}"/>
              </a:ext>
            </a:extLst>
          </p:cNvPr>
          <p:cNvSpPr/>
          <p:nvPr/>
        </p:nvSpPr>
        <p:spPr>
          <a:xfrm>
            <a:off x="321622" y="2132856"/>
            <a:ext cx="165809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b="1" dirty="0">
                <a:solidFill>
                  <a:srgbClr val="0070C0"/>
                </a:solidFill>
                <a:latin typeface="Times New Roman" panose="02020603050405020304" pitchFamily="18" charset="0"/>
                <a:ea typeface="Malgun Gothic" panose="020B0503020000020004" pitchFamily="34" charset="-127"/>
              </a:rPr>
              <a:t>І- топ</a:t>
            </a:r>
            <a:endParaRPr lang="ru-RU" sz="3200" dirty="0">
              <a:solidFill>
                <a:srgbClr val="0070C0"/>
              </a:solidFill>
            </a:endParaRPr>
          </a:p>
        </p:txBody>
      </p:sp>
      <p:pic>
        <p:nvPicPr>
          <p:cNvPr id="23" name="Рисунок 22">
            <a:extLst>
              <a:ext uri="{FF2B5EF4-FFF2-40B4-BE49-F238E27FC236}">
                <a16:creationId xmlns:a16="http://schemas.microsoft.com/office/drawing/2014/main" id="{B803A47D-03BB-47E4-9045-904E12437F3B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5600" y="2156124"/>
            <a:ext cx="1255611" cy="12470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035F3889-BF95-40E2-AE59-10BA343ED3EA}"/>
              </a:ext>
            </a:extLst>
          </p:cNvPr>
          <p:cNvSpPr/>
          <p:nvPr/>
        </p:nvSpPr>
        <p:spPr>
          <a:xfrm>
            <a:off x="0" y="2471410"/>
            <a:ext cx="4929811" cy="3877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70">
              <a:lnSpc>
                <a:spcPct val="96000"/>
              </a:lnSpc>
              <a:spcAft>
                <a:spcPts val="315"/>
              </a:spcAft>
            </a:pPr>
            <a:r>
              <a:rPr lang="kk-KZ" sz="2000" dirty="0">
                <a:solidFill>
                  <a:srgbClr val="002060"/>
                </a:solidFill>
                <a:latin typeface="Times New Roman" panose="02020603050405020304" pitchFamily="18" charset="0"/>
                <a:ea typeface="Malgun Gothic" panose="020B0503020000020004" pitchFamily="34" charset="-127"/>
              </a:rPr>
              <a:t>Алғашқы адамтектес маймылдардың атауы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ea typeface="Malgun Gothic" panose="020B0503020000020004" pitchFamily="34" charset="-127"/>
            </a:endParaRPr>
          </a:p>
        </p:txBody>
      </p:sp>
      <p:pic>
        <p:nvPicPr>
          <p:cNvPr id="26" name="Рисунок 25">
            <a:extLst>
              <a:ext uri="{FF2B5EF4-FFF2-40B4-BE49-F238E27FC236}">
                <a16:creationId xmlns:a16="http://schemas.microsoft.com/office/drawing/2014/main" id="{7FA972B1-66B1-4693-BBB6-1CCF3AD982B8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2894" y="3345393"/>
            <a:ext cx="1417333" cy="154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6257A0C9-3F30-4D7B-820B-5EB2322C5D94}"/>
              </a:ext>
            </a:extLst>
          </p:cNvPr>
          <p:cNvSpPr/>
          <p:nvPr/>
        </p:nvSpPr>
        <p:spPr>
          <a:xfrm>
            <a:off x="123872" y="3300242"/>
            <a:ext cx="4572000" cy="890052"/>
          </a:xfrm>
          <a:prstGeom prst="rect">
            <a:avLst/>
          </a:prstGeom>
        </p:spPr>
        <p:txBody>
          <a:bodyPr>
            <a:spAutoFit/>
          </a:bodyPr>
          <a:lstStyle/>
          <a:p>
            <a:pPr marL="1270">
              <a:lnSpc>
                <a:spcPct val="96000"/>
              </a:lnSpc>
              <a:spcAft>
                <a:spcPts val="315"/>
              </a:spcAft>
            </a:pPr>
            <a:r>
              <a:rPr lang="kk-KZ" dirty="0">
                <a:solidFill>
                  <a:srgbClr val="002060"/>
                </a:solidFill>
                <a:latin typeface="Times New Roman" panose="02020603050405020304" pitchFamily="18" charset="0"/>
                <a:ea typeface="Malgun Gothic" panose="020B0503020000020004" pitchFamily="34" charset="-127"/>
              </a:rPr>
              <a:t>Шамамен 5 млн. жыл бұрын өмір сүрген. Қорегін табу үшін қару ретінде әртүрлі заттарды қолданған</a:t>
            </a:r>
            <a:r>
              <a:rPr lang="kk-KZ" sz="1200" dirty="0">
                <a:solidFill>
                  <a:srgbClr val="002060"/>
                </a:solidFill>
                <a:latin typeface="Times New Roman" panose="02020603050405020304" pitchFamily="18" charset="0"/>
                <a:ea typeface="Malgun Gothic" panose="020B0503020000020004" pitchFamily="34" charset="-127"/>
              </a:rPr>
              <a:t>.</a:t>
            </a:r>
            <a:endParaRPr lang="ru-RU" sz="1100" dirty="0">
              <a:solidFill>
                <a:srgbClr val="002060"/>
              </a:solidFill>
              <a:latin typeface="Times New Roman" panose="02020603050405020304" pitchFamily="18" charset="0"/>
              <a:ea typeface="Malgun Gothic" panose="020B0503020000020004" pitchFamily="34" charset="-127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0557557F-6A1A-48F3-9622-520AE1528ED4}"/>
              </a:ext>
            </a:extLst>
          </p:cNvPr>
          <p:cNvSpPr/>
          <p:nvPr/>
        </p:nvSpPr>
        <p:spPr>
          <a:xfrm>
            <a:off x="310894" y="2935476"/>
            <a:ext cx="108311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kk-KZ" sz="2400" b="1" dirty="0">
                <a:solidFill>
                  <a:srgbClr val="0070C0"/>
                </a:solidFill>
                <a:latin typeface="Times New Roman" panose="02020603050405020304" pitchFamily="18" charset="0"/>
                <a:ea typeface="Malgun Gothic" panose="020B0503020000020004" pitchFamily="34" charset="-127"/>
              </a:rPr>
              <a:t>І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Malgun Gothic" panose="020B0503020000020004" pitchFamily="34" charset="-127"/>
              </a:rPr>
              <a:t>I</a:t>
            </a:r>
            <a:r>
              <a:rPr lang="kk-KZ" sz="2400" b="1" dirty="0">
                <a:solidFill>
                  <a:srgbClr val="0070C0"/>
                </a:solidFill>
                <a:latin typeface="Times New Roman" panose="02020603050405020304" pitchFamily="18" charset="0"/>
                <a:ea typeface="Malgun Gothic" panose="020B0503020000020004" pitchFamily="34" charset="-127"/>
              </a:rPr>
              <a:t>- топ</a:t>
            </a:r>
            <a:endParaRPr lang="ru-RU" sz="3600" dirty="0">
              <a:solidFill>
                <a:srgbClr val="0070C0"/>
              </a:solidFill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FA7607AF-220F-4F59-8026-328C289CEF69}"/>
              </a:ext>
            </a:extLst>
          </p:cNvPr>
          <p:cNvSpPr/>
          <p:nvPr/>
        </p:nvSpPr>
        <p:spPr>
          <a:xfrm>
            <a:off x="333280" y="4224841"/>
            <a:ext cx="12033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kk-KZ" sz="2400" b="1" dirty="0">
                <a:solidFill>
                  <a:srgbClr val="0070C0"/>
                </a:solidFill>
                <a:latin typeface="Times New Roman" panose="02020603050405020304" pitchFamily="18" charset="0"/>
                <a:ea typeface="Malgun Gothic" panose="020B0503020000020004" pitchFamily="34" charset="-127"/>
              </a:rPr>
              <a:t>І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Malgun Gothic" panose="020B0503020000020004" pitchFamily="34" charset="-127"/>
              </a:rPr>
              <a:t>II</a:t>
            </a:r>
            <a:r>
              <a:rPr lang="kk-KZ" sz="2400" b="1" dirty="0">
                <a:solidFill>
                  <a:srgbClr val="0070C0"/>
                </a:solidFill>
                <a:latin typeface="Times New Roman" panose="02020603050405020304" pitchFamily="18" charset="0"/>
                <a:ea typeface="Malgun Gothic" panose="020B0503020000020004" pitchFamily="34" charset="-127"/>
              </a:rPr>
              <a:t>- топ</a:t>
            </a:r>
            <a:endParaRPr lang="ru-RU" sz="3600" dirty="0">
              <a:solidFill>
                <a:srgbClr val="0070C0"/>
              </a:solidFill>
            </a:endParaRP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35A88737-4C7F-4AE5-B2EB-5B664D552D3F}"/>
              </a:ext>
            </a:extLst>
          </p:cNvPr>
          <p:cNvSpPr/>
          <p:nvPr/>
        </p:nvSpPr>
        <p:spPr>
          <a:xfrm>
            <a:off x="94835" y="4693720"/>
            <a:ext cx="4834976" cy="10221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Шамамен 1,6 млн. жыл - 200 мың жыл бұрын өмір сүрген, от жаға білген, аңға бірлесіп, жоспарлап шыққан</a:t>
            </a:r>
            <a:endParaRPr lang="ru-RU" sz="1200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pic>
        <p:nvPicPr>
          <p:cNvPr id="30" name="Рисунок 29" descr="1">
            <a:extLst>
              <a:ext uri="{FF2B5EF4-FFF2-40B4-BE49-F238E27FC236}">
                <a16:creationId xmlns:a16="http://schemas.microsoft.com/office/drawing/2014/main" id="{C8D9416D-2F7A-4206-B6BB-A5CD2C7C3FA5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9609" y="5058217"/>
            <a:ext cx="1287385" cy="154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17494DBE-4830-4559-BAC1-C2AB1CB7038E}"/>
              </a:ext>
            </a:extLst>
          </p:cNvPr>
          <p:cNvSpPr/>
          <p:nvPr/>
        </p:nvSpPr>
        <p:spPr>
          <a:xfrm>
            <a:off x="5868144" y="1813692"/>
            <a:ext cx="3275856" cy="4800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" algn="ctr">
              <a:lnSpc>
                <a:spcPct val="96000"/>
              </a:lnSpc>
              <a:spcAft>
                <a:spcPts val="315"/>
              </a:spcAft>
            </a:pPr>
            <a:r>
              <a:rPr lang="kk-KZ" sz="2400" b="1" dirty="0">
                <a:solidFill>
                  <a:srgbClr val="FF0000"/>
                </a:solidFill>
                <a:latin typeface="Times New Roman" panose="02020603050405020304" pitchFamily="18" charset="0"/>
                <a:ea typeface="Malgun Gothic" panose="020B0503020000020004" pitchFamily="34" charset="-127"/>
                <a:cs typeface="Times New Roman" panose="02020603050405020304" pitchFamily="18" charset="0"/>
              </a:rPr>
              <a:t>Дескриптор</a:t>
            </a: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96000"/>
              </a:lnSpc>
              <a:spcAft>
                <a:spcPts val="315"/>
              </a:spcAft>
              <a:buFont typeface="Arial" panose="020B0604020202020204" pitchFamily="34" charset="0"/>
              <a:buChar char="-"/>
            </a:pPr>
            <a:r>
              <a:rPr lang="kk-KZ" dirty="0">
                <a:solidFill>
                  <a:srgbClr val="002060"/>
                </a:solidFill>
                <a:latin typeface="Times New Roman" panose="02020603050405020304" pitchFamily="18" charset="0"/>
                <a:ea typeface="Malgun Gothic" panose="020B0503020000020004" pitchFamily="34" charset="-127"/>
                <a:cs typeface="Times New Roman" panose="02020603050405020304" pitchFamily="18" charset="0"/>
              </a:rPr>
              <a:t>Алғашқы адамтектес маймылдардың атауын анықтайды.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-"/>
            </a:pPr>
            <a:r>
              <a:rPr lang="kk-KZ" dirty="0">
                <a:solidFill>
                  <a:srgbClr val="002060"/>
                </a:solidFill>
                <a:latin typeface="Times New Roman" panose="02020603050405020304" pitchFamily="18" charset="0"/>
                <a:ea typeface="Malgun Gothic" panose="020B0503020000020004" pitchFamily="34" charset="-127"/>
                <a:cs typeface="Times New Roman" panose="02020603050405020304" pitchFamily="18" charset="0"/>
              </a:rPr>
              <a:t>Шамамен 5 млн. жыл бұрын өмір сүрген приматтардың ерекшеліктерін сипаттайды.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-"/>
            </a:pPr>
            <a:r>
              <a:rPr lang="kk-KZ" dirty="0">
                <a:solidFill>
                  <a:srgbClr val="002060"/>
                </a:solidFill>
                <a:latin typeface="Times New Roman" panose="02020603050405020304" pitchFamily="18" charset="0"/>
                <a:ea typeface="Malgun Gothic" panose="020B0503020000020004" pitchFamily="34" charset="-127"/>
                <a:cs typeface="Times New Roman" panose="02020603050405020304" pitchFamily="18" charset="0"/>
              </a:rPr>
              <a:t>Шамамен 1,6 млн. жыл - 200 мың жыл бұрын өмір сүрген, от жаға білген, аңға бірлесіп, жоспарлап шыққан приматтардың өмір сүру мәдениетін ажыратады</a:t>
            </a:r>
            <a:r>
              <a:rPr lang="kk-KZ" sz="1600" dirty="0">
                <a:solidFill>
                  <a:srgbClr val="002060"/>
                </a:solidFill>
                <a:latin typeface="Times New Roman" panose="02020603050405020304" pitchFamily="18" charset="0"/>
                <a:ea typeface="Malgun Gothic" panose="020B0503020000020004" pitchFamily="34" charset="-127"/>
                <a:cs typeface="Times New Roman" panose="02020603050405020304" pitchFamily="18" charset="0"/>
              </a:rPr>
              <a:t>.</a:t>
            </a:r>
            <a:endParaRPr lang="ru-RU" sz="1100" dirty="0">
              <a:solidFill>
                <a:srgbClr val="002060"/>
              </a:solidFill>
              <a:latin typeface="Times New Roman" panose="02020603050405020304" pitchFamily="18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6FCE2677-FC14-4A83-884A-7114A2B95E9E}"/>
              </a:ext>
            </a:extLst>
          </p:cNvPr>
          <p:cNvSpPr/>
          <p:nvPr/>
        </p:nvSpPr>
        <p:spPr>
          <a:xfrm>
            <a:off x="123872" y="5715859"/>
            <a:ext cx="4448128" cy="1075273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ҚБ: «Конвертті сұрақ»</a:t>
            </a:r>
            <a:r>
              <a:rPr lang="kk-K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әдісі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42976" y="1"/>
            <a:ext cx="67866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kk-KZ" sz="3600" b="1" dirty="0">
                <a:solidFill>
                  <a:srgbClr val="FFFF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60000" dist="60007" dir="5400000" sy="-100000" algn="bl" rotWithShape="0"/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Критериалды Бағалау</a:t>
            </a:r>
            <a:r>
              <a:rPr lang="kk-KZ" sz="4400" b="1" dirty="0">
                <a:solidFill>
                  <a:srgbClr val="FFFF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60000" dist="60007" dir="5400000" sy="-100000" algn="bl" rotWithShape="0"/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" name="Овал 4"/>
          <p:cNvSpPr/>
          <p:nvPr/>
        </p:nvSpPr>
        <p:spPr>
          <a:xfrm>
            <a:off x="36197" y="2690592"/>
            <a:ext cx="2755280" cy="1109805"/>
          </a:xfrm>
          <a:prstGeom prst="ellipse">
            <a:avLst/>
          </a:prstGeom>
          <a:solidFill>
            <a:srgbClr val="00B0F0"/>
          </a:solidFill>
          <a:ln>
            <a:solidFill>
              <a:srgbClr val="FFFF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kk-KZ" sz="24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1.«Микрофон»</a:t>
            </a:r>
            <a:r>
              <a:rPr lang="kk-KZ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әдісі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" y="5576200"/>
            <a:ext cx="2915817" cy="936104"/>
          </a:xfrm>
          <a:prstGeom prst="ellipse">
            <a:avLst/>
          </a:prstGeom>
          <a:solidFill>
            <a:srgbClr val="00B0F0"/>
          </a:solidFill>
          <a:ln>
            <a:solidFill>
              <a:srgbClr val="FFFF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"Егер 5 минутыңыз болса“ әдісі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65660" y="4153433"/>
            <a:ext cx="2755281" cy="936104"/>
          </a:xfrm>
          <a:prstGeom prst="ellipse">
            <a:avLst/>
          </a:prstGeom>
          <a:solidFill>
            <a:srgbClr val="00B0F0"/>
          </a:solidFill>
          <a:ln>
            <a:solidFill>
              <a:srgbClr val="FFFF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«Конвертті сұрақ» </a:t>
            </a:r>
            <a:r>
              <a:rPr lang="kk-KZ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dirty="0">
                <a:solidFill>
                  <a:srgbClr val="002060"/>
                </a:solidFill>
              </a:rPr>
              <a:t>әдісі</a:t>
            </a:r>
            <a:endParaRPr lang="ru-RU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лачко с текстом: прямоугольное со скругленными углами 2">
            <a:extLst>
              <a:ext uri="{FF2B5EF4-FFF2-40B4-BE49-F238E27FC236}">
                <a16:creationId xmlns:a16="http://schemas.microsoft.com/office/drawing/2014/main" id="{040CF6E0-7A26-414B-9625-8102A53B5386}"/>
              </a:ext>
            </a:extLst>
          </p:cNvPr>
          <p:cNvSpPr/>
          <p:nvPr/>
        </p:nvSpPr>
        <p:spPr>
          <a:xfrm>
            <a:off x="139127" y="1100063"/>
            <a:ext cx="2160240" cy="769441"/>
          </a:xfrm>
          <a:prstGeom prst="wedgeRoundRectCallou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dirty="0">
                <a:solidFill>
                  <a:srgbClr val="FF0000"/>
                </a:solidFill>
              </a:rPr>
              <a:t>ТАПСЫРМА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8" name="Стрелка: вправо 7">
            <a:extLst>
              <a:ext uri="{FF2B5EF4-FFF2-40B4-BE49-F238E27FC236}">
                <a16:creationId xmlns:a16="http://schemas.microsoft.com/office/drawing/2014/main" id="{62C2522C-FA3A-4DB9-85E9-05738D6B3F7E}"/>
              </a:ext>
            </a:extLst>
          </p:cNvPr>
          <p:cNvSpPr/>
          <p:nvPr/>
        </p:nvSpPr>
        <p:spPr>
          <a:xfrm>
            <a:off x="2385857" y="1268759"/>
            <a:ext cx="529959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49DBE36D-E2F0-4B18-8781-E9751F343D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4227" y="1126633"/>
            <a:ext cx="3120646" cy="1012024"/>
          </a:xfrm>
          <a:prstGeom prst="rect">
            <a:avLst/>
          </a:prstGeom>
        </p:spPr>
      </p:pic>
      <p:sp>
        <p:nvSpPr>
          <p:cNvPr id="10" name="Облачко с текстом: прямоугольное со скругленными углами 9">
            <a:extLst>
              <a:ext uri="{FF2B5EF4-FFF2-40B4-BE49-F238E27FC236}">
                <a16:creationId xmlns:a16="http://schemas.microsoft.com/office/drawing/2014/main" id="{4DE168E3-66B0-489C-91A1-A85E2B9167FD}"/>
              </a:ext>
            </a:extLst>
          </p:cNvPr>
          <p:cNvSpPr/>
          <p:nvPr/>
        </p:nvSpPr>
        <p:spPr>
          <a:xfrm>
            <a:off x="3002306" y="1130741"/>
            <a:ext cx="2160240" cy="769441"/>
          </a:xfrm>
          <a:prstGeom prst="wedgeRoundRectCallou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kk-KZ" sz="20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</a:t>
            </a:r>
          </a:p>
        </p:txBody>
      </p:sp>
      <p:sp>
        <p:nvSpPr>
          <p:cNvPr id="11" name="Стрелка: вправо 10">
            <a:extLst>
              <a:ext uri="{FF2B5EF4-FFF2-40B4-BE49-F238E27FC236}">
                <a16:creationId xmlns:a16="http://schemas.microsoft.com/office/drawing/2014/main" id="{7A4AB00D-FCDC-49AA-8F5D-36441A1A7E48}"/>
              </a:ext>
            </a:extLst>
          </p:cNvPr>
          <p:cNvSpPr/>
          <p:nvPr/>
        </p:nvSpPr>
        <p:spPr>
          <a:xfrm>
            <a:off x="5270029" y="1332215"/>
            <a:ext cx="506715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1159904B-7255-4BA9-BFAE-408F191A6383}"/>
              </a:ext>
            </a:extLst>
          </p:cNvPr>
          <p:cNvSpPr/>
          <p:nvPr/>
        </p:nvSpPr>
        <p:spPr>
          <a:xfrm>
            <a:off x="6228183" y="1378962"/>
            <a:ext cx="277668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k-KZ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ҚАЛЫПТАСТЫРУШЫ БАҒАЛАУ</a:t>
            </a:r>
          </a:p>
        </p:txBody>
      </p:sp>
      <p:sp>
        <p:nvSpPr>
          <p:cNvPr id="19" name="Стрелка: влево-вверх 18">
            <a:extLst>
              <a:ext uri="{FF2B5EF4-FFF2-40B4-BE49-F238E27FC236}">
                <a16:creationId xmlns:a16="http://schemas.microsoft.com/office/drawing/2014/main" id="{5EF7F1FC-1E40-4715-A1B8-C5FE11B0F829}"/>
              </a:ext>
            </a:extLst>
          </p:cNvPr>
          <p:cNvSpPr/>
          <p:nvPr/>
        </p:nvSpPr>
        <p:spPr>
          <a:xfrm>
            <a:off x="2232025" y="2084125"/>
            <a:ext cx="4608512" cy="432048"/>
          </a:xfrm>
          <a:prstGeom prst="lef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6CBE89E1-F199-4E0F-9CAB-F7297AA84503}"/>
              </a:ext>
            </a:extLst>
          </p:cNvPr>
          <p:cNvSpPr/>
          <p:nvPr/>
        </p:nvSpPr>
        <p:spPr>
          <a:xfrm>
            <a:off x="5384022" y="2427989"/>
            <a:ext cx="3703254" cy="4024412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>
                <a:solidFill>
                  <a:srgbClr val="0000FF"/>
                </a:solidFill>
                <a:latin typeface="Times New Roman" panose="02020603050405020304" pitchFamily="18" charset="0"/>
                <a:ea typeface="Malgun Gothic" panose="020B0503020000020004" pitchFamily="34" charset="-127"/>
              </a:rPr>
              <a:t>Рефлексия</a:t>
            </a:r>
            <a:r>
              <a:rPr lang="kk-KZ" sz="2800" b="1" dirty="0">
                <a:solidFill>
                  <a:srgbClr val="000000"/>
                </a:solidFill>
                <a:latin typeface="Times New Roman" panose="02020603050405020304" pitchFamily="18" charset="0"/>
                <a:ea typeface="Malgun Gothic" panose="020B0503020000020004" pitchFamily="34" charset="-127"/>
              </a:rPr>
              <a:t> </a:t>
            </a:r>
            <a:r>
              <a:rPr lang="kk-KZ" sz="2300" b="1" dirty="0">
                <a:solidFill>
                  <a:srgbClr val="FF0000"/>
                </a:solidFill>
                <a:latin typeface="Times New Roman" panose="02020603050405020304" pitchFamily="18" charset="0"/>
                <a:ea typeface="Malgun Gothic" panose="020B0503020000020004" pitchFamily="34" charset="-127"/>
              </a:rPr>
              <a:t>«Аяқталмаған сөйлем»</a:t>
            </a:r>
          </a:p>
          <a:p>
            <a:pPr algn="ctr"/>
            <a:endParaRPr lang="kk-KZ" sz="2300" b="1" dirty="0">
              <a:solidFill>
                <a:srgbClr val="FF0000"/>
              </a:solidFill>
              <a:latin typeface="Times New Roman" panose="02020603050405020304" pitchFamily="18" charset="0"/>
              <a:ea typeface="Malgun Gothic" panose="020B0503020000020004" pitchFamily="34" charset="-127"/>
            </a:endParaRPr>
          </a:p>
          <a:p>
            <a:pPr lvl="0"/>
            <a:r>
              <a:rPr lang="kk-KZ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Бүгінгі сабақта мен.</a:t>
            </a:r>
            <a:r>
              <a:rPr lang="kk-KZ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kk-K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түсіндім, 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   білдім 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....  көзімді жеткіздім.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......қиындық тудырды.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..... менің түсінгенім 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b="1" dirty="0">
                <a:solidFill>
                  <a:srgbClr val="000000"/>
                </a:solidFill>
                <a:latin typeface="Times New Roman" panose="02020603050405020304" pitchFamily="18" charset="0"/>
                <a:ea typeface="Malgun Gothic" panose="020B0503020000020004" pitchFamily="34" charset="-127"/>
              </a:rPr>
              <a:t> </a:t>
            </a:r>
            <a:endParaRPr lang="ru-RU" dirty="0"/>
          </a:p>
        </p:txBody>
      </p:sp>
      <p:pic>
        <p:nvPicPr>
          <p:cNvPr id="20" name="Рисунок 19">
            <a:extLst>
              <a:ext uri="{FF2B5EF4-FFF2-40B4-BE49-F238E27FC236}">
                <a16:creationId xmlns:a16="http://schemas.microsoft.com/office/drawing/2014/main" id="{EAF5622A-D0BE-4664-AEF7-E121DC1E0F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11136" y="2470595"/>
            <a:ext cx="2387911" cy="170013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BD24B26F-5FD0-4DF9-8447-5744C626ED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8753" y="4131991"/>
            <a:ext cx="2385268" cy="18761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3" name="Стрелка: вниз 22">
            <a:extLst>
              <a:ext uri="{FF2B5EF4-FFF2-40B4-BE49-F238E27FC236}">
                <a16:creationId xmlns:a16="http://schemas.microsoft.com/office/drawing/2014/main" id="{D452A9A8-2ED5-4D3E-BD54-82D9C2661B44}"/>
              </a:ext>
            </a:extLst>
          </p:cNvPr>
          <p:cNvSpPr/>
          <p:nvPr/>
        </p:nvSpPr>
        <p:spPr>
          <a:xfrm>
            <a:off x="2232025" y="2368821"/>
            <a:ext cx="153832" cy="36873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1661</TotalTime>
  <Words>404</Words>
  <Application>Microsoft Office PowerPoint</Application>
  <PresentationFormat>Экран (4:3)</PresentationFormat>
  <Paragraphs>64</Paragraphs>
  <Slides>4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3" baseType="lpstr">
      <vt:lpstr>Malgun Gothic</vt:lpstr>
      <vt:lpstr>Arial</vt:lpstr>
      <vt:lpstr>Calibri</vt:lpstr>
      <vt:lpstr>Constantia</vt:lpstr>
      <vt:lpstr>Symbol</vt:lpstr>
      <vt:lpstr>Times New Roman</vt:lpstr>
      <vt:lpstr>Wingdings 2</vt:lpstr>
      <vt:lpstr>ヒラギノ角ゴ ProN W3</vt:lpstr>
      <vt:lpstr>Поток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213</cp:revision>
  <dcterms:created xsi:type="dcterms:W3CDTF">2017-06-28T13:33:00Z</dcterms:created>
  <dcterms:modified xsi:type="dcterms:W3CDTF">2020-08-21T07:27:52Z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1049-10.2.0.5965</vt:lpwstr>
  </property>
</Properties>
</file>