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2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44BFBF-0551-4454-911B-1B6A39539895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5634C8-0253-4816-BD73-1CC19A982A7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44BFBF-0551-4454-911B-1B6A39539895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5634C8-0253-4816-BD73-1CC19A982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44BFBF-0551-4454-911B-1B6A39539895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5634C8-0253-4816-BD73-1CC19A982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44BFBF-0551-4454-911B-1B6A39539895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5634C8-0253-4816-BD73-1CC19A982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44BFBF-0551-4454-911B-1B6A39539895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5634C8-0253-4816-BD73-1CC19A982A7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44BFBF-0551-4454-911B-1B6A39539895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5634C8-0253-4816-BD73-1CC19A982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44BFBF-0551-4454-911B-1B6A39539895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5634C8-0253-4816-BD73-1CC19A982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44BFBF-0551-4454-911B-1B6A39539895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5634C8-0253-4816-BD73-1CC19A982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44BFBF-0551-4454-911B-1B6A39539895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5634C8-0253-4816-BD73-1CC19A982A7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44BFBF-0551-4454-911B-1B6A39539895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5634C8-0253-4816-BD73-1CC19A982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44BFBF-0551-4454-911B-1B6A39539895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5634C8-0253-4816-BD73-1CC19A982A7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C44BFBF-0551-4454-911B-1B6A39539895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35634C8-0253-4816-BD73-1CC19A982A7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04664"/>
            <a:ext cx="7272808" cy="20162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kk-KZ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Ш. Смағұлов атындағы  Алматы облыстық мамандандырылған  дарынды балаларға арналған физика-математика мектеп-интернаты</a:t>
            </a:r>
            <a:br>
              <a:rPr lang="kk-KZ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Әлеуметтік-педагог:</a:t>
            </a:r>
            <a:br>
              <a:rPr lang="kk-KZ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Кенесова Алуа Сакенқызы</a:t>
            </a:r>
            <a:endParaRPr lang="kk-KZ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6120680" cy="34563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9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159" y="404664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ОҚУШЫЛАРДЫҢ ӨЗІ ЖӘНЕ ОТБАСЫ ЖАҒДАЙЫН АНЫҚТАУҒА АРНАЛҒАН САУАЛНАМА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36912"/>
            <a:ext cx="2807196" cy="408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7483" y="1772816"/>
            <a:ext cx="78477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Оқушының аты-жөні: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___________________________________________</a:t>
            </a:r>
            <a:endParaRPr lang="kk-K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Туған жылы, айы, күні: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__________________________________________</a:t>
            </a:r>
            <a:endParaRPr lang="kk-K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Сыныбы:_______________________________________________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________</a:t>
            </a:r>
            <a:endParaRPr lang="kk-K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Қай мектептен келді?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____________________________________________</a:t>
            </a:r>
            <a:endParaRPr lang="kk-K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Cүйікті ісің:</a:t>
            </a:r>
          </a:p>
          <a:p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а) кітап оқу;</a:t>
            </a:r>
          </a:p>
          <a:p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ә) теледидар көру;</a:t>
            </a:r>
          </a:p>
          <a:p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б) компьютерлік жұмыстар және ойындар;</a:t>
            </a:r>
          </a:p>
          <a:p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в) техникалық заттар мен қолөнер бұйымдарды;</a:t>
            </a:r>
          </a:p>
          <a:p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г) бос серуендеу.</a:t>
            </a:r>
          </a:p>
          <a:p>
            <a:endParaRPr lang="kk-K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77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7674" y="18864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ОТБАСЫ  ЖӘНЕ ТҰРМЫС ЖАҒДАЙЫН АНЫҚТАУҒА АРНАЛҒАН  САУАЛНАМА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014" y="3401616"/>
            <a:ext cx="463449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52957" y="1268759"/>
            <a:ext cx="792088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1.Отбасы құрамы, саны:_________________________________________________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_______________</a:t>
            </a:r>
            <a:endParaRPr lang="kk-KZ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а) Әкесінің аты жөні: _____________________________________________________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______________</a:t>
            </a:r>
            <a:endParaRPr lang="kk-KZ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Туған жылы:______________________________________________________________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____________</a:t>
            </a:r>
            <a:endParaRPr lang="kk-KZ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 Қызметі, жұмыс орны:____________________________________________________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____________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_</a:t>
            </a: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ә) Анасының  аты-жөні:___________________________________________________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______________</a:t>
            </a:r>
            <a:endParaRPr lang="kk-KZ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Туған жылы:______________________________________________________________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____________</a:t>
            </a:r>
            <a:endParaRPr lang="kk-KZ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Қызметі, жұмыс орны:_____________________________________________________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____________</a:t>
            </a:r>
            <a:endParaRPr lang="kk-KZ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б) Отбасы мүшелері (аты-жөні, туған жылы, қызметі):______________________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______________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_</a:t>
            </a: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Ағасы__________________________________________________________________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_____________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_</a:t>
            </a: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Әпкесі___________________________________________________________________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_____________</a:t>
            </a:r>
            <a:endParaRPr lang="kk-KZ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Інісі____________________________________________________________________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______________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_</a:t>
            </a: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Сіңлісі (қарындасы)________________________________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</a:t>
            </a:r>
            <a:endParaRPr lang="kk-KZ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Отбасы бюджеті_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__________________________________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_____________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_______________________________________</a:t>
            </a:r>
            <a:endParaRPr lang="kk-KZ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Әр адамға шаққанда орташа ақшалай кіріс:____________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_____________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_______________________________</a:t>
            </a:r>
            <a:endParaRPr lang="kk-KZ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Тұрмыс жағдайы:</a:t>
            </a: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А) өте жоғары (100-80%)</a:t>
            </a: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Ә) орташа (80-40%)</a:t>
            </a: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Б) төмен (40-10%)</a:t>
            </a:r>
          </a:p>
          <a:p>
            <a:r>
              <a:rPr lang="kk-K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Баланың оқуына және демалуына жағдай 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жасалған ба?</a:t>
            </a: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А) иә</a:t>
            </a: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Ә) жоқ</a:t>
            </a:r>
          </a:p>
        </p:txBody>
      </p:sp>
    </p:spTree>
    <p:extLst>
      <p:ext uri="{BB962C8B-B14F-4D97-AF65-F5344CB8AC3E}">
        <p14:creationId xmlns:p14="http://schemas.microsoft.com/office/powerpoint/2010/main" val="215876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98080" cy="648072"/>
          </a:xfrm>
        </p:spPr>
        <p:txBody>
          <a:bodyPr>
            <a:norm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МЕКТЕПТІҢ ӘЛЕУМЕТТІК КАРТАСЫ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246789"/>
              </p:ext>
            </p:extLst>
          </p:nvPr>
        </p:nvGraphicFramePr>
        <p:xfrm>
          <a:off x="1547664" y="1124744"/>
          <a:ext cx="6624736" cy="4176464"/>
        </p:xfrm>
        <a:graphic>
          <a:graphicData uri="http://schemas.openxmlformats.org/drawingml/2006/table">
            <a:tbl>
              <a:tblPr firstRow="1" firstCol="1" bandRow="1"/>
              <a:tblGrid>
                <a:gridCol w="360040"/>
                <a:gridCol w="3960440"/>
                <a:gridCol w="2304256"/>
              </a:tblGrid>
              <a:tr h="252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n w="527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3" marR="61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n w="527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Оқушылардың әлеуметтік топтамасы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3" marR="61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n w="527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Саны </a:t>
                      </a:r>
                      <a:r>
                        <a:rPr lang="en-US" sz="1400" b="1" dirty="0">
                          <a:ln w="527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kk-KZ" sz="1400" b="1" dirty="0">
                          <a:ln w="527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пайызы</a:t>
                      </a:r>
                      <a:r>
                        <a:rPr lang="en-US" sz="1400" b="1" dirty="0">
                          <a:ln w="527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3" marR="61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n w="527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3" marR="61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n w="527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Оқушылардың жалпы саны: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n w="527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Оның ішінде ұл бала саны: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n w="527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Қыз бала саны: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3" marR="61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n w="527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3" marR="61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n w="527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3" marR="61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n w="527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Жетім және ата-ана қамқорлығынсыз қалған балалардың саны: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3" marR="61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n w="527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3" marR="61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n w="527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3" marR="61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n w="527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Жартылай жетім оқушылар саны: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n w="527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Әкесі қайтыс болған: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n w="527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Анасы қайтыс болған: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3" marR="61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n w="527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3" marR="61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8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n w="527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3" marR="61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n w="527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Аз қамтамасыз етілген отбасы балалар саны: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n w="527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Жалғызілікті аналардың балалары: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n w="527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Ажырасқан отбасы балалары: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n w="527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Отбасы жағайы өте төмен балалар:  </a:t>
                      </a:r>
                      <a:endParaRPr lang="kk-KZ" sz="1400" b="1" dirty="0" smtClean="0">
                        <a:ln w="5271" cap="flat" cmpd="sng" algn="ctr">
                          <a:solidFill>
                            <a:srgbClr val="4579B8"/>
                          </a:solidFill>
                          <a:prstDash val="solid"/>
                          <a:round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93" marR="61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n w="527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3" marR="61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n w="527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3" marR="61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n w="527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Көпбалалы отбасыдан шыққан балалар саны: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3" marR="61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n w="527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3" marR="61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n w="527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3" marR="61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n w="527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Қандас (оралман) оқушылар саны: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3" marR="61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n w="527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3" marR="61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n w="527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3" marR="61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n w="527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Мүгедек </a:t>
                      </a:r>
                      <a:r>
                        <a:rPr lang="ru-RU" sz="1400" b="1" dirty="0">
                          <a:ln w="527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kk-KZ" sz="1400" b="1" dirty="0">
                          <a:ln w="527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үйде оқытылатын</a:t>
                      </a:r>
                      <a:r>
                        <a:rPr lang="ru-RU" sz="1400" b="1" dirty="0">
                          <a:ln w="527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kk-KZ" sz="1400" b="1" dirty="0">
                          <a:ln w="527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балалар саны: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3" marR="61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n w="527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3" marR="61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07904" y="5733256"/>
            <a:ext cx="4572000" cy="6453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1200" b="1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03" dir="5400000" sy="-100000" algn="bl"/>
                </a:effectLst>
                <a:latin typeface="Times New Roman"/>
                <a:ea typeface="Calibri"/>
                <a:cs typeface="Times New Roman"/>
              </a:rPr>
              <a:t>Мектеп директоры 	қолы	аты-жөні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1200" b="1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03" dir="5400000" sy="-100000" algn="bl"/>
                </a:effectLst>
                <a:latin typeface="Times New Roman"/>
                <a:ea typeface="Calibri"/>
                <a:cs typeface="Times New Roman"/>
              </a:rPr>
              <a:t>Әлеуметтік педагог	қолы	аты-жөні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07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9264" y="2249489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Назарларыңызғ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</a:t>
            </a:r>
            <a:r>
              <a:rPr lang="kk-KZ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ақмет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!!!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9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15121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k-KZ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Әлеуметтік педагог мектепте негізгі бағыттарда жұмыс жасайды: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916832"/>
            <a:ext cx="7776864" cy="453650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2296" indent="0" algn="ctr">
              <a:buNone/>
            </a:pPr>
            <a:endParaRPr lang="kk-KZ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kk-KZ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Диагностикалық қызмет;</a:t>
            </a:r>
          </a:p>
          <a:p>
            <a:pPr algn="ctr">
              <a:buFont typeface="Wingdings" pitchFamily="2" charset="2"/>
              <a:buChar char="ü"/>
            </a:pPr>
            <a:r>
              <a:rPr lang="kk-KZ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2.Өз қызметінде көмекті қажет ететін балаларды анықтау;</a:t>
            </a:r>
          </a:p>
          <a:p>
            <a:pPr algn="ctr">
              <a:buFont typeface="Wingdings" pitchFamily="2" charset="2"/>
              <a:buChar char="ü"/>
            </a:pPr>
            <a:r>
              <a:rPr lang="kk-KZ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3.Кәмелетке толмағандардың, ата-аналардың құқықтық тәрбиесін ұйымдастыру;</a:t>
            </a:r>
          </a:p>
          <a:p>
            <a:pPr algn="ctr">
              <a:buFont typeface="Wingdings" pitchFamily="2" charset="2"/>
              <a:buChar char="ü"/>
            </a:pPr>
            <a:r>
              <a:rPr lang="kk-KZ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«Қиын» оқушылармен жұмыс</a:t>
            </a:r>
          </a:p>
          <a:p>
            <a:pPr algn="ctr">
              <a:buFont typeface="Wingdings" pitchFamily="2" charset="2"/>
              <a:buChar char="ü"/>
            </a:pPr>
            <a:r>
              <a:rPr lang="kk-KZ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5.Сынып жетекшілері, медициналық қызметкерлер, ата-аналар комитетімен, пән мұғалімдерімен қарым-қатынасты үйлестіру.</a:t>
            </a:r>
            <a:endParaRPr lang="kk-KZ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425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498080" cy="172819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Sakkal Majalla" pitchFamily="2" charset="-78"/>
              </a:rPr>
              <a:t>МЕКТЕПТІҢ ӘЛЕУМЕТТІК КАРТАСЫ </a:t>
            </a:r>
            <a:endParaRPr lang="ru-RU" sz="40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Sakkal Majalla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64783"/>
            <a:ext cx="6120680" cy="37444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35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2"/>
            <a:ext cx="5400600" cy="37556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359321" y="105073"/>
            <a:ext cx="4104456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Әлеуметтік педагог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6056" y="1983429"/>
            <a:ext cx="3384376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Ата-ана  </a:t>
            </a:r>
            <a:endParaRPr lang="ru-RU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07904" y="1039483"/>
            <a:ext cx="4104456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Сынып тәрбиешілері 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1105324" y="426685"/>
            <a:ext cx="1085266" cy="355498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триховая стрелка вправо 20"/>
          <p:cNvSpPr/>
          <p:nvPr/>
        </p:nvSpPr>
        <p:spPr>
          <a:xfrm>
            <a:off x="2344171" y="1223697"/>
            <a:ext cx="1076428" cy="447354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триховая стрелка вправо 21"/>
          <p:cNvSpPr/>
          <p:nvPr/>
        </p:nvSpPr>
        <p:spPr>
          <a:xfrm>
            <a:off x="3666754" y="2155796"/>
            <a:ext cx="1085266" cy="447353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49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9808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3600" b="1" i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Әлеуметтік  педагогтың жұмыс нысаны</a:t>
            </a:r>
            <a:endParaRPr lang="ru-RU" sz="3600" b="1" i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360040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0568" y="1911893"/>
            <a:ext cx="3672408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БАЛАЛАР;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ЖАСТАР;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ЕРЕСЕК АДАМДАР;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ҚАРТТАР;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ЖАЛПЫ ОТБАСЫНЫҢ БАРЛЫҚ МҮШЕЛЕРІ.</a:t>
            </a:r>
            <a:endParaRPr lang="ru-RU" sz="2800" b="1" i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67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024" y="142902"/>
            <a:ext cx="7498080" cy="122899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3200" b="1" i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Әлеуметтік  педагогтың  әрекет ету кезеңдері</a:t>
            </a:r>
            <a:endParaRPr lang="ru-RU" sz="3200" b="1" i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70659" y="1700808"/>
            <a:ext cx="4680520" cy="1265349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all" spc="0" normalizeH="0" baseline="0" noProof="0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16" dir="5400000" sy="-100000" algn="bl"/>
                </a:effectLst>
                <a:uLnTx/>
                <a:uFillTx/>
                <a:latin typeface="Times New Roman"/>
                <a:ea typeface="Calibri"/>
                <a:cs typeface="+mn-cs"/>
              </a:rPr>
              <a:t>I </a:t>
            </a:r>
            <a:r>
              <a:rPr kumimoji="0" lang="ru-RU" sz="1400" b="1" i="1" u="none" strike="noStrike" kern="0" cap="all" spc="0" normalizeH="0" baseline="0" noProof="0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16" dir="5400000" sy="-100000" algn="bl"/>
                </a:effectLst>
                <a:uLnTx/>
                <a:uFillTx/>
                <a:latin typeface="Times New Roman"/>
                <a:ea typeface="Calibri"/>
                <a:cs typeface="+mn-cs"/>
              </a:rPr>
              <a:t>КЕЗЕҢ</a:t>
            </a:r>
            <a:r>
              <a:rPr kumimoji="0" lang="kk-KZ" sz="1400" b="1" i="1" u="none" strike="noStrike" kern="0" cap="all" spc="0" normalizeH="0" baseline="0" noProof="0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16" dir="5400000" sy="-100000" algn="bl"/>
                </a:effectLst>
                <a:uLnTx/>
                <a:uFillTx/>
                <a:latin typeface="Times New Roman"/>
                <a:ea typeface="Calibri"/>
                <a:cs typeface="+mn-cs"/>
              </a:rPr>
              <a:t> </a:t>
            </a:r>
            <a:endParaRPr kumimoji="0" lang="kk-KZ" sz="1400" b="1" i="1" u="none" strike="noStrike" kern="0" cap="all" spc="0" normalizeH="0" baseline="0" noProof="0" dirty="0" smtClean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effectLst>
                <a:reflection blurRad="12700" stA="28000" endPos="45000" dist="1016" dir="5400000" sy="-100000" algn="bl"/>
              </a:effectLst>
              <a:uLnTx/>
              <a:uFillTx/>
              <a:latin typeface="Times New Roman"/>
              <a:ea typeface="Calibri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1" i="1" u="none" strike="noStrike" kern="0" cap="all" spc="0" normalizeH="0" baseline="0" noProof="0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16" dir="5400000" sy="-100000" algn="bl"/>
                </a:effectLst>
                <a:uLnTx/>
                <a:uFillTx/>
                <a:latin typeface="Times New Roman"/>
                <a:ea typeface="Calibri"/>
                <a:cs typeface="+mn-cs"/>
              </a:rPr>
              <a:t>оҚУШЫЛАРДЫҢ </a:t>
            </a:r>
            <a:r>
              <a:rPr kumimoji="0" lang="kk-KZ" sz="1400" b="1" i="1" u="none" strike="noStrike" kern="0" cap="all" spc="0" normalizeH="0" baseline="0" noProof="0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16" dir="5400000" sy="-100000" algn="bl"/>
                </a:effectLst>
                <a:uLnTx/>
                <a:uFillTx/>
                <a:latin typeface="Times New Roman"/>
                <a:ea typeface="Calibri"/>
                <a:cs typeface="+mn-cs"/>
              </a:rPr>
              <a:t>ӘЛЕУМЕТТІК ӨМІРІНІҢ ШЫНАЙЫ БОЛМЫСЫН ЗЕРТТЕУ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Times New Roman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1" y="3212976"/>
            <a:ext cx="4680522" cy="125493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all" spc="0" normalizeH="0" baseline="0" noProof="0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ysClr val="windowText" lastClr="000000"/>
                </a:solidFill>
                <a:effectLst>
                  <a:reflection blurRad="12700" stA="28000" endPos="45000" dist="1016" dir="5400000" sy="-100000" algn="bl"/>
                </a:effectLst>
                <a:uLnTx/>
                <a:uFillTx/>
                <a:latin typeface="Times New Roman"/>
                <a:ea typeface="Calibri"/>
                <a:cs typeface="+mn-cs"/>
              </a:rPr>
              <a:t>ii </a:t>
            </a:r>
            <a:r>
              <a:rPr kumimoji="0" lang="kk-KZ" sz="1400" b="1" i="1" u="none" strike="noStrike" kern="0" cap="all" spc="0" normalizeH="0" baseline="0" noProof="0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ysClr val="windowText" lastClr="000000"/>
                </a:solidFill>
                <a:effectLst>
                  <a:reflection blurRad="12700" stA="28000" endPos="45000" dist="1016" dir="5400000" sy="-100000" algn="bl"/>
                </a:effectLst>
                <a:uLnTx/>
                <a:uFillTx/>
                <a:latin typeface="Times New Roman"/>
                <a:ea typeface="Calibri"/>
                <a:cs typeface="+mn-cs"/>
              </a:rPr>
              <a:t>кезең </a:t>
            </a:r>
            <a:endParaRPr kumimoji="0" lang="kk-KZ" sz="1400" b="1" i="1" u="none" strike="noStrike" kern="0" cap="all" spc="0" normalizeH="0" baseline="0" noProof="0" dirty="0" smtClean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solidFill>
                <a:sysClr val="windowText" lastClr="000000"/>
              </a:solidFill>
              <a:effectLst>
                <a:reflection blurRad="12700" stA="28000" endPos="45000" dist="1016" dir="5400000" sy="-100000" algn="bl"/>
              </a:effectLst>
              <a:uLnTx/>
              <a:uFillTx/>
              <a:latin typeface="Times New Roman"/>
              <a:ea typeface="Calibri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1" i="1" u="none" strike="noStrike" kern="0" cap="all" spc="0" normalizeH="0" baseline="0" noProof="0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ysClr val="windowText" lastClr="000000"/>
                </a:solidFill>
                <a:effectLst>
                  <a:reflection blurRad="12700" stA="28000" endPos="45000" dist="1016" dir="5400000" sy="-100000" algn="bl"/>
                </a:effectLst>
                <a:uLnTx/>
                <a:uFillTx/>
                <a:latin typeface="Times New Roman"/>
                <a:ea typeface="Calibri"/>
                <a:cs typeface="+mn-cs"/>
              </a:rPr>
              <a:t> </a:t>
            </a:r>
            <a:r>
              <a:rPr kumimoji="0" lang="kk-KZ" sz="1400" b="1" i="1" u="none" strike="noStrike" kern="0" cap="all" spc="0" normalizeH="0" baseline="0" noProof="0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ysClr val="windowText" lastClr="000000"/>
                </a:solidFill>
                <a:effectLst>
                  <a:reflection blurRad="12700" stA="28000" endPos="45000" dist="1016" dir="5400000" sy="-100000" algn="bl"/>
                </a:effectLst>
                <a:uLnTx/>
                <a:uFillTx/>
                <a:latin typeface="Times New Roman"/>
                <a:ea typeface="Calibri"/>
                <a:cs typeface="+mn-cs"/>
              </a:rPr>
              <a:t>зерттеу материалдарының қорытынды құжаттарына сәйкес мақсат-міндеттерді анықтайды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70659" y="4653136"/>
            <a:ext cx="4669493" cy="1512168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all" spc="0" normalizeH="0" baseline="0" noProof="0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ysClr val="windowText" lastClr="000000"/>
                </a:solidFill>
                <a:effectLst>
                  <a:reflection blurRad="12700" stA="28000" endPos="45000" dist="1016" dir="5400000" sy="-100000" algn="bl"/>
                </a:effectLst>
                <a:uLnTx/>
                <a:uFillTx/>
                <a:latin typeface="Times New Roman"/>
                <a:ea typeface="Calibri"/>
              </a:rPr>
              <a:t>iii </a:t>
            </a:r>
            <a:r>
              <a:rPr kumimoji="0" lang="kk-KZ" sz="1400" b="1" i="1" u="none" strike="noStrike" kern="0" cap="all" spc="0" normalizeH="0" baseline="0" noProof="0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ysClr val="windowText" lastClr="000000"/>
                </a:solidFill>
                <a:effectLst>
                  <a:reflection blurRad="12700" stA="28000" endPos="45000" dist="1016" dir="5400000" sy="-100000" algn="bl"/>
                </a:effectLst>
                <a:uLnTx/>
                <a:uFillTx/>
                <a:latin typeface="Times New Roman"/>
                <a:ea typeface="Calibri"/>
              </a:rPr>
              <a:t>кезең </a:t>
            </a:r>
            <a:endParaRPr lang="kk-KZ" sz="1400" b="1" i="1" kern="0" cap="all" noProof="0" dirty="0" smtClean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solidFill>
                <a:sysClr val="windowText" lastClr="000000"/>
              </a:solidFill>
              <a:effectLst>
                <a:reflection blurRad="12700" stA="28000" endPos="45000" dist="1016" dir="5400000" sy="-100000" algn="bl"/>
              </a:effectLst>
              <a:latin typeface="Times New Roman"/>
              <a:ea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1" i="1" u="none" strike="noStrike" kern="0" cap="all" spc="0" normalizeH="0" baseline="0" noProof="0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ysClr val="windowText" lastClr="000000"/>
                </a:solidFill>
                <a:effectLst>
                  <a:reflection blurRad="12700" stA="28000" endPos="45000" dist="1016" dir="5400000" sy="-100000" algn="bl"/>
                </a:effectLst>
                <a:uLnTx/>
                <a:uFillTx/>
                <a:latin typeface="Times New Roman"/>
                <a:ea typeface="Calibri"/>
              </a:rPr>
              <a:t>әрбір </a:t>
            </a:r>
            <a:r>
              <a:rPr kumimoji="0" lang="kk-KZ" sz="1400" b="1" i="1" u="none" strike="noStrike" kern="0" cap="all" spc="0" normalizeH="0" baseline="0" noProof="0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ysClr val="windowText" lastClr="000000"/>
                </a:solidFill>
                <a:effectLst>
                  <a:reflection blurRad="12700" stA="28000" endPos="45000" dist="1016" dir="5400000" sy="-100000" algn="bl"/>
                </a:effectLst>
                <a:uLnTx/>
                <a:uFillTx/>
                <a:latin typeface="Times New Roman"/>
                <a:ea typeface="Calibri"/>
              </a:rPr>
              <a:t>іс пен әлеуметтік педагогикалық қызмет кезеңдеріндегі зерттеу нәтижелері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Times New Roman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4784"/>
            <a:ext cx="3005447" cy="520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3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3200" b="1" i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Әлеуметтік педагог төмендегі ережелерді сақтау тиіс</a:t>
            </a:r>
            <a:endParaRPr lang="ru-RU" sz="3200" b="1" i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115616" y="1556792"/>
            <a:ext cx="5256584" cy="5184576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kk-KZ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Ата-аналар мен балалар өзін зерттеу объектісі ретінде сезінбеуі тиіс;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kk-KZ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Зерттеу мақсаты, жоспарлы,үздіксіз және жүйелі жүргізілуі тиіс;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kk-KZ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Зерттеу әдістері халықтық дәстүрлі тәрбие әдістерімен байланысты болуы тиіс;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kk-KZ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Психологиялық, педагогикалық әдістер әртүрлі, санқилы және кешенді пайдаланылуы тиіс.</a:t>
            </a:r>
            <a:endParaRPr lang="ru-RU" sz="2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953" y="1700808"/>
            <a:ext cx="253489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95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642096" cy="23762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ӘЛЕУМЕТТІК ПЕДАГОГТЫҢ МЕКТЕПТЕГІ  ОҚУШЫЛАР ТУРАЛЫ ЖАЛПЫ МӘЛІМЕТТІ АНЫҚТАУҒА  АРНАЛҒАН </a:t>
            </a:r>
            <a:r>
              <a:rPr lang="ru-RU" sz="3200" b="1" i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САУАЛНАМАЛАР</a:t>
            </a:r>
            <a:endParaRPr lang="ru-RU" sz="3200" b="1" i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68960"/>
            <a:ext cx="475252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04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ОҚУШЫЛАР ТУРАЛЫ ЖАЛПЫ МӘЛІМЕТТІ АНЫҚТАУҒА АРНАЛҒАН АНКЕТАЛЫҚ СҰРАҚТАР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 dirty="0" smtClean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583" y="2600348"/>
            <a:ext cx="2801417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53562" y="1556792"/>
            <a:ext cx="77195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1.Аты-жөнің _______________________________________________________________________________________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2.Отбасыда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неше жан бар және кімдер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?_______________________________________________________________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3.Сенің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алға қойған мақсатың қандай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?_____________________________________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__________________________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4.Мектепте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қандай пәндер ұнамайды,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неге?___________________________________________________________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5.Қандай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пәндер ұнайды және несімен?_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6.Мектепте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өтілетін қандай шараларға қатысасың?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________________________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7.Сабаққа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қанша уақыт дайындаласың, қай мезгілде?______________________</a:t>
            </a:r>
          </a:p>
          <a:p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енің достарың кімдер, олардың қандай болғанын қалайсың?_____________</a:t>
            </a:r>
          </a:p>
          <a:p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9.Зиянды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әдеттерге көзқарасың қандай?__________________________________</a:t>
            </a:r>
          </a:p>
          <a:p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10.Өмірге қөзқарасың қандай?___________________________________________</a:t>
            </a:r>
          </a:p>
          <a:p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11.Жанұяда кіммен көп сырласасың? (әкеңмен, анаңмен, ағаңмен, әпкеңмен </a:t>
            </a:r>
          </a:p>
          <a:p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және т.б)_______________________________________________________________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12.Өзің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туралы көзқарасың қандай?______________________________________</a:t>
            </a:r>
          </a:p>
          <a:p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13.Адамгершілік деген ұғымды қалай бағалайсың?________________________</a:t>
            </a:r>
          </a:p>
          <a:p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14.Оқушы қандай болу керек?___________________________________________</a:t>
            </a:r>
          </a:p>
          <a:p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</a:t>
            </a:r>
          </a:p>
          <a:p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15.Мектептегі ережелер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ұнайды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ма, әлде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ұнамайды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ма? Не себептен? ________</a:t>
            </a:r>
          </a:p>
          <a:p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</a:t>
            </a:r>
          </a:p>
          <a:p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16.Қандай тақырыптағы кітаптарды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(газет-журналдарды) оқисың?_______________________________________________________________</a:t>
            </a:r>
          </a:p>
          <a:p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17.Ата-анаңмен жиі ұрысасың ба? Не себептен?___________________________</a:t>
            </a:r>
            <a:br>
              <a:rPr lang="kk-KZ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</a:t>
            </a:r>
          </a:p>
          <a:p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18.Болашақта қандай мамандық иесі болғың келеді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?_______________________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86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586</TotalTime>
  <Words>618</Words>
  <Application>Microsoft Office PowerPoint</Application>
  <PresentationFormat>Экран (4:3)</PresentationFormat>
  <Paragraphs>129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Ш. Смағұлов атындағы  Алматы облыстық мамандандырылған  дарынды балаларға арналған физика-математика мектеп-интернаты Әлеуметтік-педагог: Кенесова Алуа Сакенқызы</vt:lpstr>
      <vt:lpstr>Әлеуметтік педагог мектепте негізгі бағыттарда жұмыс жасайды:</vt:lpstr>
      <vt:lpstr>МЕКТЕПТІҢ ӘЛЕУМЕТТІК КАРТАСЫ </vt:lpstr>
      <vt:lpstr>Презентация PowerPoint</vt:lpstr>
      <vt:lpstr>Әлеуметтік  педагогтың жұмыс нысаны</vt:lpstr>
      <vt:lpstr>Әлеуметтік  педагогтың  әрекет ету кезеңдері</vt:lpstr>
      <vt:lpstr>Әлеуметтік педагог төмендегі ережелерді сақтау тиіс</vt:lpstr>
      <vt:lpstr>ӘЛЕУМЕТТІК ПЕДАГОГТЫҢ МЕКТЕПТЕГІ  ОҚУШЫЛАР ТУРАЛЫ ЖАЛПЫ МӘЛІМЕТТІ АНЫҚТАУҒА  АРНАЛҒАН САУАЛНАМАЛАР</vt:lpstr>
      <vt:lpstr>ОҚУШЫЛАР ТУРАЛЫ ЖАЛПЫ МӘЛІМЕТТІ АНЫҚТАУҒА АРНАЛҒАН АНКЕТАЛЫҚ СҰРАҚТАР</vt:lpstr>
      <vt:lpstr>ОҚУШЫЛАРДЫҢ ӨЗІ ЖӘНЕ ОТБАСЫ ЖАҒДАЙЫН АНЫҚТАУҒА АРНАЛҒАН САУАЛНАМА</vt:lpstr>
      <vt:lpstr>ОТБАСЫ  ЖӘНЕ ТҰРМЫС ЖАҒДАЙЫН АНЫҚТАУҒА АРНАЛҒАН  САУАЛНАМА</vt:lpstr>
      <vt:lpstr>МЕКТЕПТІҢ ӘЛЕУМЕТТІК КАРТАСЫ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Ш. Смағұлов атындағы  Алматы облыстық мамандандырылған  дарынды балаларға арналған физика-математика мектеп-интернаты Мектеп-интернаттың  әлеуметтік-педагогы: Кенесова Алуа Сакенқызы</dc:title>
  <dc:creator>admin</dc:creator>
  <cp:lastModifiedBy>admin</cp:lastModifiedBy>
  <cp:revision>18</cp:revision>
  <dcterms:created xsi:type="dcterms:W3CDTF">2020-10-21T04:26:19Z</dcterms:created>
  <dcterms:modified xsi:type="dcterms:W3CDTF">2020-10-22T05:50:12Z</dcterms:modified>
</cp:coreProperties>
</file>