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8" r:id="rId3"/>
    <p:sldId id="280" r:id="rId4"/>
    <p:sldId id="283" r:id="rId5"/>
    <p:sldId id="285" r:id="rId6"/>
    <p:sldId id="288" r:id="rId7"/>
    <p:sldId id="291" r:id="rId8"/>
    <p:sldId id="290" r:id="rId9"/>
    <p:sldId id="293" r:id="rId10"/>
    <p:sldId id="294" r:id="rId11"/>
    <p:sldId id="295" r:id="rId12"/>
    <p:sldId id="296" r:id="rId13"/>
    <p:sldId id="298" r:id="rId14"/>
    <p:sldId id="29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00518E"/>
    <a:srgbClr val="005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LwCaB6gt78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s://www.youtube.com/watch?v=1P_EZKp-hPk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77135" y="620688"/>
            <a:ext cx="6912768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19050">
              <a:bevelT w="38100" h="31750"/>
              <a:contourClr>
                <a:schemeClr val="accent6">
                  <a:lumMod val="50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kk-KZ" altLang="ru-RU" sz="2800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Бөлім тақырыбы: </a:t>
            </a:r>
          </a:p>
          <a:p>
            <a:pPr algn="ctr">
              <a:spcBef>
                <a:spcPct val="0"/>
              </a:spcBef>
            </a:pPr>
            <a:r>
              <a:rPr lang="kk-KZ" altLang="ru-RU" sz="2800" b="1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Қазіргі қазақ ауылы мен қаланың тыныс-тіршілігі</a:t>
            </a:r>
            <a:endParaRPr lang="ru-RU" altLang="ru-RU" sz="28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Прямоугольник 2"/>
          <p:cNvSpPr>
            <a:spLocks noChangeArrowheads="1"/>
          </p:cNvSpPr>
          <p:nvPr/>
        </p:nvSpPr>
        <p:spPr bwMode="auto">
          <a:xfrm>
            <a:off x="861111" y="2636912"/>
            <a:ext cx="734481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тақырыбы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alt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Ауылым </a:t>
            </a:r>
            <a:r>
              <a:rPr lang="kk-KZ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алтын бесігім </a:t>
            </a:r>
            <a:r>
              <a:rPr lang="kk-KZ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(1-сабақ</a:t>
            </a:r>
            <a:r>
              <a:rPr lang="kk-KZ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alt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6444208" y="5651638"/>
            <a:ext cx="1935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ҚАЗАҚ ТІЛІ (Т</a:t>
            </a:r>
            <a:r>
              <a:rPr lang="ru-RU" altLang="ru-RU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2)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6-СЫНЫП</a:t>
            </a:r>
          </a:p>
        </p:txBody>
      </p:sp>
    </p:spTree>
    <p:extLst>
      <p:ext uri="{BB962C8B-B14F-4D97-AF65-F5344CB8AC3E}">
        <p14:creationId xmlns:p14="http://schemas.microsoft.com/office/powerpoint/2010/main" val="188755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755576" y="660008"/>
            <a:ext cx="7810500" cy="4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Өз </a:t>
            </a:r>
            <a:r>
              <a:rPr lang="kk-KZ" alt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жауаптарыңды тексеріп көр!</a:t>
            </a:r>
            <a:endParaRPr lang="ru-RU" alt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2"/>
          <p:cNvSpPr>
            <a:spLocks noChangeArrowheads="1"/>
          </p:cNvSpPr>
          <p:nvPr/>
        </p:nvSpPr>
        <p:spPr bwMode="auto">
          <a:xfrm>
            <a:off x="339328" y="1212850"/>
            <a:ext cx="8433197" cy="239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Әркімге өз туған жері – жерұйық.</a:t>
            </a:r>
            <a:endParaRPr lang="ru-RU" alt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Жалғыз – Отанымыз Қазақстан.</a:t>
            </a:r>
            <a:endParaRPr lang="ru-RU" alt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Балалық шағы өткен жерді адам ешқашан ұмытпайды.</a:t>
            </a:r>
            <a:endParaRPr lang="ru-RU" alt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Менің бойымдағы қайрат, жігердің қайнар көзі туған жер, туған елім – Қазақстан</a:t>
            </a:r>
            <a:endParaRPr lang="ru-RU" alt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Ауыл – халық руханиятының алтын діңгегі.</a:t>
            </a:r>
            <a:endParaRPr lang="ru-RU" alt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25045"/>
            <a:ext cx="3345670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Қазақша шығарма: Ауылым - алтын бесігім » ZHARAR © 2020 туралы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1" t="419" r="652" b="14994"/>
          <a:stretch/>
        </p:blipFill>
        <p:spPr bwMode="auto">
          <a:xfrm>
            <a:off x="4555926" y="3948901"/>
            <a:ext cx="3400450" cy="2360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39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48" y="7978775"/>
            <a:ext cx="150019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object 2"/>
          <p:cNvSpPr>
            <a:spLocks/>
          </p:cNvSpPr>
          <p:nvPr/>
        </p:nvSpPr>
        <p:spPr bwMode="auto">
          <a:xfrm>
            <a:off x="339328" y="-15921"/>
            <a:ext cx="8433198" cy="1251656"/>
          </a:xfrm>
          <a:custGeom>
            <a:avLst/>
            <a:gdLst>
              <a:gd name="T0" fmla="*/ 0 w 15238094"/>
              <a:gd name="T1" fmla="*/ 1229 h 1221740"/>
              <a:gd name="T2" fmla="*/ 15088 w 15238094"/>
              <a:gd name="T3" fmla="*/ 1229 h 1221740"/>
              <a:gd name="T4" fmla="*/ 15088 w 15238094"/>
              <a:gd name="T5" fmla="*/ 0 h 1221740"/>
              <a:gd name="T6" fmla="*/ 0 w 15238094"/>
              <a:gd name="T7" fmla="*/ 0 h 1221740"/>
              <a:gd name="T8" fmla="*/ 0 w 15238094"/>
              <a:gd name="T9" fmla="*/ 1229 h 12217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238094"/>
              <a:gd name="T16" fmla="*/ 0 h 1221740"/>
              <a:gd name="T17" fmla="*/ 15238094 w 15238094"/>
              <a:gd name="T18" fmla="*/ 1221740 h 12217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238094" h="1221740">
                <a:moveTo>
                  <a:pt x="0" y="1221663"/>
                </a:moveTo>
                <a:lnTo>
                  <a:pt x="15237736" y="1221663"/>
                </a:lnTo>
                <a:lnTo>
                  <a:pt x="15237736" y="0"/>
                </a:lnTo>
                <a:lnTo>
                  <a:pt x="0" y="0"/>
                </a:lnTo>
                <a:lnTo>
                  <a:pt x="0" y="1221663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7030A0"/>
            </a:solidFill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2292" name="Прямоугольник 74"/>
          <p:cNvSpPr>
            <a:spLocks noChangeArrowheads="1"/>
          </p:cNvSpPr>
          <p:nvPr/>
        </p:nvSpPr>
        <p:spPr bwMode="auto">
          <a:xfrm>
            <a:off x="4456510" y="1309688"/>
            <a:ext cx="1178719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5613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5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55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55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55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5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5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5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5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FFFFFF"/>
                </a:solidFill>
                <a:latin typeface="Neo Sans Cyr"/>
              </a:rPr>
              <a:t>43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FFFFFF"/>
                </a:solidFill>
                <a:latin typeface="Neo Sans Cyr"/>
              </a:rPr>
              <a:t>Мини-центра</a:t>
            </a:r>
          </a:p>
        </p:txBody>
      </p:sp>
      <p:cxnSp>
        <p:nvCxnSpPr>
          <p:cNvPr id="16" name="Google Shape;77;p1"/>
          <p:cNvCxnSpPr>
            <a:cxnSpLocks noChangeShapeType="1"/>
          </p:cNvCxnSpPr>
          <p:nvPr/>
        </p:nvCxnSpPr>
        <p:spPr bwMode="auto">
          <a:xfrm>
            <a:off x="159544" y="6621463"/>
            <a:ext cx="8796338" cy="25400"/>
          </a:xfrm>
          <a:prstGeom prst="straightConnector1">
            <a:avLst/>
          </a:prstGeom>
          <a:ln w="57150">
            <a:solidFill>
              <a:srgbClr val="33CCCC"/>
            </a:solidFill>
            <a:headEnd type="none" w="sm" len="sm"/>
            <a:tailEnd type="none" w="sm" len="sm"/>
          </a:ln>
          <a:ex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oogle Shape;78;p1"/>
          <p:cNvCxnSpPr>
            <a:cxnSpLocks noChangeShapeType="1"/>
          </p:cNvCxnSpPr>
          <p:nvPr/>
        </p:nvCxnSpPr>
        <p:spPr bwMode="auto">
          <a:xfrm>
            <a:off x="567929" y="6364288"/>
            <a:ext cx="8020050" cy="36512"/>
          </a:xfrm>
          <a:prstGeom prst="straightConnector1">
            <a:avLst/>
          </a:prstGeom>
          <a:ln w="38100">
            <a:headEnd type="none" w="sm" len="sm"/>
            <a:tailEnd type="none" w="sm" len="sm"/>
          </a:ln>
          <a:extLst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2295" name="Прямоугольник 8"/>
          <p:cNvSpPr>
            <a:spLocks noChangeArrowheads="1"/>
          </p:cNvSpPr>
          <p:nvPr/>
        </p:nvSpPr>
        <p:spPr bwMode="auto">
          <a:xfrm>
            <a:off x="411508" y="179388"/>
            <a:ext cx="8208168" cy="96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2400" b="1" dirty="0" smtClean="0">
                <a:solidFill>
                  <a:srgbClr val="002060"/>
                </a:solidFill>
              </a:rPr>
              <a:t>3-тапсырма.</a:t>
            </a: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2400" b="1" dirty="0" smtClean="0">
                <a:solidFill>
                  <a:srgbClr val="002060"/>
                </a:solidFill>
              </a:rPr>
              <a:t>Сызба бойынша мәтіннің негізгі тақырыбын анықтап көрші</a:t>
            </a:r>
            <a:endParaRPr lang="ru-RU" altLang="ru-RU" sz="2400" b="1" dirty="0">
              <a:solidFill>
                <a:srgbClr val="002060"/>
              </a:solidFill>
            </a:endParaRPr>
          </a:p>
        </p:txBody>
      </p:sp>
      <p:sp>
        <p:nvSpPr>
          <p:cNvPr id="12296" name="Прямоугольник 2"/>
          <p:cNvSpPr>
            <a:spLocks noChangeArrowheads="1"/>
          </p:cNvSpPr>
          <p:nvPr/>
        </p:nvSpPr>
        <p:spPr bwMode="auto">
          <a:xfrm>
            <a:off x="339328" y="1251656"/>
            <a:ext cx="8433197" cy="560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kk-KZ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ru-RU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2000" dirty="0"/>
              <a:t> </a:t>
            </a:r>
            <a:endParaRPr lang="ru-RU" alt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77666" y="2974166"/>
            <a:ext cx="147829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Мәтін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2738438" y="2184401"/>
            <a:ext cx="1791891" cy="873125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852737" y="3357563"/>
            <a:ext cx="2014538" cy="0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832498" y="3729038"/>
            <a:ext cx="1725215" cy="1028700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490665" y="2974166"/>
            <a:ext cx="178561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туралы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5"/>
          <p:cNvSpPr>
            <a:spLocks noChangeArrowheads="1"/>
          </p:cNvSpPr>
          <p:nvPr/>
        </p:nvSpPr>
        <p:spPr bwMode="auto">
          <a:xfrm>
            <a:off x="462704" y="5157192"/>
            <a:ext cx="61975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b="1" i="1" dirty="0"/>
              <a:t>Дескриптор</a:t>
            </a:r>
            <a:endParaRPr lang="ru-RU" altLang="ru-RU" sz="2000" b="1" i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b="1" i="1" dirty="0"/>
              <a:t>- мәтін </a:t>
            </a:r>
            <a:r>
              <a:rPr lang="kk-KZ" altLang="ru-RU" sz="2000" b="1" i="1" dirty="0" smtClean="0"/>
              <a:t>мазмұны мен тақырыбын анықтайды</a:t>
            </a:r>
            <a:endParaRPr lang="ru-RU" altLang="ru-RU" sz="2000" b="1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"/>
          <p:cNvSpPr>
            <a:spLocks/>
          </p:cNvSpPr>
          <p:nvPr/>
        </p:nvSpPr>
        <p:spPr bwMode="auto">
          <a:xfrm>
            <a:off x="-13692" y="0"/>
            <a:ext cx="9142809" cy="6858000"/>
          </a:xfrm>
          <a:custGeom>
            <a:avLst/>
            <a:gdLst>
              <a:gd name="T0" fmla="*/ 0 w 15238094"/>
              <a:gd name="T1" fmla="*/ 1229 h 1221740"/>
              <a:gd name="T2" fmla="*/ 15088 w 15238094"/>
              <a:gd name="T3" fmla="*/ 1229 h 1221740"/>
              <a:gd name="T4" fmla="*/ 15088 w 15238094"/>
              <a:gd name="T5" fmla="*/ 0 h 1221740"/>
              <a:gd name="T6" fmla="*/ 0 w 15238094"/>
              <a:gd name="T7" fmla="*/ 0 h 1221740"/>
              <a:gd name="T8" fmla="*/ 0 w 15238094"/>
              <a:gd name="T9" fmla="*/ 1229 h 12217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238094"/>
              <a:gd name="T16" fmla="*/ 0 h 1221740"/>
              <a:gd name="T17" fmla="*/ 15238094 w 15238094"/>
              <a:gd name="T18" fmla="*/ 1221740 h 12217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238094" h="1221740">
                <a:moveTo>
                  <a:pt x="0" y="1221663"/>
                </a:moveTo>
                <a:lnTo>
                  <a:pt x="15237736" y="1221663"/>
                </a:lnTo>
                <a:lnTo>
                  <a:pt x="15237736" y="0"/>
                </a:lnTo>
                <a:lnTo>
                  <a:pt x="0" y="0"/>
                </a:lnTo>
                <a:lnTo>
                  <a:pt x="0" y="1221663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7030A0"/>
            </a:solidFill>
          </a:ln>
        </p:spPr>
        <p:txBody>
          <a:bodyPr lIns="0" tIns="0" rIns="0" bIns="0"/>
          <a:lstStyle/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endParaRPr lang="kk-KZ" alt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kk-KZ" alt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Өз жауабыңды </a:t>
            </a:r>
            <a:r>
              <a:rPr lang="kk-KZ" alt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тексеріп көр!</a:t>
            </a:r>
            <a:endParaRPr lang="ru-RU" alt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48" y="7978775"/>
            <a:ext cx="150019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Google Shape;77;p1"/>
          <p:cNvCxnSpPr>
            <a:cxnSpLocks noChangeShapeType="1"/>
          </p:cNvCxnSpPr>
          <p:nvPr/>
        </p:nvCxnSpPr>
        <p:spPr bwMode="auto">
          <a:xfrm>
            <a:off x="159544" y="6621463"/>
            <a:ext cx="8796338" cy="25400"/>
          </a:xfrm>
          <a:prstGeom prst="straightConnector1">
            <a:avLst/>
          </a:prstGeom>
          <a:ln w="57150">
            <a:solidFill>
              <a:srgbClr val="33CCCC"/>
            </a:solidFill>
            <a:headEnd type="none" w="sm" len="sm"/>
            <a:tailEnd type="none" w="sm" len="sm"/>
          </a:ln>
          <a:ex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oogle Shape;78;p1"/>
          <p:cNvCxnSpPr>
            <a:cxnSpLocks noChangeShapeType="1"/>
          </p:cNvCxnSpPr>
          <p:nvPr/>
        </p:nvCxnSpPr>
        <p:spPr bwMode="auto">
          <a:xfrm>
            <a:off x="567929" y="6364288"/>
            <a:ext cx="8020050" cy="36512"/>
          </a:xfrm>
          <a:prstGeom prst="straightConnector1">
            <a:avLst/>
          </a:prstGeom>
          <a:ln w="38100">
            <a:headEnd type="none" w="sm" len="sm"/>
            <a:tailEnd type="none" w="sm" len="sm"/>
          </a:ln>
          <a:extLst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345709" y="3064963"/>
            <a:ext cx="134043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Мәтін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2738438" y="2184401"/>
            <a:ext cx="1791891" cy="873125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852737" y="3357563"/>
            <a:ext cx="2014538" cy="0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832498" y="3729038"/>
            <a:ext cx="1725215" cy="1028700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749421" y="1891255"/>
            <a:ext cx="2198843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туған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жер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185844" y="3007409"/>
            <a:ext cx="172175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туралы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9824" y="3064962"/>
            <a:ext cx="117872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Отан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74484" y="4356780"/>
            <a:ext cx="1997663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ұшқан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ұя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755576" y="660008"/>
            <a:ext cx="7810500" cy="4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Сабақты бекіту</a:t>
            </a:r>
            <a:endParaRPr lang="ru-RU" alt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2"/>
          <p:cNvSpPr>
            <a:spLocks noChangeArrowheads="1"/>
          </p:cNvSpPr>
          <p:nvPr/>
        </p:nvSpPr>
        <p:spPr bwMode="auto">
          <a:xfrm>
            <a:off x="539552" y="1556792"/>
            <a:ext cx="843319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buNone/>
              <a:defRPr/>
            </a:pPr>
            <a:r>
              <a:rPr lang="kk-KZ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мәтінді </a:t>
            </a:r>
            <a:r>
              <a:rPr lang="kk-KZ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түсіндің, тақырып пен </a:t>
            </a:r>
            <a:r>
              <a:rPr lang="kk-KZ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ойды </a:t>
            </a:r>
            <a:r>
              <a:rPr lang="kk-KZ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анықтадың.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08920"/>
            <a:ext cx="3345670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Қазақша шығарма: Ауылым - алтын бесігім » ZHARAR © 2020 туралы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1" t="419" r="652" b="14994"/>
          <a:stretch/>
        </p:blipFill>
        <p:spPr bwMode="auto">
          <a:xfrm>
            <a:off x="4932040" y="3984391"/>
            <a:ext cx="3400450" cy="2360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38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755576" y="660008"/>
            <a:ext cx="78105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  <a:defRPr/>
            </a:pPr>
            <a:r>
              <a:rPr lang="ru-RU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Қосымша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732297" y="1327767"/>
            <a:ext cx="7704534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2200" dirty="0">
                <a:latin typeface="Times New Roman" pitchFamily="18" charset="0"/>
                <a:cs typeface="Times New Roman" pitchFamily="18" charset="0"/>
              </a:rPr>
              <a:t>Туған жер, ауыл туралы  өлең немесе ән </a:t>
            </a:r>
            <a:r>
              <a:rPr lang="kk-KZ" altLang="ru-RU" sz="2200" dirty="0" smtClean="0">
                <a:latin typeface="Times New Roman" pitchFamily="18" charset="0"/>
                <a:cs typeface="Times New Roman" pitchFamily="18" charset="0"/>
              </a:rPr>
              <a:t>тыңдағың  </a:t>
            </a:r>
            <a:r>
              <a:rPr lang="kk-KZ" altLang="ru-RU" sz="2200" dirty="0">
                <a:latin typeface="Times New Roman" pitchFamily="18" charset="0"/>
                <a:cs typeface="Times New Roman" pitchFamily="18" charset="0"/>
              </a:rPr>
              <a:t>келсе, мына сілтемелерді </a:t>
            </a:r>
            <a:r>
              <a:rPr lang="kk-KZ" altLang="ru-RU" sz="2200" dirty="0" smtClean="0">
                <a:latin typeface="Times New Roman" pitchFamily="18" charset="0"/>
                <a:cs typeface="Times New Roman" pitchFamily="18" charset="0"/>
              </a:rPr>
              <a:t>қолдан: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2200" dirty="0">
                <a:latin typeface="Times New Roman" pitchFamily="18" charset="0"/>
                <a:cs typeface="Times New Roman" pitchFamily="18" charset="0"/>
              </a:rPr>
              <a:t>1)  </a:t>
            </a:r>
            <a:r>
              <a:rPr lang="kk-KZ" altLang="ru-RU" sz="2200" u="sng" dirty="0">
                <a:latin typeface="Times New Roman" pitchFamily="18" charset="0"/>
                <a:cs typeface="Times New Roman" pitchFamily="18" charset="0"/>
                <a:hlinkClick r:id="rId3"/>
              </a:rPr>
              <a:t>https://www.youtube.com/watch?v=oLwCaB6gt78</a:t>
            </a:r>
            <a:endParaRPr lang="kk-KZ" altLang="ru-RU" sz="2200" u="sng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2200" u="sng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kk-KZ" altLang="ru-RU" sz="2200" u="sng" dirty="0">
                <a:latin typeface="Times New Roman" pitchFamily="18" charset="0"/>
                <a:cs typeface="Times New Roman" pitchFamily="18" charset="0"/>
                <a:hlinkClick r:id="rId4"/>
              </a:rPr>
              <a:t>https://www.youtube.com/watch?v=1P_EZKp-hPk</a:t>
            </a:r>
            <a:endParaRPr lang="ru-RU" alt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Picture 5" descr="Менің туған өлкем&quot; • Martebe.kz білім сайт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3978808" cy="29537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23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58358"/>
            <a:ext cx="72172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2400" b="1" dirty="0" err="1">
                <a:solidFill>
                  <a:srgbClr val="002060"/>
                </a:solidFill>
                <a:cs typeface="Tahoma" pitchFamily="34" charset="0"/>
              </a:rPr>
              <a:t>Оқу</a:t>
            </a:r>
            <a:r>
              <a:rPr lang="ru-RU" altLang="ru-RU" sz="2400" b="1" dirty="0">
                <a:solidFill>
                  <a:srgbClr val="002060"/>
                </a:solidFill>
                <a:cs typeface="Tahoma" pitchFamily="34" charset="0"/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  <a:cs typeface="Tahoma" pitchFamily="34" charset="0"/>
              </a:rPr>
              <a:t>мақсаты</a:t>
            </a:r>
            <a:r>
              <a:rPr lang="ru-RU" altLang="ru-RU" sz="2400" b="1" dirty="0" smtClean="0">
                <a:solidFill>
                  <a:srgbClr val="002060"/>
                </a:solidFill>
                <a:cs typeface="Tahoma" pitchFamily="34" charset="0"/>
              </a:rPr>
              <a:t>:</a:t>
            </a:r>
            <a:endParaRPr lang="ru-RU" altLang="ru-RU" sz="2400" b="1" dirty="0">
              <a:solidFill>
                <a:srgbClr val="002060"/>
              </a:solidFill>
              <a:cs typeface="Tahoma" pitchFamily="34" charset="0"/>
            </a:endParaRPr>
          </a:p>
          <a:p>
            <a:pPr algn="just">
              <a:defRPr/>
            </a:pPr>
            <a:r>
              <a:rPr lang="kk-KZ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6.3.3.1 орта көлемді шығармаларды түсіну, тақырыбы мен негізгі ойды анықтау.</a:t>
            </a: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780928"/>
            <a:ext cx="72138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Сабақтың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мақсаты</a:t>
            </a:r>
            <a:r>
              <a:rPr lang="ru-RU" sz="2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kk-KZ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мәтінді </a:t>
            </a:r>
            <a:r>
              <a:rPr lang="kk-KZ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оқып түсінеді, тақырыбы мен негізгі ойды анықтайды.</a:t>
            </a:r>
            <a:endParaRPr lang="ru-RU" sz="2400" b="1" i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6573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1057208" y="1008566"/>
            <a:ext cx="5459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Бағалау</a:t>
            </a:r>
            <a:r>
              <a:rPr lang="ru-RU" altLang="ru-RU" sz="24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kk-KZ" altLang="ru-RU" sz="24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критерийлері:</a:t>
            </a:r>
            <a:endParaRPr lang="ru-RU" altLang="ru-RU" sz="24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9"/>
          <p:cNvSpPr>
            <a:spLocks noChangeArrowheads="1"/>
          </p:cNvSpPr>
          <p:nvPr/>
        </p:nvSpPr>
        <p:spPr bwMode="auto">
          <a:xfrm>
            <a:off x="1063061" y="1654802"/>
            <a:ext cx="70256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kk-KZ" altLang="ru-RU" sz="2400" i="1" dirty="0">
                <a:latin typeface="Times New Roman" pitchFamily="18" charset="0"/>
                <a:cs typeface="Times New Roman" pitchFamily="18" charset="0"/>
              </a:rPr>
              <a:t>мәтінде көтерілген негізгі мәселені анықтайды; </a:t>
            </a:r>
            <a:endParaRPr lang="ru-RU" altLang="ru-RU" sz="2400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kk-KZ" altLang="ru-RU" sz="2400" i="1" dirty="0">
                <a:latin typeface="Times New Roman" pitchFamily="18" charset="0"/>
                <a:cs typeface="Times New Roman" pitchFamily="18" charset="0"/>
              </a:rPr>
              <a:t>тақырып бойынша деректерді қолдана алады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kk-KZ" altLang="ru-RU" sz="2400" i="1" dirty="0">
                <a:latin typeface="Times New Roman" pitchFamily="18" charset="0"/>
                <a:cs typeface="Times New Roman" pitchFamily="18" charset="0"/>
              </a:rPr>
              <a:t>тақырып бойынша деректерді қолдана отырып, мәтінде көтерілген мәселені түсінеді. </a:t>
            </a:r>
            <a:endParaRPr lang="ru-RU" alt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18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40"/>
          <a:stretch/>
        </p:blipFill>
        <p:spPr bwMode="auto">
          <a:xfrm>
            <a:off x="323528" y="548680"/>
            <a:ext cx="4104456" cy="2900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Ауылым-жан Жайлауым!!!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434" y="2420888"/>
            <a:ext cx="4032448" cy="26642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Прямоугольник 10"/>
          <p:cNvSpPr>
            <a:spLocks noChangeArrowheads="1"/>
          </p:cNvSpPr>
          <p:nvPr/>
        </p:nvSpPr>
        <p:spPr bwMode="auto">
          <a:xfrm>
            <a:off x="683568" y="5085184"/>
            <a:ext cx="792003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3200" b="1" i="1" dirty="0" smtClean="0">
                <a:latin typeface="Times New Roman" pitchFamily="18" charset="0"/>
                <a:cs typeface="Times New Roman" pitchFamily="18" charset="0"/>
              </a:rPr>
              <a:t>Суретке қарап ойланып көрші</a:t>
            </a:r>
            <a:endParaRPr lang="ru-RU" altLang="ru-RU" sz="3200" b="1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3200" b="1" i="1" dirty="0">
                <a:latin typeface="Times New Roman" pitchFamily="18" charset="0"/>
                <a:cs typeface="Times New Roman" pitchFamily="18" charset="0"/>
              </a:rPr>
              <a:t>Ауылдың </a:t>
            </a:r>
            <a:r>
              <a:rPr lang="kk-KZ" altLang="ru-RU" sz="3200" b="1" i="1" dirty="0" smtClean="0">
                <a:latin typeface="Times New Roman" pitchFamily="18" charset="0"/>
                <a:cs typeface="Times New Roman" pitchFamily="18" charset="0"/>
              </a:rPr>
              <a:t>табиғаты қандай керемет!</a:t>
            </a:r>
            <a:endParaRPr lang="ru-RU" alt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53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8"/>
          <p:cNvSpPr>
            <a:spLocks noChangeArrowheads="1"/>
          </p:cNvSpPr>
          <p:nvPr/>
        </p:nvSpPr>
        <p:spPr bwMode="auto">
          <a:xfrm>
            <a:off x="1404823" y="404664"/>
            <a:ext cx="5649515" cy="58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Жаңа сөздер:</a:t>
            </a:r>
            <a:endParaRPr lang="ru-RU" alt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340768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2400" b="1" i="1" dirty="0" err="1"/>
              <a:t>Жерұйық</a:t>
            </a:r>
            <a:r>
              <a:rPr lang="ru-RU" altLang="ru-RU" sz="2400" b="1" i="1" dirty="0"/>
              <a:t>  - </a:t>
            </a:r>
            <a:r>
              <a:rPr lang="ru-RU" altLang="ru-RU" sz="2400" b="1" i="1" dirty="0" err="1"/>
              <a:t>киелі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жер</a:t>
            </a:r>
            <a:r>
              <a:rPr lang="ru-RU" altLang="ru-RU" sz="2400" b="1" i="1" dirty="0"/>
              <a:t>, </a:t>
            </a:r>
            <a:r>
              <a:rPr lang="ru-RU" altLang="ru-RU" sz="2400" b="1" i="1" dirty="0" err="1"/>
              <a:t>қасиетті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жер</a:t>
            </a:r>
            <a:endParaRPr lang="ru-RU" altLang="ru-RU" sz="2400" dirty="0"/>
          </a:p>
          <a:p>
            <a:pPr>
              <a:spcBef>
                <a:spcPct val="0"/>
              </a:spcBef>
            </a:pPr>
            <a:r>
              <a:rPr lang="ru-RU" altLang="ru-RU" sz="2400" b="1" i="1" dirty="0" err="1"/>
              <a:t>Кіндік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тамған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жер</a:t>
            </a:r>
            <a:r>
              <a:rPr lang="ru-RU" altLang="ru-RU" sz="2400" b="1" i="1" dirty="0"/>
              <a:t>- </a:t>
            </a:r>
            <a:r>
              <a:rPr lang="ru-RU" altLang="ru-RU" sz="2400" b="1" i="1" dirty="0" err="1"/>
              <a:t>туған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жер</a:t>
            </a:r>
            <a:endParaRPr lang="ru-RU" altLang="ru-RU" sz="2400" dirty="0"/>
          </a:p>
          <a:p>
            <a:pPr>
              <a:spcBef>
                <a:spcPct val="0"/>
              </a:spcBef>
            </a:pPr>
            <a:r>
              <a:rPr lang="ru-RU" altLang="ru-RU" sz="2400" b="1" i="1" dirty="0" err="1"/>
              <a:t>Ұшқан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ұя</a:t>
            </a:r>
            <a:r>
              <a:rPr lang="ru-RU" altLang="ru-RU" sz="2400" b="1" i="1" dirty="0"/>
              <a:t> – </a:t>
            </a:r>
            <a:r>
              <a:rPr lang="ru-RU" altLang="ru-RU" sz="2400" b="1" i="1" dirty="0" err="1"/>
              <a:t>қоныстанған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жер</a:t>
            </a:r>
            <a:r>
              <a:rPr lang="ru-RU" altLang="ru-RU" sz="2400" b="1" i="1" dirty="0"/>
              <a:t>, </a:t>
            </a:r>
            <a:r>
              <a:rPr lang="ru-RU" altLang="ru-RU" sz="2400" b="1" i="1" dirty="0" err="1"/>
              <a:t>құтты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қоныс</a:t>
            </a:r>
            <a:endParaRPr lang="ru-RU" altLang="ru-RU" sz="2400" dirty="0"/>
          </a:p>
          <a:p>
            <a:pPr>
              <a:spcBef>
                <a:spcPct val="0"/>
              </a:spcBef>
            </a:pPr>
            <a:r>
              <a:rPr lang="ru-RU" altLang="ru-RU" sz="2400" b="1" i="1" dirty="0" err="1"/>
              <a:t>Қайнар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көзі</a:t>
            </a:r>
            <a:r>
              <a:rPr lang="ru-RU" altLang="ru-RU" sz="2400" b="1" i="1" dirty="0"/>
              <a:t> – </a:t>
            </a:r>
            <a:r>
              <a:rPr lang="ru-RU" altLang="ru-RU" sz="2400" b="1" i="1" dirty="0" err="1"/>
              <a:t>таусылмас</a:t>
            </a:r>
            <a:r>
              <a:rPr lang="ru-RU" altLang="ru-RU" sz="2400" b="1" i="1" dirty="0"/>
              <a:t> </a:t>
            </a:r>
            <a:r>
              <a:rPr lang="ru-RU" altLang="ru-RU" sz="2400" b="1" i="1" dirty="0" err="1"/>
              <a:t>байлығы</a:t>
            </a:r>
            <a:r>
              <a:rPr lang="ru-RU" altLang="ru-RU" dirty="0"/>
              <a:t> </a:t>
            </a:r>
            <a:endParaRPr lang="kk-KZ" altLang="ru-RU" sz="1200" dirty="0"/>
          </a:p>
          <a:p>
            <a:pPr>
              <a:spcBef>
                <a:spcPct val="0"/>
              </a:spcBef>
            </a:pPr>
            <a:endParaRPr lang="kk-KZ" altLang="ru-RU" sz="1200" dirty="0"/>
          </a:p>
        </p:txBody>
      </p:sp>
    </p:spTree>
    <p:extLst>
      <p:ext uri="{BB962C8B-B14F-4D97-AF65-F5344CB8AC3E}">
        <p14:creationId xmlns:p14="http://schemas.microsoft.com/office/powerpoint/2010/main" val="324000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8"/>
          <p:cNvSpPr>
            <a:spLocks noChangeArrowheads="1"/>
          </p:cNvSpPr>
          <p:nvPr/>
        </p:nvSpPr>
        <p:spPr bwMode="auto">
          <a:xfrm>
            <a:off x="323528" y="404664"/>
            <a:ext cx="8352927" cy="55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Мәтінді түсініп оқып, мәтінге ат қойып көрейік</a:t>
            </a:r>
            <a:endParaRPr lang="ru-RU" alt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179512" y="900549"/>
            <a:ext cx="8712967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altLang="ru-RU" sz="2000" i="1" dirty="0">
                <a:latin typeface="Times New Roman" pitchFamily="18" charset="0"/>
                <a:cs typeface="Times New Roman" pitchFamily="18" charset="0"/>
              </a:rPr>
              <a:t>Қазақта «Ауылым – алтын бесігім» деген сөз бар. Әркімге өз туған жері – жерұйық. Біз қазақтар үшін дүниенің қай түпкірін аралап жүрсек те, қанша әсем қалалар мен өңірлерді көріп жүрсек те, дүниеде жалғыз еліміз, жеріміз бар. Ол – Қазақ елі. Жалғыз – Отанымыз Қазақстан. Бүгін қазақ баласының аяқ баспаған жері жоқ. Соның бәрін аралап жүргенде 1-2 күн боларсың, дегенмен Отаныңа жететін ешнәрсе жоқ. Ол Отаныңды сүю, Отаныңа деген сүйіспеншілік ол отбасыңнан, кіндігің тамған жерден, ұшқан алтын ұяңнан басталады. Менің де ұшқан ұям- дәл осы жер. 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i="1" dirty="0">
                <a:latin typeface="Times New Roman" pitchFamily="18" charset="0"/>
                <a:cs typeface="Times New Roman" pitchFamily="18" charset="0"/>
              </a:rPr>
              <a:t> 	Балалық шағы өткен жерді адам ешқашан ұмытпайды. Жетісудың салқын самалындай жұмсақ жерді дүниені жеті айналсаң да таба алмайсың. 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i="1" dirty="0">
                <a:latin typeface="Times New Roman" pitchFamily="18" charset="0"/>
                <a:cs typeface="Times New Roman" pitchFamily="18" charset="0"/>
              </a:rPr>
              <a:t> 	Менің бойымдағы қайрат, жігердің қайнар көзі туған жер, туған елім – Қазақстан. Барлық қайрат-жігер, отансүйгіштіктің бәрі осы жерден басталады. Біз, бәріміз, ауылда шыңдалып өстік. Ауыл – біздің табан тірер жеріміз, тұғырымыз. Біз сол кәусар бұлақтан білім алып, елдің тарихын, әдет-ғұрпын ішімізге сыйдырып жүрген халықпыз.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i="1" dirty="0">
                <a:latin typeface="Times New Roman" pitchFamily="18" charset="0"/>
                <a:cs typeface="Times New Roman" pitchFamily="18" charset="0"/>
              </a:rPr>
              <a:t>	Ауыл – халық руханиятының алтын діңгегі. Мәдениеттің мәйегі, дәстүрдің басталатын жері. 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87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0648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i="1" dirty="0"/>
              <a:t>1-тапсырма.</a:t>
            </a:r>
            <a:endParaRPr lang="ru-RU" sz="2400" dirty="0"/>
          </a:p>
          <a:p>
            <a:r>
              <a:rPr lang="kk-KZ" sz="2400" b="1" i="1" dirty="0"/>
              <a:t> Мәтін бойынша сөз тіркестерін </a:t>
            </a:r>
            <a:r>
              <a:rPr lang="kk-KZ" sz="2400" b="1" i="1" dirty="0" smtClean="0"/>
              <a:t>сәйкестендір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28650" y="1825625"/>
          <a:ext cx="6624638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1725"/>
                <a:gridCol w="331291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ауылым –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ұшқан ұям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менің де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алтын діңгегі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табан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алтын бесігім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халық руханиятының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тірер жеріміз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мәдениеттің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басталатын жері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85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дәстүрдің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мәйегі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83604" y="4386263"/>
            <a:ext cx="737277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b="1" i="1" dirty="0"/>
              <a:t>Дескриптор</a:t>
            </a:r>
            <a:endParaRPr lang="ru-RU" altLang="ru-RU" sz="2000" b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b="1" dirty="0"/>
              <a:t>- сөз тіркестерін мағыналарына қарай сәйкестендіреді;</a:t>
            </a:r>
            <a:endParaRPr lang="ru-RU" altLang="ru-RU" sz="2000" b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b="1" dirty="0"/>
              <a:t>- өз ойын дұрыс жеткізеді.</a:t>
            </a:r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63244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273793"/>
              </p:ext>
            </p:extLst>
          </p:nvPr>
        </p:nvGraphicFramePr>
        <p:xfrm>
          <a:off x="899592" y="1844824"/>
          <a:ext cx="6624638" cy="215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1725"/>
                <a:gridCol w="331291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ауылым –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ұшқан ұям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менің де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алтын діңгегі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табан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алтын бесігім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халық руханиятының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тірер жеріміз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мәдениеттің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басталатын жері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85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дәстүрдің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22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мәйегі</a:t>
                      </a:r>
                      <a:endParaRPr lang="ru-RU" sz="22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8"/>
          <p:cNvSpPr>
            <a:spLocks noChangeArrowheads="1"/>
          </p:cNvSpPr>
          <p:nvPr/>
        </p:nvSpPr>
        <p:spPr bwMode="auto">
          <a:xfrm>
            <a:off x="755576" y="660008"/>
            <a:ext cx="7810500" cy="4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kk-KZ" alt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Өз </a:t>
            </a:r>
            <a:r>
              <a:rPr lang="kk-KZ" alt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жауаптарыңды тексеріп көр!</a:t>
            </a:r>
            <a:endParaRPr lang="ru-RU" alt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44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76328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i="1" dirty="0"/>
              <a:t>2-тапсырма. </a:t>
            </a:r>
            <a:endParaRPr lang="ru-RU" sz="2400" dirty="0"/>
          </a:p>
          <a:p>
            <a:r>
              <a:rPr lang="kk-KZ" sz="2400" b="1" i="1" dirty="0"/>
              <a:t>Мәтінге сүйене отырып, сөйлемдерді аяқтап көрейік</a:t>
            </a:r>
            <a:endParaRPr lang="ru-RU" sz="2400" dirty="0"/>
          </a:p>
          <a:p>
            <a:r>
              <a:rPr lang="ru-RU" dirty="0"/>
              <a:t> </a:t>
            </a:r>
          </a:p>
        </p:txBody>
      </p:sp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339328" y="1340768"/>
            <a:ext cx="8433197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000" dirty="0">
                <a:latin typeface="Times New Roman" pitchFamily="18" charset="0"/>
                <a:cs typeface="Times New Roman" pitchFamily="18" charset="0"/>
              </a:rPr>
              <a:t>Әркімге өз туған жері – ...  . 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000" dirty="0">
                <a:latin typeface="Times New Roman" pitchFamily="18" charset="0"/>
                <a:cs typeface="Times New Roman" pitchFamily="18" charset="0"/>
              </a:rPr>
              <a:t>Жалғыз – Отанымыз ...  . 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000" dirty="0">
                <a:latin typeface="Times New Roman" pitchFamily="18" charset="0"/>
                <a:cs typeface="Times New Roman" pitchFamily="18" charset="0"/>
              </a:rPr>
              <a:t>Балалық шағы өткен жерді адам ...  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000" dirty="0">
                <a:latin typeface="Times New Roman" pitchFamily="18" charset="0"/>
                <a:cs typeface="Times New Roman" pitchFamily="18" charset="0"/>
              </a:rPr>
              <a:t>Менің бойымдағы қайрат, жігердің қайнар көзі туған жер, туған елім – ...   . 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kk-KZ" altLang="ru-RU" sz="2000" dirty="0">
                <a:latin typeface="Times New Roman" pitchFamily="18" charset="0"/>
                <a:cs typeface="Times New Roman" pitchFamily="18" charset="0"/>
              </a:rPr>
              <a:t>Ауыл – халық руханиятының ...  .</a:t>
            </a:r>
            <a:endParaRPr lang="ru-RU" alt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467544" y="4005064"/>
            <a:ext cx="4572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b="1" i="1" dirty="0"/>
              <a:t>Дескриптор</a:t>
            </a:r>
            <a:endParaRPr lang="ru-RU" altLang="ru-RU" sz="2000" b="1" i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b="1" i="1" dirty="0"/>
              <a:t>- мәтін мазмұнын түсінеді;</a:t>
            </a:r>
            <a:endParaRPr lang="ru-RU" altLang="ru-RU" sz="2000" b="1" i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b="1" i="1" dirty="0"/>
              <a:t>- сөйлемдерді аяқтайды;</a:t>
            </a:r>
            <a:endParaRPr lang="ru-RU" altLang="ru-RU" sz="2000" b="1" i="1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k-KZ" altLang="ru-RU" sz="2000" b="1" i="1" dirty="0"/>
              <a:t>- өз ойын дұрыс жеткізеді.</a:t>
            </a:r>
            <a:endParaRPr lang="ru-RU" alt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3867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</TotalTime>
  <Words>367</Words>
  <Application>Microsoft Office PowerPoint</Application>
  <PresentationFormat>Экран (4:3)</PresentationFormat>
  <Paragraphs>109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Adik</cp:lastModifiedBy>
  <cp:revision>63</cp:revision>
  <dcterms:created xsi:type="dcterms:W3CDTF">2018-03-09T15:08:22Z</dcterms:created>
  <dcterms:modified xsi:type="dcterms:W3CDTF">2020-07-28T10:08:09Z</dcterms:modified>
</cp:coreProperties>
</file>