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3" d="100"/>
          <a:sy n="73" d="100"/>
        </p:scale>
        <p:origin x="-1296"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6FFBE-A7F0-4B05-8AC8-2EDE161817C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5E4D3480-325C-4630-B589-F1AAB0956BFE}">
      <dgm:prSet/>
      <dgm:spPr/>
      <dgm:t>
        <a:bodyPr/>
        <a:lstStyle/>
        <a:p>
          <a:pPr rtl="0"/>
          <a:r>
            <a:rPr lang="kk-KZ" b="1" i="0" baseline="0" dirty="0" smtClean="0">
              <a:solidFill>
                <a:srgbClr val="C00000"/>
              </a:solidFill>
              <a:latin typeface="Times New Roman" pitchFamily="18" charset="0"/>
              <a:cs typeface="Times New Roman" pitchFamily="18" charset="0"/>
            </a:rPr>
            <a:t>Әкімшілік жауапкершілік </a:t>
          </a:r>
          <a:r>
            <a:rPr lang="kk-KZ" b="1" baseline="0" dirty="0" smtClean="0">
              <a:latin typeface="Times New Roman" pitchFamily="18" charset="0"/>
              <a:cs typeface="Times New Roman" pitchFamily="18" charset="0"/>
            </a:rPr>
            <a:t>әкімшілік-құқық бұзушылық туралы заңмен қарастырылған, әкімшілік құқық бұзушылықты жасау болып табылады.</a:t>
          </a:r>
          <a:r>
            <a:rPr lang="ru-RU" b="1" baseline="0" dirty="0" smtClean="0">
              <a:latin typeface="Times New Roman" pitchFamily="18" charset="0"/>
              <a:cs typeface="Times New Roman" pitchFamily="18" charset="0"/>
            </a:rPr>
            <a:t> </a:t>
          </a:r>
          <a:r>
            <a:rPr lang="kk-KZ" b="1" baseline="0" dirty="0" smtClean="0">
              <a:latin typeface="Times New Roman" pitchFamily="18" charset="0"/>
              <a:cs typeface="Times New Roman" pitchFamily="18" charset="0"/>
            </a:rPr>
            <a:t>Экологиялық құқық бұзушылықтың түрлері “Әкімшілік құқық бұзушылық туралы” ҚР Кодексінің 21 тарауында “қоршаған ортаны қорғау, табиғи ресурстарды пайдалану саласындағы әкімшілік құқық бұзушылық” берілген. </a:t>
          </a:r>
          <a:endParaRPr lang="ru-RU" b="1" baseline="0" dirty="0">
            <a:latin typeface="Times New Roman" pitchFamily="18" charset="0"/>
            <a:cs typeface="Times New Roman" pitchFamily="18" charset="0"/>
          </a:endParaRPr>
        </a:p>
      </dgm:t>
    </dgm:pt>
    <dgm:pt modelId="{6217DD5C-D6C4-4E4A-BA5B-CFCE7BB96718}" type="parTrans" cxnId="{5A488437-34A2-4256-85CD-625E6C68F75C}">
      <dgm:prSet/>
      <dgm:spPr/>
      <dgm:t>
        <a:bodyPr/>
        <a:lstStyle/>
        <a:p>
          <a:endParaRPr lang="ru-RU"/>
        </a:p>
      </dgm:t>
    </dgm:pt>
    <dgm:pt modelId="{09F2739F-064B-4D03-BAC0-418A3169105E}" type="sibTrans" cxnId="{5A488437-34A2-4256-85CD-625E6C68F75C}">
      <dgm:prSet/>
      <dgm:spPr/>
      <dgm:t>
        <a:bodyPr/>
        <a:lstStyle/>
        <a:p>
          <a:endParaRPr lang="ru-RU"/>
        </a:p>
      </dgm:t>
    </dgm:pt>
    <dgm:pt modelId="{79CA9794-274D-49A9-A724-8D4AE4A3E0C8}">
      <dgm:prSet/>
      <dgm:spPr/>
      <dgm:t>
        <a:bodyPr/>
        <a:lstStyle/>
        <a:p>
          <a:pPr rtl="0"/>
          <a:r>
            <a:rPr lang="kk-KZ" b="1" i="0" baseline="0" dirty="0" smtClean="0">
              <a:solidFill>
                <a:srgbClr val="C00000"/>
              </a:solidFill>
              <a:latin typeface="Times New Roman" pitchFamily="18" charset="0"/>
              <a:cs typeface="Times New Roman" pitchFamily="18" charset="0"/>
            </a:rPr>
            <a:t>Тәртіптік жауапкершілік </a:t>
          </a:r>
          <a:r>
            <a:rPr lang="kk-KZ" b="1" i="0" baseline="0" dirty="0" smtClean="0">
              <a:latin typeface="Times New Roman" pitchFamily="18" charset="0"/>
              <a:cs typeface="Times New Roman" pitchFamily="18" charset="0"/>
            </a:rPr>
            <a:t>жұмыскерге өндіріс, мееме және ұйым әкімшіліктердің тәртіпті талап ету шараларын қолдану арқылы жүзеге асырады.Тәртіпті талап етудің негізгі түрлеріне, ескерту,сөгіс қатаң сөгіс, жұмыстан шығару жатады.Тәртіптік жауапкершіліктің ерекше сипаты тәртіптік жауапкершілік шарасы қолданылатын құқық бұзған адамның ұйымға бағынуы.</a:t>
          </a:r>
          <a:endParaRPr lang="ru-RU" b="1" i="0" baseline="0" dirty="0">
            <a:latin typeface="Times New Roman" pitchFamily="18" charset="0"/>
            <a:cs typeface="Times New Roman" pitchFamily="18" charset="0"/>
          </a:endParaRPr>
        </a:p>
      </dgm:t>
    </dgm:pt>
    <dgm:pt modelId="{F99DE2CC-9D1E-43FD-A11C-990B05DF7D9D}" type="parTrans" cxnId="{C85374A1-4A07-411E-9F4D-245BCE309DA5}">
      <dgm:prSet/>
      <dgm:spPr/>
      <dgm:t>
        <a:bodyPr/>
        <a:lstStyle/>
        <a:p>
          <a:endParaRPr lang="ru-RU"/>
        </a:p>
      </dgm:t>
    </dgm:pt>
    <dgm:pt modelId="{F1228379-6F37-4975-9EE0-7FC0250CC22A}" type="sibTrans" cxnId="{C85374A1-4A07-411E-9F4D-245BCE309DA5}">
      <dgm:prSet/>
      <dgm:spPr/>
      <dgm:t>
        <a:bodyPr/>
        <a:lstStyle/>
        <a:p>
          <a:endParaRPr lang="ru-RU"/>
        </a:p>
      </dgm:t>
    </dgm:pt>
    <dgm:pt modelId="{065DB569-C9D8-4A94-89B6-332861B4506F}">
      <dgm:prSet/>
      <dgm:spPr/>
      <dgm:t>
        <a:bodyPr/>
        <a:lstStyle/>
        <a:p>
          <a:pPr rtl="0"/>
          <a:r>
            <a:rPr lang="kk-KZ" b="1" i="0" baseline="0" dirty="0" smtClean="0">
              <a:solidFill>
                <a:srgbClr val="C00000"/>
              </a:solidFill>
              <a:latin typeface="Times New Roman" pitchFamily="18" charset="0"/>
              <a:cs typeface="Times New Roman" pitchFamily="18" charset="0"/>
            </a:rPr>
            <a:t>Азаматтық құқық жауапкершілік </a:t>
          </a:r>
          <a:r>
            <a:rPr lang="kk-KZ" b="1" baseline="0" dirty="0" smtClean="0">
              <a:latin typeface="Times New Roman" pitchFamily="18" charset="0"/>
              <a:cs typeface="Times New Roman" pitchFamily="18" charset="0"/>
            </a:rPr>
            <a:t>дүние мүлкіне, зиянды өтеуінің және т.б. тиімсіз шараларды көрсететін құқық бұзушыға қолданылатын шаралар.Азаматтық-құқық жауапкершілік өтемелі сипатта болады, себебі ол несие берушінің бұзылған мүліктік құқығы мен мүддесін қайтадан жөндеуге бағытталған. Ол құқық бұзушымен келтірілген зиянды толығымен өтеу принципіне негізделген.ҚР-ның Азаматтық Кодексі зиянды өтеудің 2 түрлі тәсілін қарастырған іс-жүзінде және ақшалай.Зиянды өтеудің іс-жүзіндегі түрі сирек қолданылады және оған кейде ұзақ уақыт керек.Мысалы: тал шыбықтарын отырғызы арқылы орманды қалпына келтіру.</a:t>
          </a:r>
          <a:endParaRPr lang="ru-RU" b="1" baseline="0" dirty="0">
            <a:latin typeface="Times New Roman" pitchFamily="18" charset="0"/>
            <a:cs typeface="Times New Roman" pitchFamily="18" charset="0"/>
          </a:endParaRPr>
        </a:p>
      </dgm:t>
    </dgm:pt>
    <dgm:pt modelId="{96BF91A6-74ED-458B-9712-0FE8DFF6D65F}" type="parTrans" cxnId="{7EF2A82F-3A49-465C-AF75-825FABDEDD17}">
      <dgm:prSet/>
      <dgm:spPr/>
      <dgm:t>
        <a:bodyPr/>
        <a:lstStyle/>
        <a:p>
          <a:endParaRPr lang="ru-RU"/>
        </a:p>
      </dgm:t>
    </dgm:pt>
    <dgm:pt modelId="{402C70A8-EB24-4CC9-A414-4732D377302F}" type="sibTrans" cxnId="{7EF2A82F-3A49-465C-AF75-825FABDEDD17}">
      <dgm:prSet/>
      <dgm:spPr/>
      <dgm:t>
        <a:bodyPr/>
        <a:lstStyle/>
        <a:p>
          <a:endParaRPr lang="ru-RU"/>
        </a:p>
      </dgm:t>
    </dgm:pt>
    <dgm:pt modelId="{2750CF2B-F304-4D17-83EB-359DB76D8D1A}">
      <dgm:prSet/>
      <dgm:spPr/>
      <dgm:t>
        <a:bodyPr/>
        <a:lstStyle/>
        <a:p>
          <a:pPr rtl="0"/>
          <a:r>
            <a:rPr lang="kk-KZ" b="1" i="0" baseline="0" dirty="0" smtClean="0">
              <a:solidFill>
                <a:srgbClr val="C00000"/>
              </a:solidFill>
              <a:latin typeface="Times New Roman" pitchFamily="18" charset="0"/>
              <a:cs typeface="Times New Roman" pitchFamily="18" charset="0"/>
            </a:rPr>
            <a:t>Қылмыстық жауаптылық </a:t>
          </a:r>
          <a:r>
            <a:rPr lang="kk-KZ" b="1" baseline="0" dirty="0" smtClean="0">
              <a:solidFill>
                <a:schemeClr val="tx1"/>
              </a:solidFill>
              <a:latin typeface="Times New Roman" pitchFamily="18" charset="0"/>
              <a:cs typeface="Times New Roman" pitchFamily="18" charset="0"/>
            </a:rPr>
            <a:t>мемлекет тарапынан қатаң шаралар қолдану арқылы сипатталады.Ол қылмыс жасаған кінәлі тұлғаға қылмыстық заңның негізінде Сот тәртібімен тағайындалады.Қылмыстық жауаптылықты жүзеге асырудың түрлеріне бас бостандығынан айыру, айыппұл салу, түзету жұмыстары және т.б. саналады.</a:t>
          </a:r>
          <a:endParaRPr lang="ru-RU" b="1" baseline="0" dirty="0">
            <a:solidFill>
              <a:schemeClr val="tx1"/>
            </a:solidFill>
            <a:latin typeface="Times New Roman" pitchFamily="18" charset="0"/>
            <a:cs typeface="Times New Roman" pitchFamily="18" charset="0"/>
          </a:endParaRPr>
        </a:p>
      </dgm:t>
    </dgm:pt>
    <dgm:pt modelId="{C95B365F-AA47-4CE2-A4AB-E381B41E9621}" type="parTrans" cxnId="{5235D23F-B050-4EA8-A9D9-08B15505E4FE}">
      <dgm:prSet/>
      <dgm:spPr/>
      <dgm:t>
        <a:bodyPr/>
        <a:lstStyle/>
        <a:p>
          <a:endParaRPr lang="ru-RU"/>
        </a:p>
      </dgm:t>
    </dgm:pt>
    <dgm:pt modelId="{2C15B6A3-B003-43FA-BB8B-488ECD66C2D3}" type="sibTrans" cxnId="{5235D23F-B050-4EA8-A9D9-08B15505E4FE}">
      <dgm:prSet/>
      <dgm:spPr/>
      <dgm:t>
        <a:bodyPr/>
        <a:lstStyle/>
        <a:p>
          <a:endParaRPr lang="ru-RU"/>
        </a:p>
      </dgm:t>
    </dgm:pt>
    <dgm:pt modelId="{973AF2F1-6244-48B6-A745-98CDA746E032}" type="pres">
      <dgm:prSet presAssocID="{BF96FFBE-A7F0-4B05-8AC8-2EDE161817CD}" presName="linear" presStyleCnt="0">
        <dgm:presLayoutVars>
          <dgm:animLvl val="lvl"/>
          <dgm:resizeHandles val="exact"/>
        </dgm:presLayoutVars>
      </dgm:prSet>
      <dgm:spPr/>
      <dgm:t>
        <a:bodyPr/>
        <a:lstStyle/>
        <a:p>
          <a:endParaRPr lang="ru-RU"/>
        </a:p>
      </dgm:t>
    </dgm:pt>
    <dgm:pt modelId="{50672E5A-20F2-4845-868F-9FC3031E43DE}" type="pres">
      <dgm:prSet presAssocID="{5E4D3480-325C-4630-B589-F1AAB0956BFE}" presName="parentText" presStyleLbl="node1" presStyleIdx="0" presStyleCnt="4">
        <dgm:presLayoutVars>
          <dgm:chMax val="0"/>
          <dgm:bulletEnabled val="1"/>
        </dgm:presLayoutVars>
      </dgm:prSet>
      <dgm:spPr/>
      <dgm:t>
        <a:bodyPr/>
        <a:lstStyle/>
        <a:p>
          <a:endParaRPr lang="ru-RU"/>
        </a:p>
      </dgm:t>
    </dgm:pt>
    <dgm:pt modelId="{5195D2D6-7591-4992-B1E7-79354F0A6BB4}" type="pres">
      <dgm:prSet presAssocID="{09F2739F-064B-4D03-BAC0-418A3169105E}" presName="spacer" presStyleCnt="0"/>
      <dgm:spPr/>
    </dgm:pt>
    <dgm:pt modelId="{C455BA83-2F27-4E5A-9CB6-81F2CEB3F555}" type="pres">
      <dgm:prSet presAssocID="{79CA9794-274D-49A9-A724-8D4AE4A3E0C8}" presName="parentText" presStyleLbl="node1" presStyleIdx="1" presStyleCnt="4">
        <dgm:presLayoutVars>
          <dgm:chMax val="0"/>
          <dgm:bulletEnabled val="1"/>
        </dgm:presLayoutVars>
      </dgm:prSet>
      <dgm:spPr/>
      <dgm:t>
        <a:bodyPr/>
        <a:lstStyle/>
        <a:p>
          <a:endParaRPr lang="ru-RU"/>
        </a:p>
      </dgm:t>
    </dgm:pt>
    <dgm:pt modelId="{5676555C-A137-4943-8705-81C19322BD4A}" type="pres">
      <dgm:prSet presAssocID="{F1228379-6F37-4975-9EE0-7FC0250CC22A}" presName="spacer" presStyleCnt="0"/>
      <dgm:spPr/>
    </dgm:pt>
    <dgm:pt modelId="{21F45DCF-6C78-4DAB-833F-1581194CED7E}" type="pres">
      <dgm:prSet presAssocID="{065DB569-C9D8-4A94-89B6-332861B4506F}" presName="parentText" presStyleLbl="node1" presStyleIdx="2" presStyleCnt="4">
        <dgm:presLayoutVars>
          <dgm:chMax val="0"/>
          <dgm:bulletEnabled val="1"/>
        </dgm:presLayoutVars>
      </dgm:prSet>
      <dgm:spPr/>
      <dgm:t>
        <a:bodyPr/>
        <a:lstStyle/>
        <a:p>
          <a:endParaRPr lang="ru-RU"/>
        </a:p>
      </dgm:t>
    </dgm:pt>
    <dgm:pt modelId="{E9620F45-DE63-4EB1-AB10-43FAAB872AD5}" type="pres">
      <dgm:prSet presAssocID="{402C70A8-EB24-4CC9-A414-4732D377302F}" presName="spacer" presStyleCnt="0"/>
      <dgm:spPr/>
    </dgm:pt>
    <dgm:pt modelId="{5E793456-3A86-499B-9E4A-E609DB1CA593}" type="pres">
      <dgm:prSet presAssocID="{2750CF2B-F304-4D17-83EB-359DB76D8D1A}" presName="parentText" presStyleLbl="node1" presStyleIdx="3" presStyleCnt="4">
        <dgm:presLayoutVars>
          <dgm:chMax val="0"/>
          <dgm:bulletEnabled val="1"/>
        </dgm:presLayoutVars>
      </dgm:prSet>
      <dgm:spPr/>
      <dgm:t>
        <a:bodyPr/>
        <a:lstStyle/>
        <a:p>
          <a:endParaRPr lang="ru-RU"/>
        </a:p>
      </dgm:t>
    </dgm:pt>
  </dgm:ptLst>
  <dgm:cxnLst>
    <dgm:cxn modelId="{C2FBCE04-17AA-4AB0-98BF-CDE35DC506FD}" type="presOf" srcId="{BF96FFBE-A7F0-4B05-8AC8-2EDE161817CD}" destId="{973AF2F1-6244-48B6-A745-98CDA746E032}" srcOrd="0" destOrd="0" presId="urn:microsoft.com/office/officeart/2005/8/layout/vList2"/>
    <dgm:cxn modelId="{6A2322F2-79A6-4C94-90AE-0C73100BF330}" type="presOf" srcId="{5E4D3480-325C-4630-B589-F1AAB0956BFE}" destId="{50672E5A-20F2-4845-868F-9FC3031E43DE}" srcOrd="0" destOrd="0" presId="urn:microsoft.com/office/officeart/2005/8/layout/vList2"/>
    <dgm:cxn modelId="{5235D23F-B050-4EA8-A9D9-08B15505E4FE}" srcId="{BF96FFBE-A7F0-4B05-8AC8-2EDE161817CD}" destId="{2750CF2B-F304-4D17-83EB-359DB76D8D1A}" srcOrd="3" destOrd="0" parTransId="{C95B365F-AA47-4CE2-A4AB-E381B41E9621}" sibTransId="{2C15B6A3-B003-43FA-BB8B-488ECD66C2D3}"/>
    <dgm:cxn modelId="{C85374A1-4A07-411E-9F4D-245BCE309DA5}" srcId="{BF96FFBE-A7F0-4B05-8AC8-2EDE161817CD}" destId="{79CA9794-274D-49A9-A724-8D4AE4A3E0C8}" srcOrd="1" destOrd="0" parTransId="{F99DE2CC-9D1E-43FD-A11C-990B05DF7D9D}" sibTransId="{F1228379-6F37-4975-9EE0-7FC0250CC22A}"/>
    <dgm:cxn modelId="{5A488437-34A2-4256-85CD-625E6C68F75C}" srcId="{BF96FFBE-A7F0-4B05-8AC8-2EDE161817CD}" destId="{5E4D3480-325C-4630-B589-F1AAB0956BFE}" srcOrd="0" destOrd="0" parTransId="{6217DD5C-D6C4-4E4A-BA5B-CFCE7BB96718}" sibTransId="{09F2739F-064B-4D03-BAC0-418A3169105E}"/>
    <dgm:cxn modelId="{187D37D3-B9D2-4E3C-B2EC-A5F57C07A184}" type="presOf" srcId="{2750CF2B-F304-4D17-83EB-359DB76D8D1A}" destId="{5E793456-3A86-499B-9E4A-E609DB1CA593}" srcOrd="0" destOrd="0" presId="urn:microsoft.com/office/officeart/2005/8/layout/vList2"/>
    <dgm:cxn modelId="{7EF2A82F-3A49-465C-AF75-825FABDEDD17}" srcId="{BF96FFBE-A7F0-4B05-8AC8-2EDE161817CD}" destId="{065DB569-C9D8-4A94-89B6-332861B4506F}" srcOrd="2" destOrd="0" parTransId="{96BF91A6-74ED-458B-9712-0FE8DFF6D65F}" sibTransId="{402C70A8-EB24-4CC9-A414-4732D377302F}"/>
    <dgm:cxn modelId="{8A4363C9-9C37-48A1-A06F-D1E51685F5BA}" type="presOf" srcId="{065DB569-C9D8-4A94-89B6-332861B4506F}" destId="{21F45DCF-6C78-4DAB-833F-1581194CED7E}" srcOrd="0" destOrd="0" presId="urn:microsoft.com/office/officeart/2005/8/layout/vList2"/>
    <dgm:cxn modelId="{3E39DF56-211D-4B89-9E3D-73841EBBC89C}" type="presOf" srcId="{79CA9794-274D-49A9-A724-8D4AE4A3E0C8}" destId="{C455BA83-2F27-4E5A-9CB6-81F2CEB3F555}" srcOrd="0" destOrd="0" presId="urn:microsoft.com/office/officeart/2005/8/layout/vList2"/>
    <dgm:cxn modelId="{ECC58B6F-010A-4DC6-907B-80C080841AC5}" type="presParOf" srcId="{973AF2F1-6244-48B6-A745-98CDA746E032}" destId="{50672E5A-20F2-4845-868F-9FC3031E43DE}" srcOrd="0" destOrd="0" presId="urn:microsoft.com/office/officeart/2005/8/layout/vList2"/>
    <dgm:cxn modelId="{268C40EC-161E-4D61-8D5B-0397CE26AF78}" type="presParOf" srcId="{973AF2F1-6244-48B6-A745-98CDA746E032}" destId="{5195D2D6-7591-4992-B1E7-79354F0A6BB4}" srcOrd="1" destOrd="0" presId="urn:microsoft.com/office/officeart/2005/8/layout/vList2"/>
    <dgm:cxn modelId="{35712B66-573F-4CB6-B670-D3A402276C52}" type="presParOf" srcId="{973AF2F1-6244-48B6-A745-98CDA746E032}" destId="{C455BA83-2F27-4E5A-9CB6-81F2CEB3F555}" srcOrd="2" destOrd="0" presId="urn:microsoft.com/office/officeart/2005/8/layout/vList2"/>
    <dgm:cxn modelId="{E5F2F71E-05BB-434B-82AB-811DC1FD55DE}" type="presParOf" srcId="{973AF2F1-6244-48B6-A745-98CDA746E032}" destId="{5676555C-A137-4943-8705-81C19322BD4A}" srcOrd="3" destOrd="0" presId="urn:microsoft.com/office/officeart/2005/8/layout/vList2"/>
    <dgm:cxn modelId="{490F5657-82F9-4329-9B76-1FF2A7DF2441}" type="presParOf" srcId="{973AF2F1-6244-48B6-A745-98CDA746E032}" destId="{21F45DCF-6C78-4DAB-833F-1581194CED7E}" srcOrd="4" destOrd="0" presId="urn:microsoft.com/office/officeart/2005/8/layout/vList2"/>
    <dgm:cxn modelId="{271CDC69-9900-4C7A-B92B-D81D8816B411}" type="presParOf" srcId="{973AF2F1-6244-48B6-A745-98CDA746E032}" destId="{E9620F45-DE63-4EB1-AB10-43FAAB872AD5}" srcOrd="5" destOrd="0" presId="urn:microsoft.com/office/officeart/2005/8/layout/vList2"/>
    <dgm:cxn modelId="{7584652C-F9A8-45F2-9D86-3FFD01B6A9F2}" type="presParOf" srcId="{973AF2F1-6244-48B6-A745-98CDA746E032}" destId="{5E793456-3A86-499B-9E4A-E609DB1CA593}" srcOrd="6"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C453EDBC-BD90-4C19-A038-98D75DE8B4C8}"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570FF637-BF86-4693-ACF4-C5BDC87C2EC8}">
      <dgm:prSet/>
      <dgm:spPr/>
      <dgm:t>
        <a:bodyPr/>
        <a:lstStyle/>
        <a:p>
          <a:pPr rtl="0"/>
          <a:r>
            <a:rPr lang="kk-KZ" b="1" baseline="0" dirty="0" smtClean="0">
              <a:latin typeface="Times New Roman" pitchFamily="18" charset="0"/>
              <a:cs typeface="Times New Roman" pitchFamily="18" charset="0"/>
            </a:rPr>
            <a:t>1. Табиғатты  пайдалануға байланысты әрекет ететін ережелерді бұзу.</a:t>
          </a:r>
          <a:endParaRPr lang="ru-RU" b="1" baseline="0" dirty="0">
            <a:latin typeface="Times New Roman" pitchFamily="18" charset="0"/>
            <a:cs typeface="Times New Roman" pitchFamily="18" charset="0"/>
          </a:endParaRPr>
        </a:p>
      </dgm:t>
    </dgm:pt>
    <dgm:pt modelId="{875A4871-2FF0-478E-8CA8-0F9562596528}" type="parTrans" cxnId="{FC265659-DFCC-48F9-9FB5-6DB7F99B48F7}">
      <dgm:prSet/>
      <dgm:spPr/>
      <dgm:t>
        <a:bodyPr/>
        <a:lstStyle/>
        <a:p>
          <a:endParaRPr lang="ru-RU"/>
        </a:p>
      </dgm:t>
    </dgm:pt>
    <dgm:pt modelId="{EEB1AABE-CD2D-46B4-8900-F910FF5E5EF7}" type="sibTrans" cxnId="{FC265659-DFCC-48F9-9FB5-6DB7F99B48F7}">
      <dgm:prSet/>
      <dgm:spPr/>
      <dgm:t>
        <a:bodyPr/>
        <a:lstStyle/>
        <a:p>
          <a:endParaRPr lang="ru-RU"/>
        </a:p>
      </dgm:t>
    </dgm:pt>
    <dgm:pt modelId="{B79C772F-C0C3-4376-AA36-8ACBB41AD1D0}">
      <dgm:prSet/>
      <dgm:spPr/>
      <dgm:t>
        <a:bodyPr/>
        <a:lstStyle/>
        <a:p>
          <a:pPr rtl="0"/>
          <a:r>
            <a:rPr lang="kk-KZ" b="1" baseline="0" dirty="0" smtClean="0">
              <a:latin typeface="Times New Roman" pitchFamily="18" charset="0"/>
              <a:cs typeface="Times New Roman" pitchFamily="18" charset="0"/>
            </a:rPr>
            <a:t>2. Негізгі табиғат компоненттердің бұзылуы</a:t>
          </a:r>
          <a:endParaRPr lang="ru-RU" b="1" baseline="0" dirty="0">
            <a:latin typeface="Times New Roman" pitchFamily="18" charset="0"/>
            <a:cs typeface="Times New Roman" pitchFamily="18" charset="0"/>
          </a:endParaRPr>
        </a:p>
      </dgm:t>
    </dgm:pt>
    <dgm:pt modelId="{2297E613-9E3D-40F6-BD23-706E9E4A80EE}" type="parTrans" cxnId="{7F821D47-7DC6-4C05-9050-B2102D28C7E7}">
      <dgm:prSet/>
      <dgm:spPr/>
      <dgm:t>
        <a:bodyPr/>
        <a:lstStyle/>
        <a:p>
          <a:endParaRPr lang="ru-RU"/>
        </a:p>
      </dgm:t>
    </dgm:pt>
    <dgm:pt modelId="{DA81861F-C5FF-484D-B384-9B8B04ACCECC}" type="sibTrans" cxnId="{7F821D47-7DC6-4C05-9050-B2102D28C7E7}">
      <dgm:prSet/>
      <dgm:spPr/>
      <dgm:t>
        <a:bodyPr/>
        <a:lstStyle/>
        <a:p>
          <a:endParaRPr lang="ru-RU"/>
        </a:p>
      </dgm:t>
    </dgm:pt>
    <dgm:pt modelId="{B174DFFF-A1DF-4006-B269-010083F266DF}">
      <dgm:prSet/>
      <dgm:spPr/>
      <dgm:t>
        <a:bodyPr/>
        <a:lstStyle/>
        <a:p>
          <a:pPr rtl="0"/>
          <a:r>
            <a:rPr lang="kk-KZ" b="1" baseline="0" dirty="0" smtClean="0">
              <a:latin typeface="Times New Roman" pitchFamily="18" charset="0"/>
              <a:cs typeface="Times New Roman" pitchFamily="18" charset="0"/>
            </a:rPr>
            <a:t>3.Фаунаны қорғау аймағындағы қоғамдық қатынастарға зиян келтіретін қылмыстар.</a:t>
          </a:r>
          <a:endParaRPr lang="ru-RU" b="1" baseline="0" dirty="0">
            <a:latin typeface="Times New Roman" pitchFamily="18" charset="0"/>
            <a:cs typeface="Times New Roman" pitchFamily="18" charset="0"/>
          </a:endParaRPr>
        </a:p>
      </dgm:t>
    </dgm:pt>
    <dgm:pt modelId="{4A216022-B73A-471B-A5EB-600F6FF97E3C}" type="parTrans" cxnId="{E1E34014-7CBC-4011-8359-0FAC39AE05E0}">
      <dgm:prSet/>
      <dgm:spPr/>
      <dgm:t>
        <a:bodyPr/>
        <a:lstStyle/>
        <a:p>
          <a:endParaRPr lang="ru-RU"/>
        </a:p>
      </dgm:t>
    </dgm:pt>
    <dgm:pt modelId="{953D2C22-DED7-44AE-BFAA-A35C02D6189F}" type="sibTrans" cxnId="{E1E34014-7CBC-4011-8359-0FAC39AE05E0}">
      <dgm:prSet/>
      <dgm:spPr/>
      <dgm:t>
        <a:bodyPr/>
        <a:lstStyle/>
        <a:p>
          <a:endParaRPr lang="ru-RU"/>
        </a:p>
      </dgm:t>
    </dgm:pt>
    <dgm:pt modelId="{9F93BE9D-706F-44F9-90D1-EFDA42318EDB}">
      <dgm:prSet/>
      <dgm:spPr/>
      <dgm:t>
        <a:bodyPr/>
        <a:lstStyle/>
        <a:p>
          <a:pPr rtl="0"/>
          <a:r>
            <a:rPr lang="kk-KZ" b="1" baseline="0" dirty="0" smtClean="0">
              <a:latin typeface="Times New Roman" pitchFamily="18" charset="0"/>
              <a:cs typeface="Times New Roman" pitchFamily="18" charset="0"/>
            </a:rPr>
            <a:t>4. Флораны қорғау аймағындағы қоғамдық қатынастарға зиян келтіретін қылмыстар.</a:t>
          </a:r>
          <a:endParaRPr lang="ru-RU" b="1" baseline="0" dirty="0">
            <a:latin typeface="Times New Roman" pitchFamily="18" charset="0"/>
            <a:cs typeface="Times New Roman" pitchFamily="18" charset="0"/>
          </a:endParaRPr>
        </a:p>
      </dgm:t>
    </dgm:pt>
    <dgm:pt modelId="{41F960C0-42BF-4D85-BB9A-3C5B80495933}" type="parTrans" cxnId="{13F893DF-00CD-48D0-AFC3-AAFFFAB6D421}">
      <dgm:prSet/>
      <dgm:spPr/>
      <dgm:t>
        <a:bodyPr/>
        <a:lstStyle/>
        <a:p>
          <a:endParaRPr lang="ru-RU"/>
        </a:p>
      </dgm:t>
    </dgm:pt>
    <dgm:pt modelId="{C741A672-AAF9-40D2-9281-410ABAE7C7C6}" type="sibTrans" cxnId="{13F893DF-00CD-48D0-AFC3-AAFFFAB6D421}">
      <dgm:prSet/>
      <dgm:spPr/>
      <dgm:t>
        <a:bodyPr/>
        <a:lstStyle/>
        <a:p>
          <a:endParaRPr lang="ru-RU"/>
        </a:p>
      </dgm:t>
    </dgm:pt>
    <dgm:pt modelId="{0AE8B5DE-4557-433F-81B0-397DE3A0A190}" type="pres">
      <dgm:prSet presAssocID="{C453EDBC-BD90-4C19-A038-98D75DE8B4C8}" presName="compositeShape" presStyleCnt="0">
        <dgm:presLayoutVars>
          <dgm:dir/>
          <dgm:resizeHandles/>
        </dgm:presLayoutVars>
      </dgm:prSet>
      <dgm:spPr/>
      <dgm:t>
        <a:bodyPr/>
        <a:lstStyle/>
        <a:p>
          <a:endParaRPr lang="ru-RU"/>
        </a:p>
      </dgm:t>
    </dgm:pt>
    <dgm:pt modelId="{39B96EDE-D148-4817-AA0E-106093F8876C}" type="pres">
      <dgm:prSet presAssocID="{C453EDBC-BD90-4C19-A038-98D75DE8B4C8}" presName="pyramid" presStyleLbl="node1" presStyleIdx="0" presStyleCnt="1"/>
      <dgm:spPr/>
    </dgm:pt>
    <dgm:pt modelId="{B6276846-B2D2-4755-AAD9-73C3449F405C}" type="pres">
      <dgm:prSet presAssocID="{C453EDBC-BD90-4C19-A038-98D75DE8B4C8}" presName="theList" presStyleCnt="0"/>
      <dgm:spPr/>
    </dgm:pt>
    <dgm:pt modelId="{5AAF363A-4F7C-4FD0-8DF0-70D4EC9F351B}" type="pres">
      <dgm:prSet presAssocID="{570FF637-BF86-4693-ACF4-C5BDC87C2EC8}" presName="aNode" presStyleLbl="fgAcc1" presStyleIdx="0" presStyleCnt="4">
        <dgm:presLayoutVars>
          <dgm:bulletEnabled val="1"/>
        </dgm:presLayoutVars>
      </dgm:prSet>
      <dgm:spPr/>
      <dgm:t>
        <a:bodyPr/>
        <a:lstStyle/>
        <a:p>
          <a:endParaRPr lang="ru-RU"/>
        </a:p>
      </dgm:t>
    </dgm:pt>
    <dgm:pt modelId="{4614B513-0CD6-444E-8A3B-5F4436092C0E}" type="pres">
      <dgm:prSet presAssocID="{570FF637-BF86-4693-ACF4-C5BDC87C2EC8}" presName="aSpace" presStyleCnt="0"/>
      <dgm:spPr/>
    </dgm:pt>
    <dgm:pt modelId="{13812AE6-A4A3-4D44-8139-AA7667A68A6C}" type="pres">
      <dgm:prSet presAssocID="{B79C772F-C0C3-4376-AA36-8ACBB41AD1D0}" presName="aNode" presStyleLbl="fgAcc1" presStyleIdx="1" presStyleCnt="4">
        <dgm:presLayoutVars>
          <dgm:bulletEnabled val="1"/>
        </dgm:presLayoutVars>
      </dgm:prSet>
      <dgm:spPr/>
      <dgm:t>
        <a:bodyPr/>
        <a:lstStyle/>
        <a:p>
          <a:endParaRPr lang="ru-RU"/>
        </a:p>
      </dgm:t>
    </dgm:pt>
    <dgm:pt modelId="{B985106D-8C32-4E87-99F3-58E4F860EFCB}" type="pres">
      <dgm:prSet presAssocID="{B79C772F-C0C3-4376-AA36-8ACBB41AD1D0}" presName="aSpace" presStyleCnt="0"/>
      <dgm:spPr/>
    </dgm:pt>
    <dgm:pt modelId="{310101C4-1076-4CCC-973E-823EE6C218A2}" type="pres">
      <dgm:prSet presAssocID="{B174DFFF-A1DF-4006-B269-010083F266DF}" presName="aNode" presStyleLbl="fgAcc1" presStyleIdx="2" presStyleCnt="4">
        <dgm:presLayoutVars>
          <dgm:bulletEnabled val="1"/>
        </dgm:presLayoutVars>
      </dgm:prSet>
      <dgm:spPr/>
      <dgm:t>
        <a:bodyPr/>
        <a:lstStyle/>
        <a:p>
          <a:endParaRPr lang="ru-RU"/>
        </a:p>
      </dgm:t>
    </dgm:pt>
    <dgm:pt modelId="{EE9C5828-2822-4BFC-8306-73B033092BCA}" type="pres">
      <dgm:prSet presAssocID="{B174DFFF-A1DF-4006-B269-010083F266DF}" presName="aSpace" presStyleCnt="0"/>
      <dgm:spPr/>
    </dgm:pt>
    <dgm:pt modelId="{108A5004-BDBB-4A89-9F12-A87F96847CDF}" type="pres">
      <dgm:prSet presAssocID="{9F93BE9D-706F-44F9-90D1-EFDA42318EDB}" presName="aNode" presStyleLbl="fgAcc1" presStyleIdx="3" presStyleCnt="4">
        <dgm:presLayoutVars>
          <dgm:bulletEnabled val="1"/>
        </dgm:presLayoutVars>
      </dgm:prSet>
      <dgm:spPr/>
      <dgm:t>
        <a:bodyPr/>
        <a:lstStyle/>
        <a:p>
          <a:endParaRPr lang="ru-RU"/>
        </a:p>
      </dgm:t>
    </dgm:pt>
    <dgm:pt modelId="{5120BA60-6011-44FB-98FB-8655028F524B}" type="pres">
      <dgm:prSet presAssocID="{9F93BE9D-706F-44F9-90D1-EFDA42318EDB}" presName="aSpace" presStyleCnt="0"/>
      <dgm:spPr/>
    </dgm:pt>
  </dgm:ptLst>
  <dgm:cxnLst>
    <dgm:cxn modelId="{BA5856E8-EAA9-4AA7-B166-140EA1BCB01D}" type="presOf" srcId="{9F93BE9D-706F-44F9-90D1-EFDA42318EDB}" destId="{108A5004-BDBB-4A89-9F12-A87F96847CDF}" srcOrd="0" destOrd="0" presId="urn:microsoft.com/office/officeart/2005/8/layout/pyramid2"/>
    <dgm:cxn modelId="{E1E34014-7CBC-4011-8359-0FAC39AE05E0}" srcId="{C453EDBC-BD90-4C19-A038-98D75DE8B4C8}" destId="{B174DFFF-A1DF-4006-B269-010083F266DF}" srcOrd="2" destOrd="0" parTransId="{4A216022-B73A-471B-A5EB-600F6FF97E3C}" sibTransId="{953D2C22-DED7-44AE-BFAA-A35C02D6189F}"/>
    <dgm:cxn modelId="{13F893DF-00CD-48D0-AFC3-AAFFFAB6D421}" srcId="{C453EDBC-BD90-4C19-A038-98D75DE8B4C8}" destId="{9F93BE9D-706F-44F9-90D1-EFDA42318EDB}" srcOrd="3" destOrd="0" parTransId="{41F960C0-42BF-4D85-BB9A-3C5B80495933}" sibTransId="{C741A672-AAF9-40D2-9281-410ABAE7C7C6}"/>
    <dgm:cxn modelId="{0C9ED443-5270-4C33-9834-13F5F28E0F31}" type="presOf" srcId="{B79C772F-C0C3-4376-AA36-8ACBB41AD1D0}" destId="{13812AE6-A4A3-4D44-8139-AA7667A68A6C}" srcOrd="0" destOrd="0" presId="urn:microsoft.com/office/officeart/2005/8/layout/pyramid2"/>
    <dgm:cxn modelId="{C19C32F0-9113-44C9-B368-D254D0CD5653}" type="presOf" srcId="{C453EDBC-BD90-4C19-A038-98D75DE8B4C8}" destId="{0AE8B5DE-4557-433F-81B0-397DE3A0A190}" srcOrd="0" destOrd="0" presId="urn:microsoft.com/office/officeart/2005/8/layout/pyramid2"/>
    <dgm:cxn modelId="{69D55A07-47D3-4A55-ACBF-9B4DFDA953EF}" type="presOf" srcId="{570FF637-BF86-4693-ACF4-C5BDC87C2EC8}" destId="{5AAF363A-4F7C-4FD0-8DF0-70D4EC9F351B}" srcOrd="0" destOrd="0" presId="urn:microsoft.com/office/officeart/2005/8/layout/pyramid2"/>
    <dgm:cxn modelId="{FC265659-DFCC-48F9-9FB5-6DB7F99B48F7}" srcId="{C453EDBC-BD90-4C19-A038-98D75DE8B4C8}" destId="{570FF637-BF86-4693-ACF4-C5BDC87C2EC8}" srcOrd="0" destOrd="0" parTransId="{875A4871-2FF0-478E-8CA8-0F9562596528}" sibTransId="{EEB1AABE-CD2D-46B4-8900-F910FF5E5EF7}"/>
    <dgm:cxn modelId="{7F821D47-7DC6-4C05-9050-B2102D28C7E7}" srcId="{C453EDBC-BD90-4C19-A038-98D75DE8B4C8}" destId="{B79C772F-C0C3-4376-AA36-8ACBB41AD1D0}" srcOrd="1" destOrd="0" parTransId="{2297E613-9E3D-40F6-BD23-706E9E4A80EE}" sibTransId="{DA81861F-C5FF-484D-B384-9B8B04ACCECC}"/>
    <dgm:cxn modelId="{43C0B778-0A2D-40FD-AFB7-EAA62724FF0D}" type="presOf" srcId="{B174DFFF-A1DF-4006-B269-010083F266DF}" destId="{310101C4-1076-4CCC-973E-823EE6C218A2}" srcOrd="0" destOrd="0" presId="urn:microsoft.com/office/officeart/2005/8/layout/pyramid2"/>
    <dgm:cxn modelId="{97E8457F-58BD-4ADF-B258-A17F42F8978C}" type="presParOf" srcId="{0AE8B5DE-4557-433F-81B0-397DE3A0A190}" destId="{39B96EDE-D148-4817-AA0E-106093F8876C}" srcOrd="0" destOrd="0" presId="urn:microsoft.com/office/officeart/2005/8/layout/pyramid2"/>
    <dgm:cxn modelId="{1F38BD1B-F324-468A-A94B-40F327429980}" type="presParOf" srcId="{0AE8B5DE-4557-433F-81B0-397DE3A0A190}" destId="{B6276846-B2D2-4755-AAD9-73C3449F405C}" srcOrd="1" destOrd="0" presId="urn:microsoft.com/office/officeart/2005/8/layout/pyramid2"/>
    <dgm:cxn modelId="{1F18E91F-4ED0-4015-964B-175E9B6E69CE}" type="presParOf" srcId="{B6276846-B2D2-4755-AAD9-73C3449F405C}" destId="{5AAF363A-4F7C-4FD0-8DF0-70D4EC9F351B}" srcOrd="0" destOrd="0" presId="urn:microsoft.com/office/officeart/2005/8/layout/pyramid2"/>
    <dgm:cxn modelId="{198EC4B2-A5C5-4DF2-85C9-3829A97D01D6}" type="presParOf" srcId="{B6276846-B2D2-4755-AAD9-73C3449F405C}" destId="{4614B513-0CD6-444E-8A3B-5F4436092C0E}" srcOrd="1" destOrd="0" presId="urn:microsoft.com/office/officeart/2005/8/layout/pyramid2"/>
    <dgm:cxn modelId="{687D23DD-2CB4-4272-B39E-13213364AC69}" type="presParOf" srcId="{B6276846-B2D2-4755-AAD9-73C3449F405C}" destId="{13812AE6-A4A3-4D44-8139-AA7667A68A6C}" srcOrd="2" destOrd="0" presId="urn:microsoft.com/office/officeart/2005/8/layout/pyramid2"/>
    <dgm:cxn modelId="{3E6B022D-5A24-42BD-9E54-99D98E8CB567}" type="presParOf" srcId="{B6276846-B2D2-4755-AAD9-73C3449F405C}" destId="{B985106D-8C32-4E87-99F3-58E4F860EFCB}" srcOrd="3" destOrd="0" presId="urn:microsoft.com/office/officeart/2005/8/layout/pyramid2"/>
    <dgm:cxn modelId="{96A1A990-7536-4148-83F3-DD68D127F182}" type="presParOf" srcId="{B6276846-B2D2-4755-AAD9-73C3449F405C}" destId="{310101C4-1076-4CCC-973E-823EE6C218A2}" srcOrd="4" destOrd="0" presId="urn:microsoft.com/office/officeart/2005/8/layout/pyramid2"/>
    <dgm:cxn modelId="{35896AF4-7080-49E5-95F9-C447EB9D90AE}" type="presParOf" srcId="{B6276846-B2D2-4755-AAD9-73C3449F405C}" destId="{EE9C5828-2822-4BFC-8306-73B033092BCA}" srcOrd="5" destOrd="0" presId="urn:microsoft.com/office/officeart/2005/8/layout/pyramid2"/>
    <dgm:cxn modelId="{2DB969DD-99E3-4312-8D91-17651F3F2AF3}" type="presParOf" srcId="{B6276846-B2D2-4755-AAD9-73C3449F405C}" destId="{108A5004-BDBB-4A89-9F12-A87F96847CDF}" srcOrd="6" destOrd="0" presId="urn:microsoft.com/office/officeart/2005/8/layout/pyramid2"/>
    <dgm:cxn modelId="{34C36C85-83FF-494D-897B-A20D2DC113F2}" type="presParOf" srcId="{B6276846-B2D2-4755-AAD9-73C3449F405C}" destId="{5120BA60-6011-44FB-98FB-8655028F524B}" srcOrd="7" destOrd="0" presId="urn:microsoft.com/office/officeart/2005/8/layout/pyramid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09.11.2020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09.11.2020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09.11.2020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09.11.2020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09.11.2020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09.11.2020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09.11.2020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09.11.2020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09.11.2020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09.11.2020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kk-KZ" dirty="0" smtClean="0">
                <a:solidFill>
                  <a:srgbClr val="FFFF00"/>
                </a:solidFill>
                <a:latin typeface="Times New Roman" pitchFamily="18" charset="0"/>
                <a:cs typeface="Times New Roman" pitchFamily="18" charset="0"/>
              </a:rPr>
              <a:t>Экологиялық заңдарды бұзғаны үшін                                                                                     құқықтық жауапкершілік</a:t>
            </a:r>
            <a:r>
              <a:rPr lang="kk-KZ"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Autofit/>
          </a:bodyPr>
          <a:lstStyle/>
          <a:p>
            <a:r>
              <a:rPr lang="ru-RU" sz="4000" b="1" dirty="0" err="1" smtClean="0">
                <a:solidFill>
                  <a:srgbClr val="FF0000"/>
                </a:solidFill>
                <a:latin typeface="Times New Roman" pitchFamily="18" charset="0"/>
                <a:cs typeface="Times New Roman" pitchFamily="18" charset="0"/>
              </a:rPr>
              <a:t>Бр</a:t>
            </a:r>
            <a:r>
              <a:rPr lang="kk-KZ" sz="4000" b="1" dirty="0" smtClean="0">
                <a:solidFill>
                  <a:srgbClr val="FF0000"/>
                </a:solidFill>
                <a:latin typeface="Times New Roman" pitchFamily="18" charset="0"/>
                <a:cs typeface="Times New Roman" pitchFamily="18" charset="0"/>
              </a:rPr>
              <a:t>імтай Лейла</a:t>
            </a:r>
          </a:p>
          <a:p>
            <a:r>
              <a:rPr lang="kk-KZ" sz="4000" b="1" dirty="0" smtClean="0">
                <a:solidFill>
                  <a:srgbClr val="FF0000"/>
                </a:solidFill>
                <a:latin typeface="Times New Roman" pitchFamily="18" charset="0"/>
                <a:cs typeface="Times New Roman" pitchFamily="18" charset="0"/>
              </a:rPr>
              <a:t>206Ққ</a:t>
            </a:r>
            <a:endParaRPr lang="ru-RU" sz="4000" b="1"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100" dirty="0" smtClean="0"/>
              <a:t>1</a:t>
            </a:r>
            <a:endParaRPr lang="ru-RU" sz="100" dirty="0"/>
          </a:p>
        </p:txBody>
      </p:sp>
      <p:sp>
        <p:nvSpPr>
          <p:cNvPr id="3" name="Содержимое 2"/>
          <p:cNvSpPr>
            <a:spLocks noGrp="1"/>
          </p:cNvSpPr>
          <p:nvPr>
            <p:ph idx="1"/>
          </p:nvPr>
        </p:nvSpPr>
        <p:spPr>
          <a:xfrm>
            <a:off x="285720" y="500042"/>
            <a:ext cx="7786742" cy="5884256"/>
          </a:xfrm>
        </p:spPr>
        <p:txBody>
          <a:bodyPr>
            <a:normAutofit fontScale="70000" lnSpcReduction="20000"/>
          </a:bodyPr>
          <a:lstStyle/>
          <a:p>
            <a:r>
              <a:rPr lang="kk-KZ" i="1" dirty="0" smtClean="0">
                <a:solidFill>
                  <a:srgbClr val="002060"/>
                </a:solidFill>
                <a:latin typeface="Times New Roman" pitchFamily="18" charset="0"/>
                <a:cs typeface="Times New Roman" pitchFamily="18" charset="0"/>
              </a:rPr>
              <a:t>Әкімшілік құқық бұзушылық - </a:t>
            </a:r>
            <a:r>
              <a:rPr lang="kk-KZ" dirty="0" smtClean="0">
                <a:solidFill>
                  <a:srgbClr val="002060"/>
                </a:solidFill>
                <a:latin typeface="Times New Roman" pitchFamily="18" charset="0"/>
                <a:cs typeface="Times New Roman" pitchFamily="18" charset="0"/>
              </a:rPr>
              <a:t>бұл азаматтардың, лауазымды тұлғалардың әкімшілік құқық бұзғаны үшін заң алдындағы жауаптылығының түрі.</a:t>
            </a:r>
            <a:endParaRPr lang="ru-RU" dirty="0" smtClean="0">
              <a:solidFill>
                <a:srgbClr val="002060"/>
              </a:solidFill>
              <a:latin typeface="Times New Roman" pitchFamily="18" charset="0"/>
              <a:cs typeface="Times New Roman" pitchFamily="18" charset="0"/>
            </a:endParaRPr>
          </a:p>
          <a:p>
            <a:r>
              <a:rPr lang="kk-KZ" i="1" dirty="0" smtClean="0">
                <a:solidFill>
                  <a:srgbClr val="002060"/>
                </a:solidFill>
                <a:latin typeface="Times New Roman" pitchFamily="18" charset="0"/>
                <a:cs typeface="Times New Roman" pitchFamily="18" charset="0"/>
              </a:rPr>
              <a:t>Әкімшілік экологиялық құқық бұзушылық  - </a:t>
            </a:r>
            <a:r>
              <a:rPr lang="kk-KZ" dirty="0" smtClean="0">
                <a:solidFill>
                  <a:srgbClr val="002060"/>
                </a:solidFill>
                <a:latin typeface="Times New Roman" pitchFamily="18" charset="0"/>
                <a:cs typeface="Times New Roman" pitchFamily="18" charset="0"/>
              </a:rPr>
              <a:t>мемлекетте белгіленген экологиялық құқық тәртібіне, халықтың денсаулығы мен экологиялық қауіпсіздігіне, қоршаған ортаға залал келтіру немесе осындай залал келтіруге нақты қауіп төндіретін және бұл үшін әкімшілік жауапкершілік көзделген заңға қайшы қол сұғушылық, кінәлі іс-әрекет немесе әрекетсіздік.</a:t>
            </a:r>
            <a:endParaRPr lang="ru-RU" dirty="0" smtClean="0">
              <a:solidFill>
                <a:srgbClr val="002060"/>
              </a:solidFill>
              <a:latin typeface="Times New Roman" pitchFamily="18" charset="0"/>
              <a:cs typeface="Times New Roman" pitchFamily="18" charset="0"/>
            </a:endParaRPr>
          </a:p>
          <a:p>
            <a:r>
              <a:rPr lang="kk-KZ" i="1" dirty="0" smtClean="0">
                <a:solidFill>
                  <a:srgbClr val="002060"/>
                </a:solidFill>
                <a:latin typeface="Times New Roman" pitchFamily="18" charset="0"/>
                <a:cs typeface="Times New Roman" pitchFamily="18" charset="0"/>
              </a:rPr>
              <a:t>Экологиялъщ құқық бұзушылық үшін әкімшілік жауапкершілікке тартылу </a:t>
            </a:r>
            <a:r>
              <a:rPr lang="kk-KZ" dirty="0" smtClean="0">
                <a:solidFill>
                  <a:srgbClr val="002060"/>
                </a:solidFill>
                <a:latin typeface="Times New Roman" pitchFamily="18" charset="0"/>
                <a:cs typeface="Times New Roman" pitchFamily="18" charset="0"/>
              </a:rPr>
              <a:t>- мемлекеттің құзыретті органдарының жасалған экологиялық құқық бұзушылық үшін әкімшілік өндіру шараларымен айқындалады. Мұндай органдарға сот және қоршаған ортаны қорғау саласындағы арнаулы уәкілеттенген органдар (олардың лауазымды тұлғалары) жатады.</a:t>
            </a:r>
            <a:endParaRPr lang="ru-RU" dirty="0" smtClean="0">
              <a:solidFill>
                <a:srgbClr val="002060"/>
              </a:solidFill>
              <a:latin typeface="Times New Roman" pitchFamily="18" charset="0"/>
              <a:cs typeface="Times New Roman" pitchFamily="18" charset="0"/>
            </a:endParaRPr>
          </a:p>
          <a:p>
            <a:r>
              <a:rPr lang="kk-KZ" dirty="0" smtClean="0">
                <a:solidFill>
                  <a:srgbClr val="002060"/>
                </a:solidFill>
                <a:latin typeface="Times New Roman" pitchFamily="18" charset="0"/>
                <a:cs typeface="Times New Roman" pitchFamily="18" charset="0"/>
              </a:rPr>
              <a:t>Экологиялық құқық бұзушылықтың түрлері, құқық бұзғаны үшін әкімшілік жауапкершілікке тартылу тәртібі мен негіздеу «ҚР Әкімшілік құқық бұзушылық» кодексімен реттеледі. Әкімшілік жауапкершілікке, әкімшілік құқық бұзушылықты жасаған сәтте 16 жасқа жеткен тұлғалар тартылады. Жеке түлғаға әкімшілік өндіру шараларын қолдану заңды түлғаны жасалған құқық бұзушылық үшін әкімшілік жауапкершіліктен босатпайды, сондай-ақ әкімшілік қүқық бұзушылық үшін заңды тұлғаның әкімшілік жауапкершілікке тартылуы осы құқық бұзушылыққа кінәлі жеке тұлғаны әкімшілік жауапкершіліктен босатпайды .</a:t>
            </a:r>
            <a:endParaRPr lang="ru-RU" dirty="0" smtClean="0">
              <a:solidFill>
                <a:srgbClr val="002060"/>
              </a:solidFill>
              <a:latin typeface="Times New Roman" pitchFamily="18" charset="0"/>
              <a:cs typeface="Times New Roman" pitchFamily="18" charset="0"/>
            </a:endParaRP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00" dirty="0" smtClean="0"/>
              <a:t>1</a:t>
            </a:r>
            <a:endParaRPr lang="ru-RU" sz="100" dirty="0"/>
          </a:p>
        </p:txBody>
      </p:sp>
      <p:sp>
        <p:nvSpPr>
          <p:cNvPr id="3" name="Содержимое 2"/>
          <p:cNvSpPr>
            <a:spLocks noGrp="1"/>
          </p:cNvSpPr>
          <p:nvPr>
            <p:ph idx="1"/>
          </p:nvPr>
        </p:nvSpPr>
        <p:spPr>
          <a:xfrm>
            <a:off x="4071934" y="1045182"/>
            <a:ext cx="3838580" cy="5812818"/>
          </a:xfrm>
        </p:spPr>
        <p:txBody>
          <a:bodyPr/>
          <a:lstStyle/>
          <a:p>
            <a:r>
              <a:rPr lang="kk-KZ" sz="2800" b="1" dirty="0" smtClean="0">
                <a:solidFill>
                  <a:srgbClr val="002060"/>
                </a:solidFill>
                <a:latin typeface="Times New Roman" pitchFamily="18" charset="0"/>
                <a:cs typeface="Times New Roman" pitchFamily="18" charset="0"/>
              </a:rPr>
              <a:t>Экологиялық заңдарды бұзу дегеніміз </a:t>
            </a:r>
            <a:r>
              <a:rPr lang="kk-KZ" sz="2800" dirty="0" smtClean="0">
                <a:solidFill>
                  <a:srgbClr val="002060"/>
                </a:solidFill>
                <a:latin typeface="Times New Roman" pitchFamily="18" charset="0"/>
                <a:cs typeface="Times New Roman" pitchFamily="18" charset="0"/>
              </a:rPr>
              <a:t>- белгіленген экологиялық тәртіпті бұзатын және табиғи ортаға зиян келтіретін заңға қайшы  кінәлі әрекет немесе әрекетсіздік айтамыз.</a:t>
            </a:r>
            <a:endParaRPr lang="ru-RU" sz="2800" dirty="0" smtClean="0">
              <a:solidFill>
                <a:srgbClr val="002060"/>
              </a:solidFill>
              <a:latin typeface="Times New Roman" pitchFamily="18" charset="0"/>
              <a:cs typeface="Times New Roman" pitchFamily="18" charset="0"/>
            </a:endParaRPr>
          </a:p>
          <a:p>
            <a:endParaRPr lang="ru-RU" dirty="0"/>
          </a:p>
        </p:txBody>
      </p:sp>
      <p:pic>
        <p:nvPicPr>
          <p:cNvPr id="22530" name="Picture 2" descr="https://inbusiness.kz/ru/images/original/31/images/pAqD7Rzv.jpg"/>
          <p:cNvPicPr>
            <a:picLocks noChangeAspect="1" noChangeArrowheads="1"/>
          </p:cNvPicPr>
          <p:nvPr/>
        </p:nvPicPr>
        <p:blipFill>
          <a:blip r:embed="rId2"/>
          <a:srcRect/>
          <a:stretch>
            <a:fillRect/>
          </a:stretch>
        </p:blipFill>
        <p:spPr bwMode="auto">
          <a:xfrm>
            <a:off x="500034" y="1428736"/>
            <a:ext cx="3429024" cy="35719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00" dirty="0" smtClean="0"/>
              <a:t>1</a:t>
            </a:r>
            <a:endParaRPr lang="ru-RU" sz="100" dirty="0"/>
          </a:p>
        </p:txBody>
      </p:sp>
      <p:sp>
        <p:nvSpPr>
          <p:cNvPr id="3" name="Содержимое 2"/>
          <p:cNvSpPr>
            <a:spLocks noGrp="1"/>
          </p:cNvSpPr>
          <p:nvPr>
            <p:ph idx="1"/>
          </p:nvPr>
        </p:nvSpPr>
        <p:spPr>
          <a:xfrm>
            <a:off x="3571868" y="714356"/>
            <a:ext cx="4481522" cy="5741380"/>
          </a:xfrm>
        </p:spPr>
        <p:txBody>
          <a:bodyPr>
            <a:normAutofit fontScale="92500" lnSpcReduction="10000"/>
          </a:bodyPr>
          <a:lstStyle/>
          <a:p>
            <a:r>
              <a:rPr lang="kk-KZ" b="1" dirty="0" smtClean="0">
                <a:solidFill>
                  <a:srgbClr val="C00000"/>
                </a:solidFill>
                <a:latin typeface="Times New Roman" pitchFamily="18" charset="0"/>
                <a:cs typeface="Times New Roman" pitchFamily="18" charset="0"/>
              </a:rPr>
              <a:t>Экологиялық құқық бұзушылықтың объектісіне </a:t>
            </a:r>
            <a:r>
              <a:rPr lang="kk-KZ" dirty="0" smtClean="0">
                <a:solidFill>
                  <a:srgbClr val="002060"/>
                </a:solidFill>
                <a:latin typeface="Times New Roman" pitchFamily="18" charset="0"/>
                <a:cs typeface="Times New Roman" pitchFamily="18" charset="0"/>
              </a:rPr>
              <a:t>айналадағы табиғи ортаны қорғау және сақтаумен байланысты қоғамдық қатынастар жатады. Бұл қатынастар өзінің мазмұнына қарай табиғи ресурстарға  меншік құқығын,  табиғатты пайдалану құқығы, айналадағы табиғи ортаны зиянды зардаптардан қорғау, экологиялық  құқықты және адамдар мен азаматтардың заңды мүдделерін қорғау және т.б болып табылады.</a:t>
            </a:r>
            <a:endParaRPr lang="ru-RU" dirty="0" smtClean="0">
              <a:solidFill>
                <a:srgbClr val="002060"/>
              </a:solidFill>
              <a:latin typeface="Times New Roman" pitchFamily="18" charset="0"/>
              <a:cs typeface="Times New Roman" pitchFamily="18" charset="0"/>
            </a:endParaRPr>
          </a:p>
          <a:p>
            <a:endParaRPr lang="ru-RU" dirty="0">
              <a:solidFill>
                <a:srgbClr val="002060"/>
              </a:solidFill>
              <a:latin typeface="Times New Roman" pitchFamily="18" charset="0"/>
              <a:cs typeface="Times New Roman" pitchFamily="18" charset="0"/>
            </a:endParaRPr>
          </a:p>
        </p:txBody>
      </p:sp>
      <p:pic>
        <p:nvPicPr>
          <p:cNvPr id="21506" name="Picture 2" descr="https://sun9-17.userapi.com/c858024/v858024048/1d528f/LQwS6mi3Fb8.jpg"/>
          <p:cNvPicPr>
            <a:picLocks noChangeAspect="1" noChangeArrowheads="1"/>
          </p:cNvPicPr>
          <p:nvPr/>
        </p:nvPicPr>
        <p:blipFill>
          <a:blip r:embed="rId2"/>
          <a:srcRect/>
          <a:stretch>
            <a:fillRect/>
          </a:stretch>
        </p:blipFill>
        <p:spPr bwMode="auto">
          <a:xfrm>
            <a:off x="357158" y="1285860"/>
            <a:ext cx="3214710" cy="41434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solidFill>
                  <a:srgbClr val="C00000"/>
                </a:solidFill>
                <a:latin typeface="Times New Roman" pitchFamily="18" charset="0"/>
                <a:cs typeface="Times New Roman" pitchFamily="18" charset="0"/>
              </a:rPr>
              <a:t>Экологиялық құқық бұзушылықтың субъектісіне</a:t>
            </a:r>
            <a:endParaRPr lang="ru-RU"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143372" y="1785926"/>
            <a:ext cx="4052894" cy="4846320"/>
          </a:xfrm>
        </p:spPr>
        <p:txBody>
          <a:bodyPr/>
          <a:lstStyle/>
          <a:p>
            <a:r>
              <a:rPr lang="kk-KZ" dirty="0" smtClean="0">
                <a:solidFill>
                  <a:srgbClr val="002060"/>
                </a:solidFill>
                <a:latin typeface="Times New Roman" pitchFamily="18" charset="0"/>
                <a:cs typeface="Times New Roman" pitchFamily="18" charset="0"/>
              </a:rPr>
              <a:t>заңды жеке тұлғалар, соның ішінде ҚР-сының аумағындағы  құқық бұзған ел азаматтары және заңды тұлғалары жатады.</a:t>
            </a:r>
            <a:endParaRPr lang="ru-RU" dirty="0" smtClean="0">
              <a:solidFill>
                <a:srgbClr val="002060"/>
              </a:solidFill>
              <a:latin typeface="Times New Roman" pitchFamily="18" charset="0"/>
              <a:cs typeface="Times New Roman" pitchFamily="18" charset="0"/>
            </a:endParaRPr>
          </a:p>
          <a:p>
            <a:endParaRPr lang="ru-RU" dirty="0"/>
          </a:p>
        </p:txBody>
      </p:sp>
      <p:pic>
        <p:nvPicPr>
          <p:cNvPr id="8194" name="Picture 2" descr="https://im0-tub-kz.yandex.net/i?id=1b8c71e38defcc639bfd7ed70bade89d-l&amp;n=13"/>
          <p:cNvPicPr>
            <a:picLocks noChangeAspect="1" noChangeArrowheads="1"/>
          </p:cNvPicPr>
          <p:nvPr/>
        </p:nvPicPr>
        <p:blipFill>
          <a:blip r:embed="rId2" cstate="print"/>
          <a:srcRect/>
          <a:stretch>
            <a:fillRect/>
          </a:stretch>
        </p:blipFill>
        <p:spPr bwMode="auto">
          <a:xfrm>
            <a:off x="571472" y="1857364"/>
            <a:ext cx="3420259" cy="298132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100" dirty="0" smtClean="0"/>
              <a:t>1</a:t>
            </a:r>
            <a:endParaRPr lang="ru-RU" sz="100" dirty="0"/>
          </a:p>
        </p:txBody>
      </p:sp>
      <p:sp>
        <p:nvSpPr>
          <p:cNvPr id="3" name="Содержимое 2"/>
          <p:cNvSpPr>
            <a:spLocks noGrp="1"/>
          </p:cNvSpPr>
          <p:nvPr>
            <p:ph idx="1"/>
          </p:nvPr>
        </p:nvSpPr>
        <p:spPr>
          <a:xfrm>
            <a:off x="457200" y="1609416"/>
            <a:ext cx="7239000" cy="3319782"/>
          </a:xfrm>
        </p:spPr>
        <p:style>
          <a:lnRef idx="1">
            <a:schemeClr val="accent5"/>
          </a:lnRef>
          <a:fillRef idx="2">
            <a:schemeClr val="accent5"/>
          </a:fillRef>
          <a:effectRef idx="1">
            <a:schemeClr val="accent5"/>
          </a:effectRef>
          <a:fontRef idx="minor">
            <a:schemeClr val="dk1"/>
          </a:fontRef>
        </p:style>
        <p:txBody>
          <a:bodyPr/>
          <a:lstStyle/>
          <a:p>
            <a:r>
              <a:rPr lang="kk-KZ" b="1" dirty="0" smtClean="0">
                <a:solidFill>
                  <a:srgbClr val="002060"/>
                </a:solidFill>
                <a:latin typeface="Times New Roman" pitchFamily="18" charset="0"/>
                <a:cs typeface="Times New Roman" pitchFamily="18" charset="0"/>
              </a:rPr>
              <a:t>Экологиялық құқық бұзғаны үшін заңдық жауапкершілік дегеніміз - </a:t>
            </a:r>
            <a:r>
              <a:rPr lang="kk-KZ" dirty="0" smtClean="0">
                <a:solidFill>
                  <a:srgbClr val="002060"/>
                </a:solidFill>
                <a:latin typeface="Times New Roman" pitchFamily="18" charset="0"/>
                <a:cs typeface="Times New Roman" pitchFamily="18" charset="0"/>
              </a:rPr>
              <a:t>мемлекет және оның органнаң заңның және заңдық тәртіптің сақталуы үшін, құқық бұзушыға қолданылатын мәжбүрлеу шараларын реттейтін құқық нормаларының жиынтығын айтамыз.</a:t>
            </a:r>
            <a:endParaRPr lang="ru-RU" dirty="0" smtClean="0">
              <a:solidFill>
                <a:srgbClr val="002060"/>
              </a:solidFill>
              <a:latin typeface="Times New Roman" pitchFamily="18" charset="0"/>
              <a:cs typeface="Times New Roman" pitchFamily="18" charset="0"/>
            </a:endParaRP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00" dirty="0" smtClean="0"/>
              <a:t>1</a:t>
            </a:r>
            <a:endParaRPr lang="ru-RU" sz="100" dirty="0"/>
          </a:p>
        </p:txBody>
      </p:sp>
      <p:graphicFrame>
        <p:nvGraphicFramePr>
          <p:cNvPr id="4" name="Содержимое 3"/>
          <p:cNvGraphicFramePr>
            <a:graphicFrameLocks noGrp="1"/>
          </p:cNvGraphicFramePr>
          <p:nvPr>
            <p:ph idx="1"/>
          </p:nvPr>
        </p:nvGraphicFramePr>
        <p:xfrm>
          <a:off x="285720" y="285728"/>
          <a:ext cx="7572428"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2400" dirty="0" smtClean="0">
                <a:solidFill>
                  <a:srgbClr val="C00000"/>
                </a:solidFill>
                <a:latin typeface="Times New Roman" pitchFamily="18" charset="0"/>
                <a:cs typeface="Times New Roman" pitchFamily="18" charset="0"/>
              </a:rPr>
              <a:t>қылмыстардың құрамын объектісіне байланысты мынадай түрлерге бөлуге болады:</a:t>
            </a:r>
            <a:r>
              <a:rPr lang="ru-RU" sz="2400" dirty="0" smtClean="0">
                <a:solidFill>
                  <a:srgbClr val="C00000"/>
                </a:solidFill>
                <a:latin typeface="Times New Roman" pitchFamily="18" charset="0"/>
                <a:cs typeface="Times New Roman" pitchFamily="18" charset="0"/>
              </a:rPr>
              <a:t/>
            </a:r>
            <a:br>
              <a:rPr lang="ru-RU" sz="2400" dirty="0" smtClean="0">
                <a:solidFill>
                  <a:srgbClr val="C00000"/>
                </a:solidFill>
                <a:latin typeface="Times New Roman" pitchFamily="18" charset="0"/>
                <a:cs typeface="Times New Roman" pitchFamily="18" charset="0"/>
              </a:rPr>
            </a:br>
            <a:endParaRPr lang="ru-RU" sz="2400" dirty="0">
              <a:solidFill>
                <a:srgbClr val="C0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071546"/>
          <a:ext cx="7400948"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100" dirty="0" smtClean="0"/>
              <a:t>1</a:t>
            </a:r>
            <a:endParaRPr lang="ru-RU" sz="100" dirty="0"/>
          </a:p>
        </p:txBody>
      </p:sp>
      <p:sp>
        <p:nvSpPr>
          <p:cNvPr id="3" name="Содержимое 2"/>
          <p:cNvSpPr>
            <a:spLocks noGrp="1"/>
          </p:cNvSpPr>
          <p:nvPr>
            <p:ph idx="1"/>
          </p:nvPr>
        </p:nvSpPr>
        <p:spPr>
          <a:xfrm>
            <a:off x="3214678" y="714356"/>
            <a:ext cx="4838712" cy="5598504"/>
          </a:xfrm>
        </p:spPr>
        <p:txBody>
          <a:bodyPr>
            <a:normAutofit fontScale="70000" lnSpcReduction="20000"/>
          </a:bodyPr>
          <a:lstStyle/>
          <a:p>
            <a:r>
              <a:rPr lang="kk-KZ" dirty="0" smtClean="0">
                <a:solidFill>
                  <a:srgbClr val="002060"/>
                </a:solidFill>
                <a:latin typeface="Times New Roman" pitchFamily="18" charset="0"/>
                <a:ea typeface="Times New Roman"/>
                <a:cs typeface="Times New Roman" pitchFamily="18" charset="0"/>
              </a:rPr>
              <a:t>Экологиялык бақылау, бұл жалпы мемлекеттік бақылаудың бөлігі болып табылады. Экологиялық бақылау - табиғат пайдалану мен қоршаған ортаны зиянды әсерлерден қорғау мен ұтымды пайдалануды қамтамасыз етудің маңызды құқықтық іс-шаралары, экологиялық құқықтың құқықтық институтының және мемлекеттік басқару қызметі. В.В.Петровтың пайымдауынша, экологиялық; бақылау, жалпы алғанда «кәсіпорындардың, мекемелердің, ұйымдардың, яғни шаруашылық қызметтермен айналысатын барлық субъектілер мен азаматтардың табиғи ортаны қорғаудың және қоғамның экологиялық қауіпсіздігін қамтамасыз ету талаптарын сақтауын тексеру». Экологиялық бақылау деп, экологиялық заңнаманың талаптарының орындалуын және сақталуын уәкілетті субъектілердің тексеруі жөніндегі қызметін айтамыз.</a:t>
            </a:r>
            <a:endParaRPr lang="ru-RU" dirty="0" smtClean="0">
              <a:solidFill>
                <a:srgbClr val="002060"/>
              </a:solidFill>
              <a:latin typeface="Times New Roman" pitchFamily="18" charset="0"/>
              <a:ea typeface="Times New Roman"/>
              <a:cs typeface="Times New Roman" pitchFamily="18" charset="0"/>
            </a:endParaRPr>
          </a:p>
        </p:txBody>
      </p:sp>
      <p:pic>
        <p:nvPicPr>
          <p:cNvPr id="4098" name="Picture 2" descr="https://xn--h1aagokeh.xn--p1ai/wp-content/uploads/2016/12/%D0%92%D0%B0%D1%81%D0%B8%D0%BB%D0%B8%D0%B9-%D0%92%D0%BB%D0%B0%D0%B4%D0%B8%D0%BC%D0%B8%D1%80%D0%BE%D0%B2%D0%B8%D1%87-%D0%9F%D0%B5%D1%82%D1%80%D0%BE%D0%B2-1.jpg"/>
          <p:cNvPicPr>
            <a:picLocks noChangeAspect="1" noChangeArrowheads="1"/>
          </p:cNvPicPr>
          <p:nvPr/>
        </p:nvPicPr>
        <p:blipFill>
          <a:blip r:embed="rId2"/>
          <a:srcRect/>
          <a:stretch>
            <a:fillRect/>
          </a:stretch>
        </p:blipFill>
        <p:spPr bwMode="auto">
          <a:xfrm>
            <a:off x="714348" y="1000108"/>
            <a:ext cx="2286048" cy="485778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100" dirty="0" smtClean="0"/>
              <a:t>1</a:t>
            </a:r>
            <a:endParaRPr lang="ru-RU" sz="100" dirty="0"/>
          </a:p>
        </p:txBody>
      </p:sp>
      <p:sp>
        <p:nvSpPr>
          <p:cNvPr id="3" name="Содержимое 2"/>
          <p:cNvSpPr>
            <a:spLocks noGrp="1"/>
          </p:cNvSpPr>
          <p:nvPr>
            <p:ph idx="1"/>
          </p:nvPr>
        </p:nvSpPr>
        <p:spPr>
          <a:xfrm>
            <a:off x="3428992" y="357166"/>
            <a:ext cx="4624398" cy="6098570"/>
          </a:xfrm>
        </p:spPr>
        <p:txBody>
          <a:bodyPr>
            <a:normAutofit lnSpcReduction="10000"/>
          </a:bodyPr>
          <a:lstStyle/>
          <a:p>
            <a:r>
              <a:rPr lang="kk-KZ" b="1" dirty="0" smtClean="0">
                <a:solidFill>
                  <a:srgbClr val="002060"/>
                </a:solidFill>
                <a:latin typeface="Times New Roman" pitchFamily="18" charset="0"/>
                <a:cs typeface="Times New Roman" pitchFamily="18" charset="0"/>
              </a:rPr>
              <a:t> Тәртіптік жауапкершілік </a:t>
            </a:r>
            <a:r>
              <a:rPr lang="kk-KZ" dirty="0" smtClean="0">
                <a:solidFill>
                  <a:srgbClr val="002060"/>
                </a:solidFill>
                <a:latin typeface="Times New Roman" pitchFamily="18" charset="0"/>
                <a:cs typeface="Times New Roman" pitchFamily="18" charset="0"/>
              </a:rPr>
              <a:t>- бұл, тәртіп бұзғаны үшін қызметкерге тәртіптік өндіру арқылы қолданылатын санкция.</a:t>
            </a:r>
            <a:endParaRPr lang="ru-RU" dirty="0" smtClean="0">
              <a:solidFill>
                <a:srgbClr val="002060"/>
              </a:solidFill>
              <a:latin typeface="Times New Roman" pitchFamily="18" charset="0"/>
              <a:cs typeface="Times New Roman" pitchFamily="18" charset="0"/>
            </a:endParaRPr>
          </a:p>
          <a:p>
            <a:r>
              <a:rPr lang="kk-KZ" dirty="0" smtClean="0">
                <a:solidFill>
                  <a:srgbClr val="002060"/>
                </a:solidFill>
                <a:latin typeface="Times New Roman" pitchFamily="18" charset="0"/>
                <a:cs typeface="Times New Roman" pitchFamily="18" charset="0"/>
              </a:rPr>
              <a:t>Қазақстан Республикасының Еңбек кодексіне сәйкес, еңбек міндеттемелерін тиісті түрде орындамаған үшін және сонымен қатар тәртіп бүзғаны үшін, жұмыс беруші келесі тәртіптік өндірулер қолдануға құқылы: ескерту, сөгіс, қатаң сөгіс, жұмыс берушінің бастамасымен еңбек шартын бұзуға.</a:t>
            </a:r>
            <a:endParaRPr lang="ru-RU" dirty="0">
              <a:solidFill>
                <a:srgbClr val="002060"/>
              </a:solidFill>
              <a:latin typeface="Times New Roman" pitchFamily="18" charset="0"/>
              <a:cs typeface="Times New Roman" pitchFamily="18" charset="0"/>
            </a:endParaRPr>
          </a:p>
        </p:txBody>
      </p:sp>
      <p:pic>
        <p:nvPicPr>
          <p:cNvPr id="2050" name="Picture 2" descr="https://im0-tub-kz.yandex.net/i?id=488a0badcfd7ea5d64df7a6933a1f359-l&amp;n=13"/>
          <p:cNvPicPr>
            <a:picLocks noChangeAspect="1" noChangeArrowheads="1"/>
          </p:cNvPicPr>
          <p:nvPr/>
        </p:nvPicPr>
        <p:blipFill>
          <a:blip r:embed="rId2"/>
          <a:srcRect/>
          <a:stretch>
            <a:fillRect/>
          </a:stretch>
        </p:blipFill>
        <p:spPr bwMode="auto">
          <a:xfrm>
            <a:off x="571472" y="785794"/>
            <a:ext cx="2857521" cy="519111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42</TotalTime>
  <Words>710</Words>
  <PresentationFormat>Экран (4:3)</PresentationFormat>
  <Paragraphs>31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Изящная</vt:lpstr>
      <vt:lpstr>Экологиялық заңдарды бұзғаны үшін                                                                                     құқықтық жауапкершілік.</vt:lpstr>
      <vt:lpstr>1</vt:lpstr>
      <vt:lpstr>1</vt:lpstr>
      <vt:lpstr>Экологиялық құқық бұзушылықтың субъектісіне</vt:lpstr>
      <vt:lpstr>1</vt:lpstr>
      <vt:lpstr>1</vt:lpstr>
      <vt:lpstr>қылмыстардың құрамын объектісіне байланысты мынадай түрлерге бөлуге болады: </vt:lpstr>
      <vt:lpstr>1</vt:lpstr>
      <vt:lpstr>1</vt:lpstr>
      <vt:lpstr>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8</cp:revision>
  <dcterms:created xsi:type="dcterms:W3CDTF">2020-10-22T03:46:57Z</dcterms:created>
  <dcterms:modified xsi:type="dcterms:W3CDTF">2020-11-09T13:32:08Z</dcterms:modified>
</cp:coreProperties>
</file>