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handoutMasterIdLst>
    <p:handoutMasterId r:id="rId15"/>
  </p:handoutMasterIdLst>
  <p:sldIdLst>
    <p:sldId id="322" r:id="rId2"/>
    <p:sldId id="258" r:id="rId3"/>
    <p:sldId id="321" r:id="rId4"/>
    <p:sldId id="309" r:id="rId5"/>
    <p:sldId id="307" r:id="rId6"/>
    <p:sldId id="302" r:id="rId7"/>
    <p:sldId id="279" r:id="rId8"/>
    <p:sldId id="320" r:id="rId9"/>
    <p:sldId id="306" r:id="rId10"/>
    <p:sldId id="278" r:id="rId11"/>
    <p:sldId id="292" r:id="rId12"/>
    <p:sldId id="325" r:id="rId13"/>
    <p:sldId id="326" r:id="rId14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099FF"/>
    <a:srgbClr val="800000"/>
    <a:srgbClr val="CC0000"/>
    <a:srgbClr val="990000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728" autoAdjust="0"/>
  </p:normalViewPr>
  <p:slideViewPr>
    <p:cSldViewPr>
      <p:cViewPr varScale="1">
        <p:scale>
          <a:sx n="62" d="100"/>
          <a:sy n="62" d="100"/>
        </p:scale>
        <p:origin x="180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57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178BC549-50D8-4D10-9ABB-9F12BC94DC2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-7938" y="-7938"/>
            <a:ext cx="9169401" cy="6873876"/>
            <a:chOff x="-8466" y="-8468"/>
            <a:chExt cx="9169804" cy="6874935"/>
          </a:xfrm>
        </p:grpSpPr>
        <p:cxnSp>
          <p:nvCxnSpPr>
            <p:cNvPr id="5" name="Straight Connector 16"/>
            <p:cNvCxnSpPr/>
            <p:nvPr/>
          </p:nvCxnSpPr>
          <p:spPr>
            <a:xfrm flipV="1">
              <a:off x="5130498" y="4175239"/>
              <a:ext cx="4022902" cy="2683288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17"/>
            <p:cNvCxnSpPr/>
            <p:nvPr/>
          </p:nvCxnSpPr>
          <p:spPr>
            <a:xfrm>
              <a:off x="7041932" y="-529"/>
              <a:ext cx="1219254" cy="6859057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Freeform 18"/>
            <p:cNvSpPr/>
            <p:nvPr/>
          </p:nvSpPr>
          <p:spPr>
            <a:xfrm>
              <a:off x="6891113" y="-529"/>
              <a:ext cx="2270225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19"/>
            <p:cNvSpPr/>
            <p:nvPr/>
          </p:nvSpPr>
          <p:spPr>
            <a:xfrm>
              <a:off x="7205452" y="-8468"/>
              <a:ext cx="1947948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20"/>
            <p:cNvSpPr/>
            <p:nvPr/>
          </p:nvSpPr>
          <p:spPr>
            <a:xfrm>
              <a:off x="6638689" y="3919613"/>
              <a:ext cx="2513123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21"/>
            <p:cNvSpPr/>
            <p:nvPr/>
          </p:nvSpPr>
          <p:spPr>
            <a:xfrm>
              <a:off x="7010180" y="-8468"/>
              <a:ext cx="2143219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22"/>
            <p:cNvSpPr/>
            <p:nvPr/>
          </p:nvSpPr>
          <p:spPr>
            <a:xfrm>
              <a:off x="8296112" y="-8468"/>
              <a:ext cx="857288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23"/>
            <p:cNvSpPr/>
            <p:nvPr/>
          </p:nvSpPr>
          <p:spPr>
            <a:xfrm>
              <a:off x="8077027" y="-8468"/>
              <a:ext cx="1066847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24"/>
            <p:cNvSpPr/>
            <p:nvPr/>
          </p:nvSpPr>
          <p:spPr>
            <a:xfrm>
              <a:off x="8059565" y="4894488"/>
              <a:ext cx="1095423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27"/>
            <p:cNvSpPr/>
            <p:nvPr/>
          </p:nvSpPr>
          <p:spPr>
            <a:xfrm>
              <a:off x="-8466" y="-8468"/>
              <a:ext cx="863639" cy="5698416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621364-D2B8-41BD-9725-40236DD21C9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91596492"/>
      </p:ext>
    </p:extLst>
  </p:cSld>
  <p:clrMapOvr>
    <a:masterClrMapping/>
  </p:clrMapOvr>
  <p:transition>
    <p:checke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249AD-866E-4966-AFBF-3203E6784BF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23081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82600" y="790575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ru-RU" sz="8000" smtClean="0">
                <a:solidFill>
                  <a:srgbClr val="C0E474"/>
                </a:solidFill>
              </a:rPr>
              <a:t>“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748463" y="2886075"/>
            <a:ext cx="457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ru-RU" sz="8000" smtClean="0">
                <a:solidFill>
                  <a:srgbClr val="C0E474"/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029E8-55C8-4A0C-885D-C19D6700DA8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720387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FE5EEE-C21A-408B-8439-E3FF36650A2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20735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82600" y="790575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ru-RU" sz="8000" smtClean="0">
                <a:solidFill>
                  <a:srgbClr val="C0E474"/>
                </a:solidFill>
              </a:rPr>
              <a:t>“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748463" y="2886075"/>
            <a:ext cx="457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ru-RU" sz="8000" smtClean="0">
                <a:solidFill>
                  <a:srgbClr val="C0E474"/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7E05E0-7866-4022-A38A-87CA4118636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9946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C3D03-19FE-45C0-8461-E3769B3119C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938620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22F37C-6295-423D-A19F-04C4A146B4F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2468932"/>
      </p:ext>
    </p:extLst>
  </p:cSld>
  <p:clrMapOvr>
    <a:masterClrMapping/>
  </p:clrMapOvr>
  <p:transition>
    <p:checker dir="vert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D506DA-3A1B-480D-B131-99F770AC4F5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82472217"/>
      </p:ext>
    </p:extLst>
  </p:cSld>
  <p:clrMapOvr>
    <a:masterClrMapping/>
  </p:clrMapOvr>
  <p:transition>
    <p:checker dir="vert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 rtlCol="0">
            <a:normAutofit/>
          </a:bodyPr>
          <a:lstStyle/>
          <a:p>
            <a:pPr lvl="0"/>
            <a:endParaRPr lang="ru-RU" noProof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EE0B3-B221-45DA-9880-05ED028808E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8297354"/>
      </p:ext>
    </p:extLst>
  </p:cSld>
  <p:clrMapOvr>
    <a:masterClrMapping/>
  </p:clrMapOvr>
  <p:transition>
    <p:checke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58565D-8636-4057-9E41-04B7C3020C1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24520201"/>
      </p:ext>
    </p:extLst>
  </p:cSld>
  <p:clrMapOvr>
    <a:masterClrMapping/>
  </p:clrMapOvr>
  <p:transition>
    <p:checke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655DAE-7C34-467D-B5C2-414A4E196C7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09337201"/>
      </p:ext>
    </p:extLst>
  </p:cSld>
  <p:clrMapOvr>
    <a:masterClrMapping/>
  </p:clrMapOvr>
  <p:transition>
    <p:checke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B37A8E-31DF-499B-B512-899F8C1E63C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36738196"/>
      </p:ext>
    </p:extLst>
  </p:cSld>
  <p:clrMapOvr>
    <a:masterClrMapping/>
  </p:clrMapOvr>
  <p:transition>
    <p:checke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4B835-58FB-415D-A89D-E936738CC6C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84721983"/>
      </p:ext>
    </p:extLst>
  </p:cSld>
  <p:clrMapOvr>
    <a:masterClrMapping/>
  </p:clrMapOvr>
  <p:transition>
    <p:checke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1C0AF9-CB83-4BD6-A6E0-DC8D8294C73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00039655"/>
      </p:ext>
    </p:extLst>
  </p:cSld>
  <p:clrMapOvr>
    <a:masterClrMapping/>
  </p:clrMapOvr>
  <p:transition>
    <p:checke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01072C-313A-403B-BE16-10FF31048B4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9293601"/>
      </p:ext>
    </p:extLst>
  </p:cSld>
  <p:clrMapOvr>
    <a:masterClrMapping/>
  </p:clrMapOvr>
  <p:transition>
    <p:checke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13E81D-019C-4DD2-AE23-B6DA9FAD35B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0328842"/>
      </p:ext>
    </p:extLst>
  </p:cSld>
  <p:clrMapOvr>
    <a:masterClrMapping/>
  </p:clrMapOvr>
  <p:transition>
    <p:checke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FCE6A-2BDE-4A01-9368-82846FB5CCF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48967121"/>
      </p:ext>
    </p:extLst>
  </p:cSld>
  <p:clrMapOvr>
    <a:masterClrMapping/>
  </p:clrMapOvr>
  <p:transition>
    <p:checke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6"/>
          <p:cNvGrpSpPr>
            <a:grpSpLocks/>
          </p:cNvGrpSpPr>
          <p:nvPr/>
        </p:nvGrpSpPr>
        <p:grpSpPr bwMode="auto">
          <a:xfrm>
            <a:off x="-7938" y="-7938"/>
            <a:ext cx="9169401" cy="6873876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90"/>
              <a:ext cx="457221" cy="285317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497" y="4175239"/>
              <a:ext cx="4022902" cy="2683288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1932" y="-529"/>
              <a:ext cx="1219254" cy="6859057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113" y="-529"/>
              <a:ext cx="2270225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452" y="-8468"/>
              <a:ext cx="1947948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8689" y="3919613"/>
              <a:ext cx="2513124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180" y="-8468"/>
              <a:ext cx="2143219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6112" y="-8468"/>
              <a:ext cx="857288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027" y="-8468"/>
              <a:ext cx="1066847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59564" y="4894488"/>
              <a:ext cx="1095423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609600"/>
            <a:ext cx="6348413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2160588"/>
            <a:ext cx="6348413" cy="388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438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042025"/>
            <a:ext cx="462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DB5D1333-90D3-4690-8EAC-CFC92EE18C6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803" r:id="rId11"/>
    <p:sldLayoutId id="2147483797" r:id="rId12"/>
    <p:sldLayoutId id="2147483804" r:id="rId13"/>
    <p:sldLayoutId id="2147483798" r:id="rId14"/>
    <p:sldLayoutId id="2147483799" r:id="rId15"/>
    <p:sldLayoutId id="2147483800" r:id="rId16"/>
    <p:sldLayoutId id="2147483801" r:id="rId17"/>
  </p:sldLayoutIdLst>
  <p:transition>
    <p:checker dir="vert"/>
  </p:transition>
  <p:timing>
    <p:tnLst>
      <p:par>
        <p:cTn id="1" dur="indefinite" restart="never" nodeType="tmRoot"/>
      </p:par>
    </p:tnLst>
  </p:timing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nsportal.ru/shkola/informatika-i-ikt/library/2013/07/25/konspekt-uroka-dlya-6-klassa-perevod-dvoichnykh-chisel-v" TargetMode="External"/><Relationship Id="rId2" Type="http://schemas.openxmlformats.org/officeDocument/2006/relationships/hyperlink" Target="https://www.google.kz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&#1086;&#1090;&#1082;&#1088;&#1099;&#1090;&#1099;&#1081;&#1091;&#1088;&#1086;&#1082;.&#1088;&#1092;/%D1%81%D1%82%D0%B0%D1%82%D1%8C%D0%B8/623255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png"/><Relationship Id="rId4" Type="http://schemas.openxmlformats.org/officeDocument/2006/relationships/image" Target="../media/image6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58938" y="8164513"/>
            <a:ext cx="5826125" cy="1096962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endParaRPr lang="ru-RU" dirty="0"/>
          </a:p>
        </p:txBody>
      </p:sp>
      <p:pic>
        <p:nvPicPr>
          <p:cNvPr id="6147" name="Picture 2" descr="Image result for системы счислени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663" y="4076700"/>
            <a:ext cx="2882900" cy="216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4" descr="Image result for системы счисления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800" y="493713"/>
            <a:ext cx="3416300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6" descr="Related imag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7113" y="2130425"/>
            <a:ext cx="3605212" cy="185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8" descr="Related imag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6100" y="4391025"/>
            <a:ext cx="2670175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10" descr="Image result for системы счисления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563" y="166688"/>
            <a:ext cx="4187825" cy="215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hecke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2"/>
          <p:cNvSpPr txBox="1">
            <a:spLocks noChangeArrowheads="1"/>
          </p:cNvSpPr>
          <p:nvPr/>
        </p:nvSpPr>
        <p:spPr bwMode="auto">
          <a:xfrm>
            <a:off x="3581400" y="6096000"/>
            <a:ext cx="3886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3200">
                <a:solidFill>
                  <a:schemeClr val="tx1"/>
                </a:solidFill>
                <a:latin typeface="Times New Roman" panose="02020603050405020304" pitchFamily="18" charset="0"/>
              </a:rPr>
              <a:t>4</a:t>
            </a:r>
            <a:r>
              <a:rPr lang="ru-RU" altLang="ru-RU" sz="3200">
                <a:solidFill>
                  <a:schemeClr val="tx1"/>
                </a:solidFill>
                <a:latin typeface="Times New Roman" panose="02020603050405020304" pitchFamily="18" charset="0"/>
              </a:rPr>
              <a:t>0,5</a:t>
            </a:r>
            <a:r>
              <a:rPr lang="ru-RU" altLang="ru-RU" sz="3200" baseline="-25000">
                <a:solidFill>
                  <a:schemeClr val="tx1"/>
                </a:solidFill>
                <a:latin typeface="Times New Roman" panose="02020603050405020304" pitchFamily="18" charset="0"/>
              </a:rPr>
              <a:t>10 </a:t>
            </a:r>
            <a:r>
              <a:rPr lang="ru-RU" altLang="ru-RU" sz="3200">
                <a:solidFill>
                  <a:schemeClr val="tx1"/>
                </a:solidFill>
                <a:latin typeface="Times New Roman" panose="02020603050405020304" pitchFamily="18" charset="0"/>
              </a:rPr>
              <a:t>= </a:t>
            </a:r>
            <a:r>
              <a:rPr lang="en-US" altLang="ru-RU" sz="3200">
                <a:solidFill>
                  <a:schemeClr val="tx1"/>
                </a:solidFill>
                <a:latin typeface="Times New Roman" panose="02020603050405020304" pitchFamily="18" charset="0"/>
              </a:rPr>
              <a:t>101000</a:t>
            </a:r>
            <a:r>
              <a:rPr lang="ru-RU" altLang="ru-RU" sz="3200">
                <a:solidFill>
                  <a:schemeClr val="tx1"/>
                </a:solidFill>
                <a:latin typeface="Times New Roman" panose="02020603050405020304" pitchFamily="18" charset="0"/>
              </a:rPr>
              <a:t>,1</a:t>
            </a:r>
            <a:r>
              <a:rPr lang="ru-RU" altLang="ru-RU" sz="3200" baseline="-25000">
                <a:solidFill>
                  <a:schemeClr val="tx1"/>
                </a:solidFill>
                <a:latin typeface="Times New Roman" panose="02020603050405020304" pitchFamily="18" charset="0"/>
              </a:rPr>
              <a:t>2</a:t>
            </a:r>
            <a:endParaRPr lang="ru-RU" altLang="ru-RU" sz="32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363" name="Text Box 23"/>
          <p:cNvSpPr txBox="1">
            <a:spLocks noChangeArrowheads="1"/>
          </p:cNvSpPr>
          <p:nvPr/>
        </p:nvSpPr>
        <p:spPr bwMode="auto">
          <a:xfrm>
            <a:off x="5715000" y="4343400"/>
            <a:ext cx="109855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>
                <a:latin typeface="Times New Roman" panose="02020603050405020304" pitchFamily="18" charset="0"/>
              </a:rPr>
              <a:t>0,  </a:t>
            </a:r>
            <a:r>
              <a:rPr lang="en-US" altLang="ru-RU" sz="2400">
                <a:latin typeface="Times New Roman" panose="02020603050405020304" pitchFamily="18" charset="0"/>
              </a:rPr>
              <a:t>  </a:t>
            </a:r>
            <a:r>
              <a:rPr lang="ru-RU" altLang="ru-RU" sz="2400">
                <a:latin typeface="Times New Roman" panose="02020603050405020304" pitchFamily="18" charset="0"/>
              </a:rPr>
              <a:t>5</a:t>
            </a:r>
          </a:p>
          <a:p>
            <a:pPr eaLnBrk="1" hangingPunct="1"/>
            <a:r>
              <a:rPr lang="ru-RU" altLang="ru-RU" sz="2400">
                <a:latin typeface="Times New Roman" panose="02020603050405020304" pitchFamily="18" charset="0"/>
              </a:rPr>
              <a:t>   </a:t>
            </a:r>
            <a:r>
              <a:rPr lang="en-US" altLang="ru-RU" sz="2400">
                <a:latin typeface="Times New Roman" panose="02020603050405020304" pitchFamily="18" charset="0"/>
              </a:rPr>
              <a:t> </a:t>
            </a:r>
            <a:r>
              <a:rPr lang="ru-RU" altLang="ru-RU" sz="2400">
                <a:latin typeface="Times New Roman" panose="02020603050405020304" pitchFamily="18" charset="0"/>
              </a:rPr>
              <a:t>* 2</a:t>
            </a:r>
            <a:r>
              <a:rPr lang="ru-RU" altLang="ru-RU" sz="2400" u="sng"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buFontTx/>
              <a:buAutoNum type="arabicPlain"/>
            </a:pPr>
            <a:r>
              <a:rPr lang="en-US" altLang="ru-RU" sz="2400">
                <a:latin typeface="Times New Roman" panose="02020603050405020304" pitchFamily="18" charset="0"/>
              </a:rPr>
              <a:t>0</a:t>
            </a:r>
            <a:r>
              <a:rPr lang="ru-RU" altLang="ru-RU" sz="2400" u="sng">
                <a:latin typeface="Times New Roman" panose="02020603050405020304" pitchFamily="18" charset="0"/>
              </a:rPr>
              <a:t> </a:t>
            </a:r>
          </a:p>
          <a:p>
            <a:pPr eaLnBrk="1" hangingPunct="1"/>
            <a:endParaRPr lang="ru-RU" altLang="ru-RU" sz="2400">
              <a:latin typeface="Times New Roman" panose="02020603050405020304" pitchFamily="18" charset="0"/>
            </a:endParaRPr>
          </a:p>
        </p:txBody>
      </p:sp>
      <p:sp>
        <p:nvSpPr>
          <p:cNvPr id="15364" name="Line 24"/>
          <p:cNvSpPr>
            <a:spLocks noChangeShapeType="1"/>
          </p:cNvSpPr>
          <p:nvPr/>
        </p:nvSpPr>
        <p:spPr bwMode="auto">
          <a:xfrm>
            <a:off x="5562600" y="5105400"/>
            <a:ext cx="1295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65" name="Line 25"/>
          <p:cNvSpPr>
            <a:spLocks noChangeShapeType="1"/>
          </p:cNvSpPr>
          <p:nvPr/>
        </p:nvSpPr>
        <p:spPr bwMode="auto">
          <a:xfrm>
            <a:off x="6096000" y="3962400"/>
            <a:ext cx="1588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66" name="Line 26"/>
          <p:cNvSpPr>
            <a:spLocks noChangeShapeType="1"/>
          </p:cNvSpPr>
          <p:nvPr/>
        </p:nvSpPr>
        <p:spPr bwMode="auto">
          <a:xfrm>
            <a:off x="5410200" y="4419600"/>
            <a:ext cx="1588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67" name="Text Box 68"/>
          <p:cNvSpPr txBox="1">
            <a:spLocks noChangeArrowheads="1"/>
          </p:cNvSpPr>
          <p:nvPr/>
        </p:nvSpPr>
        <p:spPr bwMode="auto">
          <a:xfrm>
            <a:off x="533400" y="3352800"/>
            <a:ext cx="2667000" cy="3305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2400">
                <a:solidFill>
                  <a:schemeClr val="tx1"/>
                </a:solidFill>
                <a:latin typeface="Times New Roman" panose="02020603050405020304" pitchFamily="18" charset="0"/>
              </a:rPr>
              <a:t>40 : 2 = 20    ост. 0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2400">
                <a:solidFill>
                  <a:schemeClr val="tx1"/>
                </a:solidFill>
                <a:latin typeface="Times New Roman" panose="02020603050405020304" pitchFamily="18" charset="0"/>
              </a:rPr>
              <a:t>20 : 2 = 10     ост.0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2400">
                <a:solidFill>
                  <a:schemeClr val="tx1"/>
                </a:solidFill>
                <a:latin typeface="Times New Roman" panose="02020603050405020304" pitchFamily="18" charset="0"/>
              </a:rPr>
              <a:t>10 : 2 = 5       ост. 0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2400">
                <a:solidFill>
                  <a:schemeClr val="tx1"/>
                </a:solidFill>
                <a:latin typeface="Times New Roman" panose="02020603050405020304" pitchFamily="18" charset="0"/>
              </a:rPr>
              <a:t>5 : 2  = 2        ост.1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2400">
                <a:solidFill>
                  <a:schemeClr val="tx1"/>
                </a:solidFill>
                <a:latin typeface="Times New Roman" panose="02020603050405020304" pitchFamily="18" charset="0"/>
              </a:rPr>
              <a:t>2 : 2 = 1         ост.0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2400">
                <a:solidFill>
                  <a:schemeClr val="tx1"/>
                </a:solidFill>
                <a:latin typeface="Times New Roman" panose="02020603050405020304" pitchFamily="18" charset="0"/>
              </a:rPr>
              <a:t>1 : 2 = 0         ост.1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ru-RU" altLang="ru-RU" sz="2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368" name="Line 69"/>
          <p:cNvSpPr>
            <a:spLocks noChangeShapeType="1"/>
          </p:cNvSpPr>
          <p:nvPr/>
        </p:nvSpPr>
        <p:spPr bwMode="auto">
          <a:xfrm flipV="1">
            <a:off x="3352800" y="3505200"/>
            <a:ext cx="0" cy="2590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69" name="Rectangle 70"/>
          <p:cNvSpPr>
            <a:spLocks noChangeArrowheads="1"/>
          </p:cNvSpPr>
          <p:nvPr/>
        </p:nvSpPr>
        <p:spPr bwMode="auto">
          <a:xfrm>
            <a:off x="827088" y="552450"/>
            <a:ext cx="7467600" cy="2262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75000"/>
              </a:lnSpc>
              <a:spcBef>
                <a:spcPct val="50000"/>
              </a:spcBef>
            </a:pPr>
            <a:r>
              <a:rPr lang="ru-RU" altLang="ru-RU" sz="2400">
                <a:solidFill>
                  <a:srgbClr val="C00000"/>
                </a:solidFill>
                <a:latin typeface="Times New Roman" panose="02020603050405020304" pitchFamily="18" charset="0"/>
              </a:rPr>
              <a:t>Бөлшек ондық санды екілік санау жүйесіне ауыстыру алгоритмі</a:t>
            </a:r>
            <a:endParaRPr lang="ru-RU" altLang="ru-RU">
              <a:solidFill>
                <a:srgbClr val="C00000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75000"/>
              </a:lnSpc>
              <a:spcBef>
                <a:spcPct val="50000"/>
              </a:spcBef>
              <a:buFontTx/>
              <a:buAutoNum type="arabicPeriod"/>
            </a:pPr>
            <a:r>
              <a:rPr lang="ru-RU" altLang="ru-RU" sz="2000">
                <a:latin typeface="Times New Roman" panose="02020603050405020304" pitchFamily="18" charset="0"/>
              </a:rPr>
              <a:t>Сандық бүтін бөлігін екілік санау жүйесіне ауыстыру</a:t>
            </a:r>
          </a:p>
          <a:p>
            <a:pPr eaLnBrk="1" hangingPunct="1">
              <a:lnSpc>
                <a:spcPct val="75000"/>
              </a:lnSpc>
              <a:spcBef>
                <a:spcPct val="50000"/>
              </a:spcBef>
              <a:buFontTx/>
              <a:buAutoNum type="arabicPeriod"/>
            </a:pPr>
            <a:r>
              <a:rPr lang="ru-RU" altLang="ru-RU" sz="2000">
                <a:latin typeface="Times New Roman" panose="02020603050405020304" pitchFamily="18" charset="0"/>
              </a:rPr>
              <a:t>Санның бөлшек бөлігін екілік санау жүйесіне сәйкес алгоритм бойынша ауыстыру</a:t>
            </a:r>
          </a:p>
          <a:p>
            <a:pPr eaLnBrk="1" hangingPunct="1">
              <a:lnSpc>
                <a:spcPct val="75000"/>
              </a:lnSpc>
              <a:spcBef>
                <a:spcPct val="50000"/>
              </a:spcBef>
              <a:buFontTx/>
              <a:buAutoNum type="arabicPeriod"/>
            </a:pPr>
            <a:r>
              <a:rPr lang="ru-RU" altLang="ru-RU" sz="2000">
                <a:latin typeface="Times New Roman" panose="02020603050405020304" pitchFamily="18" charset="0"/>
              </a:rPr>
              <a:t>Нәтижесінде санның бүтін бөлігін қалдығынан үтірмен ажыратамыз</a:t>
            </a: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2"/>
          <p:cNvSpPr txBox="1">
            <a:spLocks noChangeArrowheads="1"/>
          </p:cNvSpPr>
          <p:nvPr/>
        </p:nvSpPr>
        <p:spPr bwMode="auto">
          <a:xfrm>
            <a:off x="323850" y="1989138"/>
            <a:ext cx="7561263" cy="230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lang="ru-RU" altLang="ru-RU" sz="2400">
                <a:latin typeface="Times New Roman" panose="02020603050405020304" pitchFamily="18" charset="0"/>
              </a:rPr>
              <a:t>Сыныпта 1110</a:t>
            </a:r>
            <a:r>
              <a:rPr lang="ru-RU" altLang="ru-RU" sz="2400" baseline="-25000">
                <a:latin typeface="Times New Roman" panose="02020603050405020304" pitchFamily="18" charset="0"/>
              </a:rPr>
              <a:t>2</a:t>
            </a:r>
            <a:r>
              <a:rPr lang="ru-RU" altLang="ru-RU" sz="2400">
                <a:latin typeface="Times New Roman" panose="02020603050405020304" pitchFamily="18" charset="0"/>
              </a:rPr>
              <a:t>   қыз және 1100</a:t>
            </a:r>
            <a:r>
              <a:rPr lang="ru-RU" altLang="ru-RU" sz="2400" baseline="-25000">
                <a:latin typeface="Times New Roman" panose="02020603050405020304" pitchFamily="18" charset="0"/>
              </a:rPr>
              <a:t>2</a:t>
            </a:r>
            <a:r>
              <a:rPr lang="ru-RU" altLang="ru-RU" sz="2400">
                <a:latin typeface="Times New Roman" panose="02020603050405020304" pitchFamily="18" charset="0"/>
              </a:rPr>
              <a:t>  ұл бала. Сыныпта қанша оқушы бар?</a:t>
            </a:r>
          </a:p>
          <a:p>
            <a:pPr eaLnBrk="1" hangingPunct="1"/>
            <a:r>
              <a:rPr lang="ru-RU" altLang="ru-RU" sz="2400">
                <a:latin typeface="Times New Roman" panose="02020603050405020304" pitchFamily="18" charset="0"/>
              </a:rPr>
              <a:t>2. 10101</a:t>
            </a:r>
            <a:r>
              <a:rPr lang="ru-RU" altLang="ru-RU" sz="2400" baseline="-25000">
                <a:latin typeface="Times New Roman" panose="02020603050405020304" pitchFamily="18" charset="0"/>
              </a:rPr>
              <a:t>2</a:t>
            </a:r>
            <a:r>
              <a:rPr lang="ru-RU" altLang="ru-RU" sz="2400">
                <a:latin typeface="Times New Roman" panose="02020603050405020304" pitchFamily="18" charset="0"/>
              </a:rPr>
              <a:t> , 1101</a:t>
            </a:r>
            <a:r>
              <a:rPr lang="ru-RU" altLang="ru-RU" sz="2400" baseline="-25000">
                <a:latin typeface="Times New Roman" panose="02020603050405020304" pitchFamily="18" charset="0"/>
              </a:rPr>
              <a:t>2</a:t>
            </a:r>
            <a:r>
              <a:rPr lang="ru-RU" altLang="ru-RU" sz="2400">
                <a:latin typeface="Times New Roman" panose="02020603050405020304" pitchFamily="18" charset="0"/>
              </a:rPr>
              <a:t> сандарының ондық эквивалентін тап?</a:t>
            </a:r>
          </a:p>
          <a:p>
            <a:pPr eaLnBrk="1" hangingPunct="1"/>
            <a:r>
              <a:rPr lang="ru-RU" altLang="ru-RU" sz="2400">
                <a:latin typeface="Times New Roman" panose="02020603050405020304" pitchFamily="18" charset="0"/>
              </a:rPr>
              <a:t>3.   Менің 100 ағам бар. Кішісі 1000 жаста, ал үлкені 1111 жаста. Үлкені 1001 сыныпта оқиды. Осылай болу мүмкін бе?</a:t>
            </a:r>
          </a:p>
        </p:txBody>
      </p:sp>
      <p:sp>
        <p:nvSpPr>
          <p:cNvPr id="1638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Қосымша тапсырма</a:t>
            </a: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17411" name="Таблица 2"/>
          <p:cNvSpPr>
            <a:spLocks noGrp="1" noTextEdit="1"/>
          </p:cNvSpPr>
          <p:nvPr>
            <p:ph type="tbl" idx="1"/>
          </p:nvPr>
        </p:nvSpPr>
        <p:spPr/>
      </p:sp>
      <p:pic>
        <p:nvPicPr>
          <p:cNvPr id="17412" name="Picture 2" descr="Картинки по запросу рефлексия лестница успех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27025"/>
            <a:ext cx="8072438" cy="605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hecker dir="vert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mtClean="0"/>
              <a:t>Қолданылған әдебиеттер тізімі</a:t>
            </a:r>
          </a:p>
        </p:txBody>
      </p:sp>
      <p:sp>
        <p:nvSpPr>
          <p:cNvPr id="1843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ru-RU" smtClean="0">
                <a:hlinkClick r:id="rId2"/>
              </a:rPr>
              <a:t>https://www.google.kz/</a:t>
            </a:r>
            <a:endParaRPr lang="ru-RU" altLang="ru-RU" smtClean="0"/>
          </a:p>
          <a:p>
            <a:r>
              <a:rPr lang="en-US" altLang="ru-RU" smtClean="0">
                <a:hlinkClick r:id="rId3"/>
              </a:rPr>
              <a:t>https://nsportal.ru/shkola/informatika-i-ikt/library/2013/07/25/konspekt-uroka-dlya-6-klassa-perevod-dvoichnykh-chisel-v</a:t>
            </a:r>
            <a:endParaRPr lang="ru-RU" altLang="ru-RU" smtClean="0"/>
          </a:p>
          <a:p>
            <a:r>
              <a:rPr lang="en-US" altLang="ru-RU" smtClean="0">
                <a:hlinkClick r:id="rId4"/>
              </a:rPr>
              <a:t>http://xn--i1abbnckbmcl9fb.xn--p1ai/%D1%81%D1%82%D0%B0%D1%82%D1%8C%D0%B8/623255/</a:t>
            </a:r>
            <a:endParaRPr lang="ru-RU" altLang="ru-RU" smtClean="0"/>
          </a:p>
          <a:p>
            <a:endParaRPr lang="ru-RU" altLang="ru-RU" smtClean="0"/>
          </a:p>
        </p:txBody>
      </p:sp>
    </p:spTree>
  </p:cSld>
  <p:clrMapOvr>
    <a:masterClrMapping/>
  </p:clrMapOvr>
  <p:transition>
    <p:checke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323850" y="609600"/>
            <a:ext cx="7200900" cy="947738"/>
          </a:xfrm>
        </p:spPr>
        <p:txBody>
          <a:bodyPr/>
          <a:lstStyle/>
          <a:p>
            <a:pPr eaLnBrk="1" hangingPunct="1"/>
            <a:r>
              <a:rPr lang="ru-RU" altLang="ru-RU" b="1" smtClean="0"/>
              <a:t>Бөлім:</a:t>
            </a:r>
            <a:r>
              <a:rPr lang="en-US" altLang="ru-RU" b="1" smtClean="0"/>
              <a:t> </a:t>
            </a:r>
            <a:r>
              <a:rPr lang="kk-KZ" altLang="ru-RU" b="1" smtClean="0"/>
              <a:t>Ақпараттың берілуі</a:t>
            </a:r>
            <a:endParaRPr lang="ru-RU" altLang="ru-RU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r>
              <a:rPr lang="ru-RU" sz="4400" b="1" dirty="0" err="1" smtClean="0">
                <a:solidFill>
                  <a:schemeClr val="accent2">
                    <a:lumMod val="75000"/>
                  </a:schemeClr>
                </a:solidFill>
              </a:rPr>
              <a:t>Сабақтың</a:t>
            </a:r>
            <a:r>
              <a:rPr lang="ru-RU" sz="44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4400" b="1" dirty="0" err="1" smtClean="0">
                <a:solidFill>
                  <a:schemeClr val="accent2">
                    <a:lumMod val="75000"/>
                  </a:schemeClr>
                </a:solidFill>
              </a:rPr>
              <a:t>тақырыбы</a:t>
            </a:r>
            <a:r>
              <a:rPr lang="ru-RU" sz="4400" b="1" dirty="0" smtClean="0">
                <a:solidFill>
                  <a:schemeClr val="accent2">
                    <a:lumMod val="75000"/>
                  </a:schemeClr>
                </a:solidFill>
              </a:rPr>
              <a:t>:</a:t>
            </a:r>
          </a:p>
          <a:p>
            <a:pPr marL="0" indent="0"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4400" b="1" dirty="0" smtClean="0">
                <a:solidFill>
                  <a:srgbClr val="FF0000"/>
                </a:solidFill>
              </a:rPr>
              <a:t> </a:t>
            </a:r>
            <a:r>
              <a:rPr lang="ru-RU" sz="4400" b="1" dirty="0" err="1" smtClean="0">
                <a:solidFill>
                  <a:srgbClr val="FF0000"/>
                </a:solidFill>
              </a:rPr>
              <a:t>Санау</a:t>
            </a:r>
            <a:r>
              <a:rPr lang="ru-RU" sz="4400" b="1" dirty="0" smtClean="0">
                <a:solidFill>
                  <a:srgbClr val="FF0000"/>
                </a:solidFill>
              </a:rPr>
              <a:t> </a:t>
            </a:r>
            <a:r>
              <a:rPr lang="ru-RU" sz="4400" b="1" dirty="0" err="1" smtClean="0">
                <a:solidFill>
                  <a:srgbClr val="FF0000"/>
                </a:solidFill>
              </a:rPr>
              <a:t>жүйелері</a:t>
            </a:r>
            <a:endParaRPr lang="ru-RU" sz="4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836613"/>
            <a:ext cx="7210425" cy="5289550"/>
          </a:xfrm>
        </p:spPr>
        <p:txBody>
          <a:bodyPr/>
          <a:lstStyle/>
          <a:p>
            <a:pPr marL="609600" indent="-609600" eaLnBrk="1" hangingPunct="1">
              <a:buFontTx/>
              <a:buNone/>
              <a:defRPr/>
            </a:pPr>
            <a:r>
              <a:rPr lang="ru-RU" altLang="ru-RU" sz="4000" b="1" dirty="0" err="1" smtClean="0">
                <a:solidFill>
                  <a:schemeClr val="accent2">
                    <a:lumMod val="75000"/>
                  </a:schemeClr>
                </a:solidFill>
              </a:rPr>
              <a:t>Сабақтың</a:t>
            </a:r>
            <a:r>
              <a:rPr lang="ru-RU" altLang="ru-RU" sz="40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altLang="ru-RU" sz="4000" b="1" dirty="0" err="1" smtClean="0">
                <a:solidFill>
                  <a:schemeClr val="accent2">
                    <a:lumMod val="75000"/>
                  </a:schemeClr>
                </a:solidFill>
              </a:rPr>
              <a:t>мақсаты</a:t>
            </a:r>
            <a:r>
              <a:rPr lang="ru-RU" altLang="ru-RU" sz="4000" b="1" dirty="0" smtClean="0">
                <a:solidFill>
                  <a:schemeClr val="accent2">
                    <a:lumMod val="75000"/>
                  </a:schemeClr>
                </a:solidFill>
              </a:rPr>
              <a:t>:</a:t>
            </a:r>
          </a:p>
          <a:p>
            <a:pPr marL="609600" indent="-609600" eaLnBrk="1" hangingPunct="1">
              <a:buFont typeface="Wingdings 3" panose="05040102010807070707" pitchFamily="18" charset="2"/>
              <a:buNone/>
              <a:defRPr/>
            </a:pPr>
            <a:r>
              <a:rPr lang="ru-RU" altLang="ru-RU" sz="3600" b="1" dirty="0" smtClean="0">
                <a:solidFill>
                  <a:srgbClr val="FF0000"/>
                </a:solidFill>
              </a:rPr>
              <a:t>10.2.1.1 </a:t>
            </a:r>
            <a:r>
              <a:rPr lang="ru-RU" altLang="ru-RU" sz="3600" b="1" dirty="0" err="1" smtClean="0">
                <a:solidFill>
                  <a:srgbClr val="FF0000"/>
                </a:solidFill>
              </a:rPr>
              <a:t>ондық</a:t>
            </a:r>
            <a:r>
              <a:rPr lang="ru-RU" altLang="ru-RU" sz="3600" b="1" dirty="0" smtClean="0">
                <a:solidFill>
                  <a:srgbClr val="FF0000"/>
                </a:solidFill>
              </a:rPr>
              <a:t> </a:t>
            </a:r>
            <a:r>
              <a:rPr lang="ru-RU" altLang="ru-RU" sz="3600" b="1" dirty="0" err="1" smtClean="0">
                <a:solidFill>
                  <a:srgbClr val="FF0000"/>
                </a:solidFill>
              </a:rPr>
              <a:t>санау</a:t>
            </a:r>
            <a:r>
              <a:rPr lang="ru-RU" altLang="ru-RU" sz="3600" b="1" dirty="0" smtClean="0">
                <a:solidFill>
                  <a:srgbClr val="FF0000"/>
                </a:solidFill>
              </a:rPr>
              <a:t> </a:t>
            </a:r>
            <a:r>
              <a:rPr lang="ru-RU" altLang="ru-RU" sz="3600" b="1" dirty="0" err="1" smtClean="0">
                <a:solidFill>
                  <a:srgbClr val="FF0000"/>
                </a:solidFill>
              </a:rPr>
              <a:t>жүйесіндегі</a:t>
            </a:r>
            <a:r>
              <a:rPr lang="ru-RU" altLang="ru-RU" sz="3600" b="1" dirty="0" smtClean="0">
                <a:solidFill>
                  <a:srgbClr val="FF0000"/>
                </a:solidFill>
              </a:rPr>
              <a:t> </a:t>
            </a:r>
            <a:r>
              <a:rPr lang="ru-RU" altLang="ru-RU" sz="3600" b="1" dirty="0" err="1" smtClean="0">
                <a:solidFill>
                  <a:srgbClr val="FF0000"/>
                </a:solidFill>
              </a:rPr>
              <a:t>бүтін</a:t>
            </a:r>
            <a:r>
              <a:rPr lang="ru-RU" altLang="ru-RU" sz="3600" b="1" dirty="0" smtClean="0">
                <a:solidFill>
                  <a:srgbClr val="FF0000"/>
                </a:solidFill>
              </a:rPr>
              <a:t> </a:t>
            </a:r>
            <a:r>
              <a:rPr lang="ru-RU" altLang="ru-RU" sz="3600" b="1" dirty="0" err="1" smtClean="0">
                <a:solidFill>
                  <a:srgbClr val="FF0000"/>
                </a:solidFill>
              </a:rPr>
              <a:t>сандарды</a:t>
            </a:r>
            <a:r>
              <a:rPr lang="ru-RU" altLang="ru-RU" sz="3600" b="1" dirty="0" smtClean="0">
                <a:solidFill>
                  <a:srgbClr val="FF0000"/>
                </a:solidFill>
              </a:rPr>
              <a:t> </a:t>
            </a:r>
            <a:r>
              <a:rPr lang="ru-RU" altLang="ru-RU" sz="3600" b="1" dirty="0" err="1" smtClean="0">
                <a:solidFill>
                  <a:srgbClr val="FF0000"/>
                </a:solidFill>
              </a:rPr>
              <a:t>екілік</a:t>
            </a:r>
            <a:r>
              <a:rPr lang="ru-RU" altLang="ru-RU" sz="3600" b="1" dirty="0" smtClean="0">
                <a:solidFill>
                  <a:srgbClr val="FF0000"/>
                </a:solidFill>
              </a:rPr>
              <a:t> </a:t>
            </a:r>
            <a:r>
              <a:rPr lang="ru-RU" altLang="ru-RU" sz="3600" b="1" dirty="0" err="1" smtClean="0">
                <a:solidFill>
                  <a:srgbClr val="FF0000"/>
                </a:solidFill>
              </a:rPr>
              <a:t>санау</a:t>
            </a:r>
            <a:r>
              <a:rPr lang="ru-RU" altLang="ru-RU" sz="3600" b="1" dirty="0" smtClean="0">
                <a:solidFill>
                  <a:srgbClr val="FF0000"/>
                </a:solidFill>
              </a:rPr>
              <a:t> </a:t>
            </a:r>
            <a:r>
              <a:rPr lang="ru-RU" altLang="ru-RU" sz="3600" b="1" dirty="0" err="1" smtClean="0">
                <a:solidFill>
                  <a:srgbClr val="FF0000"/>
                </a:solidFill>
              </a:rPr>
              <a:t>жүйесіне</a:t>
            </a:r>
            <a:r>
              <a:rPr lang="ru-RU" altLang="ru-RU" sz="3600" b="1" dirty="0" smtClean="0">
                <a:solidFill>
                  <a:srgbClr val="FF0000"/>
                </a:solidFill>
              </a:rPr>
              <a:t> </a:t>
            </a:r>
            <a:r>
              <a:rPr lang="ru-RU" altLang="ru-RU" sz="3600" b="1" dirty="0" err="1" smtClean="0">
                <a:solidFill>
                  <a:srgbClr val="FF0000"/>
                </a:solidFill>
              </a:rPr>
              <a:t>ауыстыру</a:t>
            </a:r>
            <a:r>
              <a:rPr lang="ru-RU" altLang="ru-RU" sz="3600" b="1" dirty="0" smtClean="0">
                <a:solidFill>
                  <a:srgbClr val="FF0000"/>
                </a:solidFill>
              </a:rPr>
              <a:t> </a:t>
            </a:r>
            <a:r>
              <a:rPr lang="ru-RU" altLang="ru-RU" sz="3600" b="1" dirty="0" err="1" smtClean="0">
                <a:solidFill>
                  <a:srgbClr val="FF0000"/>
                </a:solidFill>
              </a:rPr>
              <a:t>және</a:t>
            </a:r>
            <a:r>
              <a:rPr lang="ru-RU" altLang="ru-RU" sz="3600" b="1" dirty="0" smtClean="0">
                <a:solidFill>
                  <a:srgbClr val="FF0000"/>
                </a:solidFill>
              </a:rPr>
              <a:t> </a:t>
            </a:r>
            <a:r>
              <a:rPr lang="ru-RU" altLang="ru-RU" sz="3600" b="1" dirty="0" err="1" smtClean="0">
                <a:solidFill>
                  <a:srgbClr val="FF0000"/>
                </a:solidFill>
              </a:rPr>
              <a:t>керісінше</a:t>
            </a:r>
            <a:endParaRPr lang="ru-RU" altLang="ru-RU" sz="36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checke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idx="1"/>
          </p:nvPr>
        </p:nvSpPr>
        <p:spPr>
          <a:xfrm>
            <a:off x="468313" y="692150"/>
            <a:ext cx="6191250" cy="5434013"/>
          </a:xfrm>
        </p:spPr>
        <p:txBody>
          <a:bodyPr rtlCol="0">
            <a:normAutofit/>
          </a:bodyPr>
          <a:lstStyle/>
          <a:p>
            <a:pPr marL="609600" indent="-609600" eaLnBrk="1" fontAlgn="auto" hangingPunct="1">
              <a:spcBef>
                <a:spcPct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altLang="ru-R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Санау</a:t>
            </a:r>
            <a:r>
              <a:rPr lang="ru-RU" alt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altLang="ru-R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жүйелері</a:t>
            </a:r>
            <a:r>
              <a:rPr lang="ru-RU" alt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не </a:t>
            </a:r>
            <a:r>
              <a:rPr lang="ru-RU" altLang="ru-R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үшін</a:t>
            </a:r>
            <a:r>
              <a:rPr lang="ru-RU" alt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altLang="ru-R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қолданылады</a:t>
            </a:r>
            <a:r>
              <a:rPr lang="ru-RU" alt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?</a:t>
            </a:r>
          </a:p>
          <a:p>
            <a:pPr marL="609600" indent="-60960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altLang="ru-RU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2. </a:t>
            </a:r>
            <a:r>
              <a:rPr lang="ru-RU" altLang="ru-R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Позициялық</a:t>
            </a:r>
            <a:r>
              <a:rPr lang="ru-RU" alt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altLang="ru-R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санау</a:t>
            </a:r>
            <a:r>
              <a:rPr lang="ru-RU" alt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altLang="ru-R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жүйелері</a:t>
            </a:r>
            <a:r>
              <a:rPr lang="ru-RU" alt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altLang="ru-R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позициялық</a:t>
            </a:r>
            <a:r>
              <a:rPr lang="ru-RU" alt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altLang="ru-R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емес</a:t>
            </a:r>
            <a:r>
              <a:rPr lang="ru-RU" alt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altLang="ru-R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санау</a:t>
            </a:r>
            <a:r>
              <a:rPr lang="ru-RU" alt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altLang="ru-R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жүйелерінен</a:t>
            </a:r>
            <a:r>
              <a:rPr lang="ru-RU" alt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altLang="ru-R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немен</a:t>
            </a:r>
            <a:r>
              <a:rPr lang="ru-RU" alt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altLang="ru-R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ерекшеленеді</a:t>
            </a:r>
            <a:r>
              <a:rPr lang="ru-RU" alt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?</a:t>
            </a:r>
          </a:p>
          <a:p>
            <a:pPr marL="609600" indent="-60960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altLang="ru-RU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3. </a:t>
            </a:r>
            <a:r>
              <a:rPr lang="ru-RU" altLang="ru-R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Қай</a:t>
            </a:r>
            <a:r>
              <a:rPr lang="ru-RU" alt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altLang="ru-R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сандар</a:t>
            </a:r>
            <a:r>
              <a:rPr lang="ru-RU" alt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altLang="ru-R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ондық</a:t>
            </a:r>
            <a:r>
              <a:rPr lang="ru-RU" alt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ru-RU" altLang="ru-R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екілік</a:t>
            </a:r>
            <a:r>
              <a:rPr lang="ru-RU" alt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ru-RU" altLang="ru-R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сегіздік</a:t>
            </a:r>
            <a:r>
              <a:rPr lang="ru-RU" alt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altLang="ru-R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және</a:t>
            </a:r>
            <a:r>
              <a:rPr lang="ru-RU" alt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он </a:t>
            </a:r>
            <a:r>
              <a:rPr lang="ru-RU" altLang="ru-R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алтылық</a:t>
            </a:r>
            <a:r>
              <a:rPr lang="ru-RU" alt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altLang="ru-R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санау</a:t>
            </a:r>
            <a:r>
              <a:rPr lang="ru-RU" alt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altLang="ru-R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жүйесінің</a:t>
            </a:r>
            <a:r>
              <a:rPr lang="ru-RU" alt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altLang="ru-R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алфавитіне</a:t>
            </a:r>
            <a:r>
              <a:rPr lang="ru-RU" alt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altLang="ru-R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кіреді</a:t>
            </a:r>
            <a:r>
              <a:rPr lang="ru-RU" alt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?</a:t>
            </a:r>
          </a:p>
          <a:p>
            <a:pPr marL="609600" indent="-609600" eaLnBrk="1" fontAlgn="auto" hangingPunct="1">
              <a:spcBef>
                <a:spcPct val="0"/>
              </a:spcBef>
              <a:spcAft>
                <a:spcPts val="0"/>
              </a:spcAft>
              <a:buFontTx/>
              <a:buAutoNum type="arabicPeriod" startAt="4"/>
              <a:defRPr/>
            </a:pPr>
            <a:r>
              <a:rPr lang="en-US" alt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VVV</a:t>
            </a:r>
            <a:r>
              <a:rPr lang="ru-RU" alt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altLang="ru-R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және</a:t>
            </a:r>
            <a:r>
              <a:rPr lang="ru-RU" alt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555 </a:t>
            </a:r>
            <a:r>
              <a:rPr lang="ru-RU" altLang="ru-R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сандарын</a:t>
            </a:r>
            <a:r>
              <a:rPr lang="ru-RU" alt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altLang="ru-R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салыстыр</a:t>
            </a:r>
            <a:r>
              <a:rPr lang="ru-RU" alt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marL="0" indent="0"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endParaRPr lang="ru-RU" altLang="ru-RU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762000" y="3048000"/>
            <a:ext cx="72390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3600">
                <a:solidFill>
                  <a:srgbClr val="990000"/>
                </a:solidFill>
                <a:latin typeface="Times New Roman" panose="02020603050405020304" pitchFamily="18" charset="0"/>
              </a:rPr>
              <a:t>1101</a:t>
            </a:r>
            <a:r>
              <a:rPr lang="ru-RU" altLang="ru-RU" sz="3600" baseline="-25000">
                <a:solidFill>
                  <a:srgbClr val="990000"/>
                </a:solidFill>
                <a:latin typeface="Times New Roman" panose="02020603050405020304" pitchFamily="18" charset="0"/>
              </a:rPr>
              <a:t>2</a:t>
            </a:r>
            <a:r>
              <a:rPr lang="ru-RU" altLang="ru-RU" sz="3600">
                <a:solidFill>
                  <a:srgbClr val="990000"/>
                </a:solidFill>
                <a:latin typeface="Times New Roman" panose="02020603050405020304" pitchFamily="18" charset="0"/>
              </a:rPr>
              <a:t>  = 1*2</a:t>
            </a:r>
            <a:r>
              <a:rPr lang="ru-RU" altLang="ru-RU" sz="3600" baseline="30000">
                <a:solidFill>
                  <a:srgbClr val="990000"/>
                </a:solidFill>
                <a:latin typeface="Times New Roman" panose="02020603050405020304" pitchFamily="18" charset="0"/>
              </a:rPr>
              <a:t>3</a:t>
            </a:r>
            <a:r>
              <a:rPr lang="ru-RU" altLang="ru-RU" sz="3600">
                <a:solidFill>
                  <a:srgbClr val="990000"/>
                </a:solidFill>
                <a:latin typeface="Times New Roman" panose="02020603050405020304" pitchFamily="18" charset="0"/>
              </a:rPr>
              <a:t>  +0*2</a:t>
            </a:r>
            <a:r>
              <a:rPr lang="ru-RU" altLang="ru-RU" sz="3600" baseline="30000">
                <a:solidFill>
                  <a:srgbClr val="990000"/>
                </a:solidFill>
                <a:latin typeface="Times New Roman" panose="02020603050405020304" pitchFamily="18" charset="0"/>
              </a:rPr>
              <a:t>2</a:t>
            </a:r>
            <a:r>
              <a:rPr lang="ru-RU" altLang="ru-RU" sz="3600">
                <a:solidFill>
                  <a:srgbClr val="990000"/>
                </a:solidFill>
                <a:latin typeface="Times New Roman" panose="02020603050405020304" pitchFamily="18" charset="0"/>
              </a:rPr>
              <a:t>  +1*2</a:t>
            </a:r>
            <a:r>
              <a:rPr lang="ru-RU" altLang="ru-RU" sz="3600" baseline="30000">
                <a:solidFill>
                  <a:srgbClr val="990000"/>
                </a:solidFill>
                <a:latin typeface="Times New Roman" panose="02020603050405020304" pitchFamily="18" charset="0"/>
              </a:rPr>
              <a:t>1</a:t>
            </a:r>
            <a:r>
              <a:rPr lang="ru-RU" altLang="ru-RU" sz="3600">
                <a:solidFill>
                  <a:srgbClr val="990000"/>
                </a:solidFill>
                <a:latin typeface="Times New Roman" panose="02020603050405020304" pitchFamily="18" charset="0"/>
              </a:rPr>
              <a:t> +1*2</a:t>
            </a:r>
            <a:r>
              <a:rPr lang="ru-RU" altLang="ru-RU" sz="3600" baseline="30000">
                <a:solidFill>
                  <a:srgbClr val="990000"/>
                </a:solidFill>
                <a:latin typeface="Times New Roman" panose="02020603050405020304" pitchFamily="18" charset="0"/>
              </a:rPr>
              <a:t>0</a:t>
            </a:r>
            <a:r>
              <a:rPr lang="ru-RU" altLang="ru-RU" sz="3600">
                <a:solidFill>
                  <a:srgbClr val="990000"/>
                </a:solidFill>
                <a:latin typeface="Times New Roman" panose="02020603050405020304" pitchFamily="18" charset="0"/>
              </a:rPr>
              <a:t>  = = 8 + 2 + 1 = 11</a:t>
            </a:r>
            <a:r>
              <a:rPr lang="ru-RU" altLang="ru-RU" sz="3600" baseline="-25000">
                <a:solidFill>
                  <a:srgbClr val="990000"/>
                </a:solidFill>
                <a:latin typeface="Times New Roman" panose="02020603050405020304" pitchFamily="18" charset="0"/>
              </a:rPr>
              <a:t>10</a:t>
            </a:r>
            <a:endParaRPr lang="ru-RU" altLang="ru-RU" sz="3600">
              <a:solidFill>
                <a:srgbClr val="99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669925" y="3394075"/>
            <a:ext cx="7635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2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762000" y="4724400"/>
            <a:ext cx="679767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3600">
                <a:solidFill>
                  <a:srgbClr val="990000"/>
                </a:solidFill>
                <a:latin typeface="Times New Roman" panose="02020603050405020304" pitchFamily="18" charset="0"/>
              </a:rPr>
              <a:t>10,01</a:t>
            </a:r>
            <a:r>
              <a:rPr lang="ru-RU" altLang="ru-RU" sz="3600" baseline="-25000">
                <a:solidFill>
                  <a:srgbClr val="990000"/>
                </a:solidFill>
                <a:latin typeface="Times New Roman" panose="02020603050405020304" pitchFamily="18" charset="0"/>
              </a:rPr>
              <a:t>2</a:t>
            </a:r>
            <a:r>
              <a:rPr lang="ru-RU" altLang="ru-RU" sz="3600">
                <a:solidFill>
                  <a:srgbClr val="990000"/>
                </a:solidFill>
                <a:latin typeface="Times New Roman" panose="02020603050405020304" pitchFamily="18" charset="0"/>
              </a:rPr>
              <a:t> = 1*2</a:t>
            </a:r>
            <a:r>
              <a:rPr lang="ru-RU" altLang="ru-RU" sz="3600" baseline="30000">
                <a:solidFill>
                  <a:srgbClr val="990000"/>
                </a:solidFill>
                <a:latin typeface="Times New Roman" panose="02020603050405020304" pitchFamily="18" charset="0"/>
              </a:rPr>
              <a:t>1</a:t>
            </a:r>
            <a:r>
              <a:rPr lang="ru-RU" altLang="ru-RU" sz="3600">
                <a:solidFill>
                  <a:srgbClr val="990000"/>
                </a:solidFill>
                <a:latin typeface="Times New Roman" panose="02020603050405020304" pitchFamily="18" charset="0"/>
              </a:rPr>
              <a:t>  + 0*2</a:t>
            </a:r>
            <a:r>
              <a:rPr lang="ru-RU" altLang="ru-RU" sz="3600" baseline="30000">
                <a:solidFill>
                  <a:srgbClr val="990000"/>
                </a:solidFill>
                <a:latin typeface="Times New Roman" panose="02020603050405020304" pitchFamily="18" charset="0"/>
              </a:rPr>
              <a:t>0</a:t>
            </a:r>
            <a:r>
              <a:rPr lang="ru-RU" altLang="ru-RU" sz="3600">
                <a:solidFill>
                  <a:srgbClr val="990000"/>
                </a:solidFill>
                <a:latin typeface="Times New Roman" panose="02020603050405020304" pitchFamily="18" charset="0"/>
              </a:rPr>
              <a:t> + 0*2</a:t>
            </a:r>
            <a:r>
              <a:rPr lang="ru-RU" altLang="ru-RU" sz="3600" baseline="30000">
                <a:solidFill>
                  <a:srgbClr val="990000"/>
                </a:solidFill>
                <a:latin typeface="Times New Roman" panose="02020603050405020304" pitchFamily="18" charset="0"/>
              </a:rPr>
              <a:t>-1 </a:t>
            </a:r>
            <a:r>
              <a:rPr lang="ru-RU" altLang="ru-RU" sz="3600">
                <a:solidFill>
                  <a:srgbClr val="990000"/>
                </a:solidFill>
                <a:latin typeface="Times New Roman" panose="02020603050405020304" pitchFamily="18" charset="0"/>
              </a:rPr>
              <a:t>+ +1*2</a:t>
            </a:r>
            <a:r>
              <a:rPr lang="ru-RU" altLang="ru-RU" sz="3600" baseline="30000">
                <a:solidFill>
                  <a:srgbClr val="990000"/>
                </a:solidFill>
                <a:latin typeface="Times New Roman" panose="02020603050405020304" pitchFamily="18" charset="0"/>
              </a:rPr>
              <a:t>-2</a:t>
            </a:r>
            <a:r>
              <a:rPr lang="ru-RU" altLang="ru-RU" sz="3600">
                <a:solidFill>
                  <a:srgbClr val="990000"/>
                </a:solidFill>
                <a:latin typeface="Times New Roman" panose="02020603050405020304" pitchFamily="18" charset="0"/>
              </a:rPr>
              <a:t>  = 2 + 0,25 = 2,25</a:t>
            </a:r>
            <a:r>
              <a:rPr lang="ru-RU" altLang="ru-RU" sz="3600" baseline="-25000">
                <a:solidFill>
                  <a:srgbClr val="990000"/>
                </a:solidFill>
                <a:latin typeface="Times New Roman" panose="02020603050405020304" pitchFamily="18" charset="0"/>
              </a:rPr>
              <a:t>10</a:t>
            </a:r>
            <a:endParaRPr lang="ru-RU" altLang="ru-RU" sz="3600">
              <a:solidFill>
                <a:srgbClr val="99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3336925" y="1489075"/>
            <a:ext cx="3292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2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304800" y="271463"/>
            <a:ext cx="8153400" cy="206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kk-KZ" altLang="ru-RU" sz="2800" b="1">
                <a:solidFill>
                  <a:srgbClr val="C00000"/>
                </a:solidFill>
                <a:latin typeface="Times New Roman" panose="02020603050405020304" pitchFamily="18" charset="0"/>
              </a:rPr>
              <a:t>Екілік санау жүйесінен ондық санау жүйесіне ауыстыру алгоритмі</a:t>
            </a:r>
            <a:endParaRPr lang="ru-RU" altLang="ru-RU" sz="2800" b="1">
              <a:solidFill>
                <a:srgbClr val="C00000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240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>
                <a:solidFill>
                  <a:schemeClr val="tx1"/>
                </a:solidFill>
                <a:latin typeface="Times New Roman" panose="02020603050405020304" pitchFamily="18" charset="0"/>
              </a:rPr>
              <a:t>1. Екілік санды кеңейтілген формада жазу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>
                <a:solidFill>
                  <a:schemeClr val="tx1"/>
                </a:solidFill>
                <a:latin typeface="Times New Roman" panose="02020603050405020304" pitchFamily="18" charset="0"/>
              </a:rPr>
              <a:t>2. Есептеулерді орындау</a:t>
            </a: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WordArt 4"/>
          <p:cNvSpPr>
            <a:spLocks noChangeArrowheads="1" noChangeShapeType="1" noTextEdit="1"/>
          </p:cNvSpPr>
          <p:nvPr/>
        </p:nvSpPr>
        <p:spPr bwMode="auto">
          <a:xfrm>
            <a:off x="468313" y="692150"/>
            <a:ext cx="6696075" cy="239871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2998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Сандарды ондық санау жүйесінен ауыстыру</a:t>
            </a: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3"/>
          <p:cNvSpPr txBox="1">
            <a:spLocks noChangeArrowheads="1"/>
          </p:cNvSpPr>
          <p:nvPr/>
        </p:nvSpPr>
        <p:spPr bwMode="auto">
          <a:xfrm>
            <a:off x="669925" y="3394075"/>
            <a:ext cx="7635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2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291" name="Text Box 5"/>
          <p:cNvSpPr txBox="1">
            <a:spLocks noChangeArrowheads="1"/>
          </p:cNvSpPr>
          <p:nvPr/>
        </p:nvSpPr>
        <p:spPr bwMode="auto">
          <a:xfrm>
            <a:off x="3336925" y="1489075"/>
            <a:ext cx="3292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2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292" name="Text Box 6"/>
          <p:cNvSpPr txBox="1">
            <a:spLocks noChangeArrowheads="1"/>
          </p:cNvSpPr>
          <p:nvPr/>
        </p:nvSpPr>
        <p:spPr bwMode="auto">
          <a:xfrm>
            <a:off x="107950" y="428625"/>
            <a:ext cx="9036050" cy="177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800" b="1">
                <a:solidFill>
                  <a:srgbClr val="C00000"/>
                </a:solidFill>
                <a:latin typeface="Times New Roman" panose="02020603050405020304" pitchFamily="18" charset="0"/>
              </a:rPr>
              <a:t>Бүтін ондық санды екілікке ауыстыру алгоритмі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900" b="1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>
                <a:solidFill>
                  <a:schemeClr val="tx1"/>
                </a:solidFill>
                <a:latin typeface="Times New Roman" panose="02020603050405020304" pitchFamily="18" charset="0"/>
              </a:rPr>
              <a:t>1. Ондық санды бөлінді нөлге тең болғанға дейін біртіндеп екіге бөлу керек;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>
                <a:solidFill>
                  <a:schemeClr val="tx1"/>
                </a:solidFill>
                <a:latin typeface="Times New Roman" panose="02020603050405020304" pitchFamily="18" charset="0"/>
              </a:rPr>
              <a:t>2. Алынған қалдықтарды кері ретпен жазу керек. </a:t>
            </a:r>
          </a:p>
        </p:txBody>
      </p:sp>
      <p:sp>
        <p:nvSpPr>
          <p:cNvPr id="12293" name="Rectangle 8"/>
          <p:cNvSpPr>
            <a:spLocks noChangeArrowheads="1"/>
          </p:cNvSpPr>
          <p:nvPr/>
        </p:nvSpPr>
        <p:spPr bwMode="auto">
          <a:xfrm>
            <a:off x="609600" y="2743200"/>
            <a:ext cx="2362200" cy="336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400" baseline="-25000">
                <a:solidFill>
                  <a:srgbClr val="CC0000"/>
                </a:solidFill>
                <a:latin typeface="Times New Roman" panose="02020603050405020304" pitchFamily="18" charset="0"/>
              </a:rPr>
              <a:t> </a:t>
            </a:r>
            <a:r>
              <a:rPr lang="ru-RU" altLang="ru-RU" sz="2000">
                <a:latin typeface="Times New Roman" panose="02020603050405020304" pitchFamily="18" charset="0"/>
              </a:rPr>
              <a:t>75</a:t>
            </a:r>
            <a:r>
              <a:rPr lang="ru-RU" altLang="ru-RU" sz="2400" baseline="-25000">
                <a:solidFill>
                  <a:srgbClr val="CC0000"/>
                </a:solidFill>
                <a:latin typeface="Times New Roman" panose="02020603050405020304" pitchFamily="18" charset="0"/>
              </a:rPr>
              <a:t> </a:t>
            </a:r>
            <a:r>
              <a:rPr lang="ru-RU" altLang="ru-RU" sz="2000" baseline="-25000">
                <a:solidFill>
                  <a:srgbClr val="CC0000"/>
                </a:solidFill>
                <a:latin typeface="Times New Roman" panose="02020603050405020304" pitchFamily="18" charset="0"/>
              </a:rPr>
              <a:t>10</a:t>
            </a:r>
            <a:r>
              <a:rPr lang="ru-RU" altLang="ru-RU" sz="2000" baseline="-25000">
                <a:latin typeface="Times New Roman" panose="02020603050405020304" pitchFamily="18" charset="0"/>
              </a:rPr>
              <a:t> </a:t>
            </a:r>
            <a:r>
              <a:rPr lang="ru-RU" altLang="ru-RU" sz="2000">
                <a:latin typeface="Times New Roman" panose="02020603050405020304" pitchFamily="18" charset="0"/>
              </a:rPr>
              <a:t>= 1001011</a:t>
            </a:r>
            <a:r>
              <a:rPr lang="ru-RU" altLang="ru-RU" sz="2000" baseline="-25000">
                <a:solidFill>
                  <a:srgbClr val="CC0000"/>
                </a:solidFill>
                <a:latin typeface="Times New Roman" panose="02020603050405020304" pitchFamily="18" charset="0"/>
              </a:rPr>
              <a:t>2</a:t>
            </a:r>
          </a:p>
          <a:p>
            <a:pPr eaLnBrk="1" hangingPunct="1">
              <a:spcBef>
                <a:spcPct val="50000"/>
              </a:spcBef>
            </a:pPr>
            <a:endParaRPr lang="ru-RU" altLang="ru-RU" sz="2000" baseline="-2500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75000"/>
              </a:lnSpc>
              <a:spcBef>
                <a:spcPct val="50000"/>
              </a:spcBef>
            </a:pPr>
            <a:r>
              <a:rPr lang="ru-RU" altLang="ru-RU" sz="2000">
                <a:latin typeface="Times New Roman" panose="02020603050405020304" pitchFamily="18" charset="0"/>
              </a:rPr>
              <a:t>75:2=37 ост.</a:t>
            </a:r>
            <a:r>
              <a:rPr lang="ru-RU" altLang="ru-RU" sz="2000">
                <a:solidFill>
                  <a:srgbClr val="CC0000"/>
                </a:solidFill>
                <a:latin typeface="Times New Roman" panose="02020603050405020304" pitchFamily="18" charset="0"/>
              </a:rPr>
              <a:t>1</a:t>
            </a:r>
          </a:p>
          <a:p>
            <a:pPr eaLnBrk="1" hangingPunct="1">
              <a:lnSpc>
                <a:spcPct val="75000"/>
              </a:lnSpc>
              <a:spcBef>
                <a:spcPct val="50000"/>
              </a:spcBef>
            </a:pPr>
            <a:r>
              <a:rPr lang="ru-RU" altLang="ru-RU" sz="2000">
                <a:latin typeface="Times New Roman" panose="02020603050405020304" pitchFamily="18" charset="0"/>
              </a:rPr>
              <a:t>37:2=18 ост.</a:t>
            </a:r>
            <a:r>
              <a:rPr lang="ru-RU" altLang="ru-RU" sz="2000">
                <a:solidFill>
                  <a:srgbClr val="CC0000"/>
                </a:solidFill>
                <a:latin typeface="Times New Roman" panose="02020603050405020304" pitchFamily="18" charset="0"/>
              </a:rPr>
              <a:t>1</a:t>
            </a:r>
          </a:p>
          <a:p>
            <a:pPr eaLnBrk="1" hangingPunct="1">
              <a:lnSpc>
                <a:spcPct val="75000"/>
              </a:lnSpc>
              <a:spcBef>
                <a:spcPct val="50000"/>
              </a:spcBef>
            </a:pPr>
            <a:r>
              <a:rPr lang="ru-RU" altLang="ru-RU" sz="2000">
                <a:latin typeface="Times New Roman" panose="02020603050405020304" pitchFamily="18" charset="0"/>
              </a:rPr>
              <a:t>18:2=9   ост.</a:t>
            </a:r>
            <a:r>
              <a:rPr lang="ru-RU" altLang="ru-RU" sz="2000">
                <a:solidFill>
                  <a:srgbClr val="CC0000"/>
                </a:solidFill>
                <a:latin typeface="Times New Roman" panose="02020603050405020304" pitchFamily="18" charset="0"/>
              </a:rPr>
              <a:t>0</a:t>
            </a:r>
          </a:p>
          <a:p>
            <a:pPr eaLnBrk="1" hangingPunct="1">
              <a:lnSpc>
                <a:spcPct val="75000"/>
              </a:lnSpc>
              <a:spcBef>
                <a:spcPct val="50000"/>
              </a:spcBef>
            </a:pPr>
            <a:r>
              <a:rPr lang="ru-RU" altLang="ru-RU" sz="2000">
                <a:latin typeface="Times New Roman" panose="02020603050405020304" pitchFamily="18" charset="0"/>
              </a:rPr>
              <a:t>9:2=4     ост.</a:t>
            </a:r>
            <a:r>
              <a:rPr lang="ru-RU" altLang="ru-RU" sz="2000">
                <a:solidFill>
                  <a:srgbClr val="CC0000"/>
                </a:solidFill>
                <a:latin typeface="Times New Roman" panose="02020603050405020304" pitchFamily="18" charset="0"/>
              </a:rPr>
              <a:t>1</a:t>
            </a:r>
          </a:p>
          <a:p>
            <a:pPr eaLnBrk="1" hangingPunct="1">
              <a:lnSpc>
                <a:spcPct val="75000"/>
              </a:lnSpc>
              <a:spcBef>
                <a:spcPct val="50000"/>
              </a:spcBef>
            </a:pPr>
            <a:r>
              <a:rPr lang="ru-RU" altLang="ru-RU" sz="2000">
                <a:latin typeface="Times New Roman" panose="02020603050405020304" pitchFamily="18" charset="0"/>
              </a:rPr>
              <a:t>4:2 = 2  ост. </a:t>
            </a:r>
            <a:r>
              <a:rPr lang="ru-RU" altLang="ru-RU" sz="2000">
                <a:solidFill>
                  <a:srgbClr val="CC0000"/>
                </a:solidFill>
                <a:latin typeface="Times New Roman" panose="02020603050405020304" pitchFamily="18" charset="0"/>
              </a:rPr>
              <a:t>0</a:t>
            </a:r>
          </a:p>
          <a:p>
            <a:pPr eaLnBrk="1" hangingPunct="1">
              <a:lnSpc>
                <a:spcPct val="75000"/>
              </a:lnSpc>
              <a:spcBef>
                <a:spcPct val="50000"/>
              </a:spcBef>
            </a:pPr>
            <a:r>
              <a:rPr lang="ru-RU" altLang="ru-RU" sz="2000">
                <a:latin typeface="Times New Roman" panose="02020603050405020304" pitchFamily="18" charset="0"/>
              </a:rPr>
              <a:t>2:2 = 1   ост.</a:t>
            </a:r>
            <a:r>
              <a:rPr lang="ru-RU" altLang="ru-RU" sz="2000">
                <a:solidFill>
                  <a:srgbClr val="CC0000"/>
                </a:solidFill>
                <a:latin typeface="Times New Roman" panose="02020603050405020304" pitchFamily="18" charset="0"/>
              </a:rPr>
              <a:t>0</a:t>
            </a:r>
          </a:p>
          <a:p>
            <a:pPr eaLnBrk="1" hangingPunct="1">
              <a:lnSpc>
                <a:spcPct val="75000"/>
              </a:lnSpc>
              <a:spcBef>
                <a:spcPct val="50000"/>
              </a:spcBef>
            </a:pPr>
            <a:r>
              <a:rPr lang="ru-RU" altLang="ru-RU" sz="2000">
                <a:latin typeface="Times New Roman" panose="02020603050405020304" pitchFamily="18" charset="0"/>
              </a:rPr>
              <a:t>1 : 2 = 0  ост</a:t>
            </a:r>
            <a:r>
              <a:rPr lang="ru-RU" altLang="ru-RU" sz="2000">
                <a:solidFill>
                  <a:srgbClr val="CC0000"/>
                </a:solidFill>
                <a:latin typeface="Times New Roman" panose="02020603050405020304" pitchFamily="18" charset="0"/>
              </a:rPr>
              <a:t>.1</a:t>
            </a:r>
          </a:p>
        </p:txBody>
      </p:sp>
      <p:sp>
        <p:nvSpPr>
          <p:cNvPr id="12294" name="Text Box 9"/>
          <p:cNvSpPr txBox="1">
            <a:spLocks noChangeArrowheads="1"/>
          </p:cNvSpPr>
          <p:nvPr/>
        </p:nvSpPr>
        <p:spPr bwMode="auto">
          <a:xfrm>
            <a:off x="3505200" y="2803525"/>
            <a:ext cx="3200400" cy="390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2000">
                <a:solidFill>
                  <a:schemeClr val="tx1"/>
                </a:solidFill>
                <a:latin typeface="Times New Roman" panose="02020603050405020304" pitchFamily="18" charset="0"/>
              </a:rPr>
              <a:t>180</a:t>
            </a:r>
            <a:r>
              <a:rPr lang="ru-RU" altLang="ru-RU" sz="2000" baseline="-25000">
                <a:solidFill>
                  <a:srgbClr val="CC0000"/>
                </a:solidFill>
                <a:latin typeface="Times New Roman" panose="02020603050405020304" pitchFamily="18" charset="0"/>
              </a:rPr>
              <a:t>10</a:t>
            </a:r>
            <a:r>
              <a:rPr lang="ru-RU" altLang="ru-RU" sz="2000">
                <a:solidFill>
                  <a:schemeClr val="tx1"/>
                </a:solidFill>
                <a:latin typeface="Times New Roman" panose="02020603050405020304" pitchFamily="18" charset="0"/>
              </a:rPr>
              <a:t>   =  10110100</a:t>
            </a:r>
            <a:r>
              <a:rPr lang="ru-RU" altLang="ru-RU" sz="2000" baseline="-25000">
                <a:solidFill>
                  <a:srgbClr val="CC0000"/>
                </a:solidFill>
                <a:latin typeface="Times New Roman" panose="02020603050405020304" pitchFamily="18" charset="0"/>
              </a:rPr>
              <a:t>2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ru-RU" altLang="ru-RU" sz="200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75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2000">
                <a:solidFill>
                  <a:schemeClr val="tx1"/>
                </a:solidFill>
                <a:latin typeface="Times New Roman" panose="02020603050405020304" pitchFamily="18" charset="0"/>
              </a:rPr>
              <a:t>180 :2 = 90    ост.</a:t>
            </a:r>
            <a:r>
              <a:rPr lang="ru-RU" altLang="ru-RU" sz="2000">
                <a:solidFill>
                  <a:srgbClr val="CC0000"/>
                </a:solidFill>
                <a:latin typeface="Times New Roman" panose="02020603050405020304" pitchFamily="18" charset="0"/>
              </a:rPr>
              <a:t>0</a:t>
            </a:r>
          </a:p>
          <a:p>
            <a:pPr eaLnBrk="1" hangingPunct="1">
              <a:lnSpc>
                <a:spcPct val="75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2000">
                <a:solidFill>
                  <a:schemeClr val="tx1"/>
                </a:solidFill>
                <a:latin typeface="Times New Roman" panose="02020603050405020304" pitchFamily="18" charset="0"/>
              </a:rPr>
              <a:t>90 : 2 = 45      ост.</a:t>
            </a:r>
            <a:r>
              <a:rPr lang="ru-RU" altLang="ru-RU" sz="2000">
                <a:solidFill>
                  <a:srgbClr val="CC0000"/>
                </a:solidFill>
                <a:latin typeface="Times New Roman" panose="02020603050405020304" pitchFamily="18" charset="0"/>
              </a:rPr>
              <a:t>0</a:t>
            </a:r>
          </a:p>
          <a:p>
            <a:pPr eaLnBrk="1" hangingPunct="1">
              <a:lnSpc>
                <a:spcPct val="75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2000">
                <a:solidFill>
                  <a:schemeClr val="tx1"/>
                </a:solidFill>
                <a:latin typeface="Times New Roman" panose="02020603050405020304" pitchFamily="18" charset="0"/>
              </a:rPr>
              <a:t>45 : 2 = 22      ост.</a:t>
            </a:r>
            <a:r>
              <a:rPr lang="ru-RU" altLang="ru-RU" sz="2000">
                <a:solidFill>
                  <a:srgbClr val="CC0000"/>
                </a:solidFill>
                <a:latin typeface="Times New Roman" panose="02020603050405020304" pitchFamily="18" charset="0"/>
              </a:rPr>
              <a:t>1</a:t>
            </a:r>
          </a:p>
          <a:p>
            <a:pPr eaLnBrk="1" hangingPunct="1">
              <a:lnSpc>
                <a:spcPct val="75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2000">
                <a:solidFill>
                  <a:schemeClr val="tx1"/>
                </a:solidFill>
                <a:latin typeface="Times New Roman" panose="02020603050405020304" pitchFamily="18" charset="0"/>
              </a:rPr>
              <a:t>22 : 2 = 11      ост.</a:t>
            </a:r>
            <a:r>
              <a:rPr lang="ru-RU" altLang="ru-RU" sz="2000">
                <a:solidFill>
                  <a:srgbClr val="CC0000"/>
                </a:solidFill>
                <a:latin typeface="Times New Roman" panose="02020603050405020304" pitchFamily="18" charset="0"/>
              </a:rPr>
              <a:t>0</a:t>
            </a:r>
          </a:p>
          <a:p>
            <a:pPr eaLnBrk="1" hangingPunct="1">
              <a:lnSpc>
                <a:spcPct val="75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2000">
                <a:solidFill>
                  <a:schemeClr val="tx1"/>
                </a:solidFill>
                <a:latin typeface="Times New Roman" panose="02020603050405020304" pitchFamily="18" charset="0"/>
              </a:rPr>
              <a:t>11 : 2 = 5        ост.</a:t>
            </a:r>
            <a:r>
              <a:rPr lang="ru-RU" altLang="ru-RU" sz="2000">
                <a:solidFill>
                  <a:srgbClr val="CC0000"/>
                </a:solidFill>
                <a:latin typeface="Times New Roman" panose="02020603050405020304" pitchFamily="18" charset="0"/>
              </a:rPr>
              <a:t>1</a:t>
            </a:r>
          </a:p>
          <a:p>
            <a:pPr eaLnBrk="1" hangingPunct="1">
              <a:lnSpc>
                <a:spcPct val="75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2000">
                <a:solidFill>
                  <a:schemeClr val="tx1"/>
                </a:solidFill>
                <a:latin typeface="Times New Roman" panose="02020603050405020304" pitchFamily="18" charset="0"/>
              </a:rPr>
              <a:t>5 : 2 = 2          ост.</a:t>
            </a:r>
            <a:r>
              <a:rPr lang="ru-RU" altLang="ru-RU" sz="2000">
                <a:solidFill>
                  <a:srgbClr val="CC0000"/>
                </a:solidFill>
                <a:latin typeface="Times New Roman" panose="02020603050405020304" pitchFamily="18" charset="0"/>
              </a:rPr>
              <a:t>1</a:t>
            </a:r>
          </a:p>
          <a:p>
            <a:pPr eaLnBrk="1" hangingPunct="1">
              <a:lnSpc>
                <a:spcPct val="75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2000">
                <a:solidFill>
                  <a:schemeClr val="tx1"/>
                </a:solidFill>
                <a:latin typeface="Times New Roman" panose="02020603050405020304" pitchFamily="18" charset="0"/>
              </a:rPr>
              <a:t>2 : 2  = 1         ост.</a:t>
            </a:r>
            <a:r>
              <a:rPr lang="ru-RU" altLang="ru-RU" sz="2000">
                <a:solidFill>
                  <a:srgbClr val="CC0000"/>
                </a:solidFill>
                <a:latin typeface="Times New Roman" panose="02020603050405020304" pitchFamily="18" charset="0"/>
              </a:rPr>
              <a:t>0</a:t>
            </a:r>
          </a:p>
          <a:p>
            <a:pPr eaLnBrk="1" hangingPunct="1">
              <a:lnSpc>
                <a:spcPct val="75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2000">
                <a:solidFill>
                  <a:schemeClr val="tx1"/>
                </a:solidFill>
                <a:latin typeface="Times New Roman" panose="02020603050405020304" pitchFamily="18" charset="0"/>
              </a:rPr>
              <a:t>1 : 2 = 0          ост.</a:t>
            </a:r>
            <a:r>
              <a:rPr lang="ru-RU" altLang="ru-RU" sz="2000">
                <a:solidFill>
                  <a:srgbClr val="CC0000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2295" name="Line 10"/>
          <p:cNvSpPr>
            <a:spLocks noChangeShapeType="1"/>
          </p:cNvSpPr>
          <p:nvPr/>
        </p:nvSpPr>
        <p:spPr bwMode="auto">
          <a:xfrm flipV="1">
            <a:off x="2362200" y="3581400"/>
            <a:ext cx="0" cy="2667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296" name="Line 11"/>
          <p:cNvSpPr>
            <a:spLocks noChangeShapeType="1"/>
          </p:cNvSpPr>
          <p:nvPr/>
        </p:nvSpPr>
        <p:spPr bwMode="auto">
          <a:xfrm flipV="1">
            <a:off x="5867400" y="3886200"/>
            <a:ext cx="0" cy="2667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title"/>
          </p:nvPr>
        </p:nvSpPr>
        <p:spPr>
          <a:xfrm>
            <a:off x="900113" y="0"/>
            <a:ext cx="6119812" cy="1268413"/>
          </a:xfrm>
        </p:spPr>
        <p:txBody>
          <a:bodyPr/>
          <a:lstStyle/>
          <a:p>
            <a:pPr algn="ctr" eaLnBrk="1" hangingPunct="1"/>
            <a:r>
              <a:rPr lang="ru-RU" altLang="ru-RU" sz="3200" b="1" smtClean="0">
                <a:solidFill>
                  <a:srgbClr val="C00000"/>
                </a:solidFill>
              </a:rPr>
              <a:t>Бүтін ондық санды екілікке ауыстыру</a:t>
            </a:r>
          </a:p>
        </p:txBody>
      </p:sp>
      <p:graphicFrame>
        <p:nvGraphicFramePr>
          <p:cNvPr id="13315" name="Object 6"/>
          <p:cNvGraphicFramePr>
            <a:graphicFrameLocks noGrp="1" noChangeAspect="1"/>
          </p:cNvGraphicFramePr>
          <p:nvPr>
            <p:ph idx="1"/>
          </p:nvPr>
        </p:nvGraphicFramePr>
        <p:xfrm>
          <a:off x="1370013" y="4876800"/>
          <a:ext cx="2235200" cy="1055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7" name="Формула" r:id="rId3" imgW="457002" imgH="215806" progId="Equation.3">
                  <p:embed/>
                </p:oleObj>
              </mc:Choice>
              <mc:Fallback>
                <p:oleObj name="Формула" r:id="rId3" imgW="457002" imgH="215806" progId="Equation.3">
                  <p:embed/>
                  <p:pic>
                    <p:nvPicPr>
                      <p:cNvPr id="0" name="Object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0013" y="4876800"/>
                        <a:ext cx="2235200" cy="1055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316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512" t="29601" r="15218" b="24831"/>
          <a:stretch>
            <a:fillRect/>
          </a:stretch>
        </p:blipFill>
        <p:spPr bwMode="auto">
          <a:xfrm>
            <a:off x="2195513" y="1196975"/>
            <a:ext cx="5256212" cy="429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WordArt 4"/>
          <p:cNvSpPr>
            <a:spLocks noChangeArrowheads="1" noChangeShapeType="1" noTextEdit="1"/>
          </p:cNvSpPr>
          <p:nvPr/>
        </p:nvSpPr>
        <p:spPr bwMode="auto">
          <a:xfrm>
            <a:off x="827088" y="1268413"/>
            <a:ext cx="6553200" cy="30448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solidFill>
                  <a:srgbClr val="C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Бөлшек сандарды ондық</a:t>
            </a:r>
          </a:p>
          <a:p>
            <a:pPr algn="ctr"/>
            <a:r>
              <a:rPr lang="ru-RU" sz="3600" kern="10">
                <a:solidFill>
                  <a:srgbClr val="C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санау жүйесінен ауыстыру</a:t>
            </a: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1507</TotalTime>
  <Words>399</Words>
  <Application>Microsoft Office PowerPoint</Application>
  <PresentationFormat>Экран (4:3)</PresentationFormat>
  <Paragraphs>64</Paragraphs>
  <Slides>13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</vt:lpstr>
      <vt:lpstr>Trebuchet MS</vt:lpstr>
      <vt:lpstr>Wingdings 3</vt:lpstr>
      <vt:lpstr>Calibri</vt:lpstr>
      <vt:lpstr>Times New Roman</vt:lpstr>
      <vt:lpstr>Грань</vt:lpstr>
      <vt:lpstr>Microsoft Equation 3.0</vt:lpstr>
      <vt:lpstr>Презентация PowerPoint</vt:lpstr>
      <vt:lpstr>Бөлім: Ақпараттың берілуі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Бүтін ондық санды екілікке ауыстыру</vt:lpstr>
      <vt:lpstr>Презентация PowerPoint</vt:lpstr>
      <vt:lpstr>Презентация PowerPoint</vt:lpstr>
      <vt:lpstr>Қосымша тапсырма</vt:lpstr>
      <vt:lpstr>Презентация PowerPoint</vt:lpstr>
      <vt:lpstr>Қолданылған әдебиеттер тізімі</vt:lpstr>
    </vt:vector>
  </TitlesOfParts>
  <Company>RME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Администратор</dc:creator>
  <cp:lastModifiedBy>Пользователь</cp:lastModifiedBy>
  <cp:revision>75</cp:revision>
  <dcterms:created xsi:type="dcterms:W3CDTF">2006-03-15T06:17:16Z</dcterms:created>
  <dcterms:modified xsi:type="dcterms:W3CDTF">2019-09-26T03:52:35Z</dcterms:modified>
</cp:coreProperties>
</file>