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15"/>
  </p:handoutMasterIdLst>
  <p:sldIdLst>
    <p:sldId id="322" r:id="rId2"/>
    <p:sldId id="258" r:id="rId3"/>
    <p:sldId id="321" r:id="rId4"/>
    <p:sldId id="309" r:id="rId5"/>
    <p:sldId id="307" r:id="rId6"/>
    <p:sldId id="302" r:id="rId7"/>
    <p:sldId id="279" r:id="rId8"/>
    <p:sldId id="320" r:id="rId9"/>
    <p:sldId id="306" r:id="rId10"/>
    <p:sldId id="278" r:id="rId11"/>
    <p:sldId id="292" r:id="rId12"/>
    <p:sldId id="325" r:id="rId13"/>
    <p:sldId id="326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99FF"/>
    <a:srgbClr val="800000"/>
    <a:srgbClr val="CC0000"/>
    <a:srgbClr val="99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62" d="100"/>
          <a:sy n="62" d="100"/>
        </p:scale>
        <p:origin x="180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78BC549-50D8-4D10-9ABB-9F12BC94DC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21364-D2B8-41BD-9725-40236DD21C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1596492"/>
      </p:ext>
    </p:extLst>
  </p:cSld>
  <p:clrMapOvr>
    <a:masterClrMapping/>
  </p:clrMapOvr>
  <p:transition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249AD-866E-4966-AFBF-3203E6784B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308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029E8-55C8-4A0C-885D-C19D6700DA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2038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E5EEE-C21A-408B-8439-E3FF36650A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073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 smtClean="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E05E0-7866-4022-A38A-87CA411863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94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C3D03-19FE-45C0-8461-E3769B3119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3862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2F37C-6295-423D-A19F-04C4A146B4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2468932"/>
      </p:ext>
    </p:extLst>
  </p:cSld>
  <p:clrMapOvr>
    <a:masterClrMapping/>
  </p:clrMapOvr>
  <p:transition>
    <p:checke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506DA-3A1B-480D-B131-99F770AC4F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2472217"/>
      </p:ext>
    </p:extLst>
  </p:cSld>
  <p:clrMapOvr>
    <a:masterClrMapping/>
  </p:clrMapOvr>
  <p:transition>
    <p:checke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EE0B3-B221-45DA-9880-05ED028808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97354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8565D-8636-4057-9E41-04B7C3020C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4520201"/>
      </p:ext>
    </p:extLst>
  </p:cSld>
  <p:clrMapOvr>
    <a:masterClrMapping/>
  </p:clrMapOvr>
  <p:transition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55DAE-7C34-467D-B5C2-414A4E196C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9337201"/>
      </p:ext>
    </p:extLst>
  </p:cSld>
  <p:clrMapOvr>
    <a:masterClrMapping/>
  </p:clrMapOvr>
  <p:transition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37A8E-31DF-499B-B512-899F8C1E63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6738196"/>
      </p:ext>
    </p:extLst>
  </p:cSld>
  <p:clrMapOvr>
    <a:masterClrMapping/>
  </p:clrMapOvr>
  <p:transition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4B835-58FB-415D-A89D-E936738CC6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4721983"/>
      </p:ext>
    </p:extLst>
  </p:cSld>
  <p:clrMapOvr>
    <a:masterClrMapping/>
  </p:clrMapOvr>
  <p:transition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C0AF9-CB83-4BD6-A6E0-DC8D8294C7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0039655"/>
      </p:ext>
    </p:extLst>
  </p:cSld>
  <p:clrMapOvr>
    <a:masterClrMapping/>
  </p:clrMapOvr>
  <p:transition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1072C-313A-403B-BE16-10FF31048B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293601"/>
      </p:ext>
    </p:extLst>
  </p:cSld>
  <p:clrMapOvr>
    <a:masterClrMapping/>
  </p:clrMapOvr>
  <p:transition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3E81D-019C-4DD2-AE23-B6DA9FAD35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328842"/>
      </p:ext>
    </p:extLst>
  </p:cSld>
  <p:clrMapOvr>
    <a:masterClrMapping/>
  </p:clrMapOvr>
  <p:transition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FCE6A-2BDE-4A01-9368-82846FB5CC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8967121"/>
      </p:ext>
    </p:extLst>
  </p:cSld>
  <p:clrMapOvr>
    <a:masterClrMapping/>
  </p:clrMapOvr>
  <p:transition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B5D1333-90D3-4690-8EAC-CFC92EE18C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803" r:id="rId11"/>
    <p:sldLayoutId id="2147483797" r:id="rId12"/>
    <p:sldLayoutId id="2147483804" r:id="rId13"/>
    <p:sldLayoutId id="2147483798" r:id="rId14"/>
    <p:sldLayoutId id="2147483799" r:id="rId15"/>
    <p:sldLayoutId id="2147483800" r:id="rId16"/>
    <p:sldLayoutId id="2147483801" r:id="rId17"/>
  </p:sldLayoutIdLst>
  <p:transition>
    <p:checker dir="vert"/>
  </p:transition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shkola/informatika-i-ikt/library/2013/07/25/konspekt-uroka-dlya-6-klassa-perevod-dvoichnykh-chisel-v" TargetMode="External"/><Relationship Id="rId2" Type="http://schemas.openxmlformats.org/officeDocument/2006/relationships/hyperlink" Target="https://www.google.k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&#1086;&#1090;&#1082;&#1088;&#1099;&#1090;&#1099;&#1081;&#1091;&#1088;&#1086;&#1082;.&#1088;&#1092;/%D1%81%D1%82%D0%B0%D1%82%D1%8C%D0%B8/623255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8938" y="8164513"/>
            <a:ext cx="5826125" cy="1096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  <p:pic>
        <p:nvPicPr>
          <p:cNvPr id="6147" name="Picture 2" descr="Image result for системы счисл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4076700"/>
            <a:ext cx="28829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Image result for системы счисл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493713"/>
            <a:ext cx="34163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3" y="2130425"/>
            <a:ext cx="3605212" cy="185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391025"/>
            <a:ext cx="267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0" descr="Image result for системы счислен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66688"/>
            <a:ext cx="4187825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2"/>
          <p:cNvSpPr txBox="1">
            <a:spLocks noChangeArrowheads="1"/>
          </p:cNvSpPr>
          <p:nvPr/>
        </p:nvSpPr>
        <p:spPr bwMode="auto">
          <a:xfrm>
            <a:off x="3581400" y="6096000"/>
            <a:ext cx="388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3200">
                <a:solidFill>
                  <a:schemeClr val="tx1"/>
                </a:solidFill>
                <a:latin typeface="Times New Roman" panose="02020603050405020304" pitchFamily="18" charset="0"/>
              </a:rPr>
              <a:t>4</a:t>
            </a:r>
            <a:r>
              <a:rPr lang="ru-RU" altLang="ru-RU" sz="3200">
                <a:solidFill>
                  <a:schemeClr val="tx1"/>
                </a:solidFill>
                <a:latin typeface="Times New Roman" panose="02020603050405020304" pitchFamily="18" charset="0"/>
              </a:rPr>
              <a:t>0,5</a:t>
            </a:r>
            <a:r>
              <a:rPr lang="ru-RU" altLang="ru-RU" sz="3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10 </a:t>
            </a:r>
            <a:r>
              <a:rPr lang="ru-RU" altLang="ru-RU" sz="3200">
                <a:solidFill>
                  <a:schemeClr val="tx1"/>
                </a:solidFill>
                <a:latin typeface="Times New Roman" panose="02020603050405020304" pitchFamily="18" charset="0"/>
              </a:rPr>
              <a:t>= </a:t>
            </a:r>
            <a:r>
              <a:rPr lang="en-US" altLang="ru-RU" sz="3200">
                <a:solidFill>
                  <a:schemeClr val="tx1"/>
                </a:solidFill>
                <a:latin typeface="Times New Roman" panose="02020603050405020304" pitchFamily="18" charset="0"/>
              </a:rPr>
              <a:t>101000</a:t>
            </a:r>
            <a:r>
              <a:rPr lang="ru-RU" altLang="ru-RU" sz="3200">
                <a:solidFill>
                  <a:schemeClr val="tx1"/>
                </a:solidFill>
                <a:latin typeface="Times New Roman" panose="02020603050405020304" pitchFamily="18" charset="0"/>
              </a:rPr>
              <a:t>,1</a:t>
            </a:r>
            <a:r>
              <a:rPr lang="ru-RU" altLang="ru-RU" sz="3200" baseline="-25000">
                <a:solidFill>
                  <a:schemeClr val="tx1"/>
                </a:solidFill>
                <a:latin typeface="Times New Roman" panose="02020603050405020304" pitchFamily="18" charset="0"/>
              </a:rPr>
              <a:t>2</a:t>
            </a:r>
            <a:endParaRPr lang="ru-RU" altLang="ru-RU" sz="3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Text Box 23"/>
          <p:cNvSpPr txBox="1">
            <a:spLocks noChangeArrowheads="1"/>
          </p:cNvSpPr>
          <p:nvPr/>
        </p:nvSpPr>
        <p:spPr bwMode="auto">
          <a:xfrm>
            <a:off x="5715000" y="4343400"/>
            <a:ext cx="10985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0,  </a:t>
            </a:r>
            <a:r>
              <a:rPr lang="en-US" altLang="ru-RU" sz="2400">
                <a:latin typeface="Times New Roman" panose="02020603050405020304" pitchFamily="18" charset="0"/>
              </a:rPr>
              <a:t>  </a:t>
            </a:r>
            <a:r>
              <a:rPr lang="ru-RU" altLang="ru-RU" sz="2400">
                <a:latin typeface="Times New Roman" panose="02020603050405020304" pitchFamily="18" charset="0"/>
              </a:rPr>
              <a:t>5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   </a:t>
            </a:r>
            <a:r>
              <a:rPr lang="en-US" altLang="ru-RU" sz="2400">
                <a:latin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</a:rPr>
              <a:t>* 2</a:t>
            </a:r>
            <a:r>
              <a:rPr lang="ru-RU" altLang="ru-RU" sz="2400" u="sng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Tx/>
              <a:buAutoNum type="arabicPlain"/>
            </a:pPr>
            <a:r>
              <a:rPr lang="en-US" altLang="ru-RU" sz="2400">
                <a:latin typeface="Times New Roman" panose="02020603050405020304" pitchFamily="18" charset="0"/>
              </a:rPr>
              <a:t>0</a:t>
            </a:r>
            <a:r>
              <a:rPr lang="ru-RU" altLang="ru-RU" sz="2400" u="sng"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15364" name="Line 24"/>
          <p:cNvSpPr>
            <a:spLocks noChangeShapeType="1"/>
          </p:cNvSpPr>
          <p:nvPr/>
        </p:nvSpPr>
        <p:spPr bwMode="auto">
          <a:xfrm>
            <a:off x="5562600" y="5105400"/>
            <a:ext cx="1295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5" name="Line 25"/>
          <p:cNvSpPr>
            <a:spLocks noChangeShapeType="1"/>
          </p:cNvSpPr>
          <p:nvPr/>
        </p:nvSpPr>
        <p:spPr bwMode="auto">
          <a:xfrm>
            <a:off x="6096000" y="3962400"/>
            <a:ext cx="1588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6" name="Line 26"/>
          <p:cNvSpPr>
            <a:spLocks noChangeShapeType="1"/>
          </p:cNvSpPr>
          <p:nvPr/>
        </p:nvSpPr>
        <p:spPr bwMode="auto">
          <a:xfrm>
            <a:off x="5410200" y="4419600"/>
            <a:ext cx="1588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7" name="Text Box 68"/>
          <p:cNvSpPr txBox="1">
            <a:spLocks noChangeArrowheads="1"/>
          </p:cNvSpPr>
          <p:nvPr/>
        </p:nvSpPr>
        <p:spPr bwMode="auto">
          <a:xfrm>
            <a:off x="533400" y="3352800"/>
            <a:ext cx="2667000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40 : 2 = 20    ост. 0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20 : 2 = 10     ост.0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10 : 2 = 5       ост. 0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5 : 2  = 2        ост.1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2 : 2 = 1         ост.0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1 : 2 = 0         ост.1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8" name="Line 69"/>
          <p:cNvSpPr>
            <a:spLocks noChangeShapeType="1"/>
          </p:cNvSpPr>
          <p:nvPr/>
        </p:nvSpPr>
        <p:spPr bwMode="auto">
          <a:xfrm flipV="1">
            <a:off x="3352800" y="3505200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69" name="Rectangle 70"/>
          <p:cNvSpPr>
            <a:spLocks noChangeArrowheads="1"/>
          </p:cNvSpPr>
          <p:nvPr/>
        </p:nvSpPr>
        <p:spPr bwMode="auto">
          <a:xfrm>
            <a:off x="827088" y="552450"/>
            <a:ext cx="7467600" cy="2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400">
                <a:solidFill>
                  <a:srgbClr val="C00000"/>
                </a:solidFill>
                <a:latin typeface="Times New Roman" panose="02020603050405020304" pitchFamily="18" charset="0"/>
              </a:rPr>
              <a:t>Бөлшек ондық санды екілік санау жүйесіне ауыстыру алгоритмі</a:t>
            </a:r>
            <a:endParaRPr lang="ru-RU" altLang="ru-RU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AutoNum type="arabicPeriod"/>
            </a:pPr>
            <a:r>
              <a:rPr lang="ru-RU" altLang="ru-RU" sz="2000">
                <a:latin typeface="Times New Roman" panose="02020603050405020304" pitchFamily="18" charset="0"/>
              </a:rPr>
              <a:t>Сандық бүтін бөлігін екілік санау жүйесіне ауыстыру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AutoNum type="arabicPeriod"/>
            </a:pPr>
            <a:r>
              <a:rPr lang="ru-RU" altLang="ru-RU" sz="2000">
                <a:latin typeface="Times New Roman" panose="02020603050405020304" pitchFamily="18" charset="0"/>
              </a:rPr>
              <a:t>Санның бөлшек бөлігін екілік санау жүйесіне сәйкес алгоритм бойынша ауыстыру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AutoNum type="arabicPeriod"/>
            </a:pPr>
            <a:r>
              <a:rPr lang="ru-RU" altLang="ru-RU" sz="2000">
                <a:latin typeface="Times New Roman" panose="02020603050405020304" pitchFamily="18" charset="0"/>
              </a:rPr>
              <a:t>Нәтижесінде санның бүтін бөлігін қалдығынан үтірмен ажыратамыз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2"/>
          <p:cNvSpPr txBox="1">
            <a:spLocks noChangeArrowheads="1"/>
          </p:cNvSpPr>
          <p:nvPr/>
        </p:nvSpPr>
        <p:spPr bwMode="auto">
          <a:xfrm>
            <a:off x="323850" y="1989138"/>
            <a:ext cx="7561263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2400">
                <a:latin typeface="Times New Roman" panose="02020603050405020304" pitchFamily="18" charset="0"/>
              </a:rPr>
              <a:t>Сыныпта 1110</a:t>
            </a:r>
            <a:r>
              <a:rPr lang="ru-RU" altLang="ru-RU" sz="2400" baseline="-25000">
                <a:latin typeface="Times New Roman" panose="02020603050405020304" pitchFamily="18" charset="0"/>
              </a:rPr>
              <a:t>2</a:t>
            </a:r>
            <a:r>
              <a:rPr lang="ru-RU" altLang="ru-RU" sz="2400">
                <a:latin typeface="Times New Roman" panose="02020603050405020304" pitchFamily="18" charset="0"/>
              </a:rPr>
              <a:t>   қыз және 1100</a:t>
            </a:r>
            <a:r>
              <a:rPr lang="ru-RU" altLang="ru-RU" sz="2400" baseline="-25000">
                <a:latin typeface="Times New Roman" panose="02020603050405020304" pitchFamily="18" charset="0"/>
              </a:rPr>
              <a:t>2</a:t>
            </a:r>
            <a:r>
              <a:rPr lang="ru-RU" altLang="ru-RU" sz="2400">
                <a:latin typeface="Times New Roman" panose="02020603050405020304" pitchFamily="18" charset="0"/>
              </a:rPr>
              <a:t>  ұл бала. Сыныпта қанша оқушы бар?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2. 10101</a:t>
            </a:r>
            <a:r>
              <a:rPr lang="ru-RU" altLang="ru-RU" sz="2400" baseline="-25000">
                <a:latin typeface="Times New Roman" panose="02020603050405020304" pitchFamily="18" charset="0"/>
              </a:rPr>
              <a:t>2</a:t>
            </a:r>
            <a:r>
              <a:rPr lang="ru-RU" altLang="ru-RU" sz="2400">
                <a:latin typeface="Times New Roman" panose="02020603050405020304" pitchFamily="18" charset="0"/>
              </a:rPr>
              <a:t> , 1101</a:t>
            </a:r>
            <a:r>
              <a:rPr lang="ru-RU" altLang="ru-RU" sz="2400" baseline="-25000">
                <a:latin typeface="Times New Roman" panose="02020603050405020304" pitchFamily="18" charset="0"/>
              </a:rPr>
              <a:t>2</a:t>
            </a:r>
            <a:r>
              <a:rPr lang="ru-RU" altLang="ru-RU" sz="2400">
                <a:latin typeface="Times New Roman" panose="02020603050405020304" pitchFamily="18" charset="0"/>
              </a:rPr>
              <a:t> сандарының ондық эквивалентін тап?</a:t>
            </a:r>
          </a:p>
          <a:p>
            <a:pPr eaLnBrk="1" hangingPunct="1"/>
            <a:r>
              <a:rPr lang="ru-RU" altLang="ru-RU" sz="2400">
                <a:latin typeface="Times New Roman" panose="02020603050405020304" pitchFamily="18" charset="0"/>
              </a:rPr>
              <a:t>3.   Менің 100 ағам бар. Кішісі 1000 жаста, ал үлкені 1111 жаста. Үлкені 1001 сыныпта оқиды. Осылай болу мүмкін бе?</a:t>
            </a:r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Қосымша тапсырма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7411" name="Таблица 2"/>
          <p:cNvSpPr>
            <a:spLocks noGrp="1" noTextEdit="1"/>
          </p:cNvSpPr>
          <p:nvPr>
            <p:ph type="tbl" idx="1"/>
          </p:nvPr>
        </p:nvSpPr>
        <p:spPr/>
      </p:sp>
      <p:pic>
        <p:nvPicPr>
          <p:cNvPr id="17412" name="Picture 2" descr="Картинки по запросу рефлексия лестница успех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025"/>
            <a:ext cx="8072438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Қолданылған әдебиеттер тізімі</a:t>
            </a:r>
          </a:p>
        </p:txBody>
      </p:sp>
      <p:sp>
        <p:nvSpPr>
          <p:cNvPr id="1843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mtClean="0">
                <a:hlinkClick r:id="rId2"/>
              </a:rPr>
              <a:t>https://www.google.kz/</a:t>
            </a:r>
            <a:endParaRPr lang="ru-RU" altLang="ru-RU" smtClean="0"/>
          </a:p>
          <a:p>
            <a:r>
              <a:rPr lang="en-US" altLang="ru-RU" smtClean="0">
                <a:hlinkClick r:id="rId3"/>
              </a:rPr>
              <a:t>https://nsportal.ru/shkola/informatika-i-ikt/library/2013/07/25/konspekt-uroka-dlya-6-klassa-perevod-dvoichnykh-chisel-v</a:t>
            </a:r>
            <a:endParaRPr lang="ru-RU" altLang="ru-RU" smtClean="0"/>
          </a:p>
          <a:p>
            <a:r>
              <a:rPr lang="en-US" altLang="ru-RU" smtClean="0">
                <a:hlinkClick r:id="rId4"/>
              </a:rPr>
              <a:t>http://xn--i1abbnckbmcl9fb.xn--p1ai/%D1%81%D1%82%D0%B0%D1%82%D1%8C%D0%B8/623255/</a:t>
            </a:r>
            <a:endParaRPr lang="ru-RU" altLang="ru-RU" smtClean="0"/>
          </a:p>
          <a:p>
            <a:endParaRPr lang="ru-RU" altLang="ru-RU" smtClean="0"/>
          </a:p>
        </p:txBody>
      </p:sp>
    </p:spTree>
  </p:cSld>
  <p:clrMapOvr>
    <a:masterClrMapping/>
  </p:clrMapOvr>
  <p:transition>
    <p:checke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23850" y="609600"/>
            <a:ext cx="7200900" cy="947738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Бөлім:</a:t>
            </a:r>
            <a:r>
              <a:rPr lang="en-US" altLang="ru-RU" b="1" smtClean="0"/>
              <a:t> </a:t>
            </a:r>
            <a:r>
              <a:rPr lang="kk-KZ" altLang="ru-RU" b="1" smtClean="0"/>
              <a:t>Ақпараттың берілуі</a:t>
            </a:r>
            <a:endParaRPr lang="ru-RU" alt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Сабақтың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тақырыбы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Санау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жүйелері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7210425" cy="5289550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ru-RU" altLang="ru-RU" sz="4000" b="1" dirty="0" err="1" smtClean="0">
                <a:solidFill>
                  <a:schemeClr val="accent2">
                    <a:lumMod val="75000"/>
                  </a:schemeClr>
                </a:solidFill>
              </a:rPr>
              <a:t>Сабақтың</a:t>
            </a:r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altLang="ru-RU" sz="4000" b="1" dirty="0" err="1" smtClean="0">
                <a:solidFill>
                  <a:schemeClr val="accent2">
                    <a:lumMod val="75000"/>
                  </a:schemeClr>
                </a:solidFill>
              </a:rPr>
              <a:t>мақсаты</a:t>
            </a:r>
            <a:r>
              <a:rPr lang="ru-RU" altLang="ru-RU" sz="4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609600" indent="-609600" eaLnBrk="1" hangingPunct="1">
              <a:buFont typeface="Wingdings 3" panose="05040102010807070707" pitchFamily="18" charset="2"/>
              <a:buNone/>
              <a:defRPr/>
            </a:pPr>
            <a:r>
              <a:rPr lang="ru-RU" altLang="ru-RU" sz="3600" b="1" dirty="0" smtClean="0">
                <a:solidFill>
                  <a:srgbClr val="FF0000"/>
                </a:solidFill>
              </a:rPr>
              <a:t>10.2.1.1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ондық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санау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жүйесіндегі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бүтін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сандарды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екілік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санау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жүйесіне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ауыстыру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және</a:t>
            </a:r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 err="1" smtClean="0">
                <a:solidFill>
                  <a:srgbClr val="FF0000"/>
                </a:solidFill>
              </a:rPr>
              <a:t>керісінше</a:t>
            </a:r>
            <a:endParaRPr lang="ru-RU" altLang="ru-RU" sz="36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468313" y="692150"/>
            <a:ext cx="6191250" cy="5434013"/>
          </a:xfrm>
        </p:spPr>
        <p:txBody>
          <a:bodyPr rtlCol="0">
            <a:normAutofit/>
          </a:bodyPr>
          <a:lstStyle/>
          <a:p>
            <a:pPr marL="609600" indent="-609600" eaLnBrk="1" fontAlgn="auto" hangingPunct="1">
              <a:spcBef>
                <a:spcPct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Санау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жүйелері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не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үшін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қолданылады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2.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Позициялық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санау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жүйелері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позициялық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емес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санау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жүйелерінен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немен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ерекшеленеді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609600" indent="-60960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Қай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сандар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ондық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екілік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сегіздік</a:t>
            </a: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және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он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алтылық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санау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жүйесінің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алфавитіне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кіреді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609600" indent="-609600" eaLnBrk="1" fontAlgn="auto" hangingPunct="1">
              <a:spcBef>
                <a:spcPct val="0"/>
              </a:spcBef>
              <a:spcAft>
                <a:spcPts val="0"/>
              </a:spcAft>
              <a:buFontTx/>
              <a:buAutoNum type="arabicPeriod" startAt="4"/>
              <a:defRPr/>
            </a:pPr>
            <a:r>
              <a:rPr lang="en-US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VVV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және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555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сандарын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салыстыр</a:t>
            </a:r>
            <a:r>
              <a:rPr lang="ru-RU" alt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alt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62000" y="3048000"/>
            <a:ext cx="7239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1101</a:t>
            </a:r>
            <a:r>
              <a:rPr lang="ru-RU" altLang="ru-RU" sz="3600" baseline="-25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 = 1*2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3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 +0*2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 +1*2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1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+1*2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0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 = = 8 + 2 + 1 = 11</a:t>
            </a:r>
            <a:r>
              <a:rPr lang="ru-RU" altLang="ru-RU" sz="3600" baseline="-25000">
                <a:solidFill>
                  <a:srgbClr val="990000"/>
                </a:solidFill>
                <a:latin typeface="Times New Roman" panose="02020603050405020304" pitchFamily="18" charset="0"/>
              </a:rPr>
              <a:t>10</a:t>
            </a:r>
            <a:endParaRPr lang="ru-RU" altLang="ru-RU" sz="3600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69925" y="3394075"/>
            <a:ext cx="7635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762000" y="4724400"/>
            <a:ext cx="67976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10,01</a:t>
            </a:r>
            <a:r>
              <a:rPr lang="ru-RU" altLang="ru-RU" sz="3600" baseline="-25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= 1*2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1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 + 0*2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0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+ 0*2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-1 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+ +1*2</a:t>
            </a:r>
            <a:r>
              <a:rPr lang="ru-RU" altLang="ru-RU" sz="3600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-2</a:t>
            </a:r>
            <a:r>
              <a:rPr lang="ru-RU" altLang="ru-RU" sz="3600">
                <a:solidFill>
                  <a:srgbClr val="990000"/>
                </a:solidFill>
                <a:latin typeface="Times New Roman" panose="02020603050405020304" pitchFamily="18" charset="0"/>
              </a:rPr>
              <a:t>  = 2 + 0,25 = 2,25</a:t>
            </a:r>
            <a:r>
              <a:rPr lang="ru-RU" altLang="ru-RU" sz="3600" baseline="-25000">
                <a:solidFill>
                  <a:srgbClr val="990000"/>
                </a:solidFill>
                <a:latin typeface="Times New Roman" panose="02020603050405020304" pitchFamily="18" charset="0"/>
              </a:rPr>
              <a:t>10</a:t>
            </a:r>
            <a:endParaRPr lang="ru-RU" altLang="ru-RU" sz="3600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336925" y="1489075"/>
            <a:ext cx="329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04800" y="271463"/>
            <a:ext cx="8153400" cy="20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2800" b="1">
                <a:solidFill>
                  <a:srgbClr val="C00000"/>
                </a:solidFill>
                <a:latin typeface="Times New Roman" panose="02020603050405020304" pitchFamily="18" charset="0"/>
              </a:rPr>
              <a:t>Екілік санау жүйесінен ондық санау жүйесіне ауыстыру алгоритмі</a:t>
            </a:r>
            <a:endParaRPr lang="ru-RU" altLang="ru-RU" sz="2800" b="1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1. Екілік санды кеңейтілген формада жазу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2. Есептеулерді орындау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468313" y="692150"/>
            <a:ext cx="6696075" cy="23987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2998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Сандарды ондық санау жүйесінен ауыстыру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669925" y="3394075"/>
            <a:ext cx="7635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336925" y="1489075"/>
            <a:ext cx="3292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107950" y="428625"/>
            <a:ext cx="9036050" cy="177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</a:rPr>
              <a:t>Бүтін ондық санды екілікке ауыстыру алгоритмі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1. Ондық санды бөлінді нөлге тең болғанға дейін біртіндеп екіге бөлу керек;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chemeClr val="tx1"/>
                </a:solidFill>
                <a:latin typeface="Times New Roman" panose="02020603050405020304" pitchFamily="18" charset="0"/>
              </a:rPr>
              <a:t>2. Алынған қалдықтарды кері ретпен жазу керек. </a:t>
            </a:r>
          </a:p>
        </p:txBody>
      </p:sp>
      <p:sp>
        <p:nvSpPr>
          <p:cNvPr id="12293" name="Rectangle 8"/>
          <p:cNvSpPr>
            <a:spLocks noChangeArrowheads="1"/>
          </p:cNvSpPr>
          <p:nvPr/>
        </p:nvSpPr>
        <p:spPr bwMode="auto">
          <a:xfrm>
            <a:off x="609600" y="2743200"/>
            <a:ext cx="23622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000">
                <a:latin typeface="Times New Roman" panose="02020603050405020304" pitchFamily="18" charset="0"/>
              </a:rPr>
              <a:t>75</a:t>
            </a:r>
            <a:r>
              <a:rPr lang="ru-RU" altLang="ru-RU" sz="2400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000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10</a:t>
            </a:r>
            <a:r>
              <a:rPr lang="ru-RU" altLang="ru-RU" sz="2000" baseline="-25000">
                <a:latin typeface="Times New Roman" panose="02020603050405020304" pitchFamily="18" charset="0"/>
              </a:rPr>
              <a:t> </a:t>
            </a:r>
            <a:r>
              <a:rPr lang="ru-RU" altLang="ru-RU" sz="2000">
                <a:latin typeface="Times New Roman" panose="02020603050405020304" pitchFamily="18" charset="0"/>
              </a:rPr>
              <a:t>= 1001011</a:t>
            </a:r>
            <a:r>
              <a:rPr lang="ru-RU" altLang="ru-RU" sz="2000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2</a:t>
            </a:r>
          </a:p>
          <a:p>
            <a:pPr eaLnBrk="1" hangingPunct="1">
              <a:spcBef>
                <a:spcPct val="50000"/>
              </a:spcBef>
            </a:pPr>
            <a:endParaRPr lang="ru-RU" altLang="ru-RU" sz="2000" baseline="-25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75:2=37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37:2=18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18:2=9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9:2=4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4:2 = 2  ост. 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2:2 = 1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ru-RU" altLang="ru-RU" sz="2000">
                <a:latin typeface="Times New Roman" panose="02020603050405020304" pitchFamily="18" charset="0"/>
              </a:rPr>
              <a:t>1 : 2 = 0  ост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.1</a:t>
            </a:r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3505200" y="2803525"/>
            <a:ext cx="3200400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180</a:t>
            </a:r>
            <a:r>
              <a:rPr lang="ru-RU" altLang="ru-RU" sz="2000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10</a:t>
            </a: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   =  10110100</a:t>
            </a:r>
            <a:r>
              <a:rPr lang="ru-RU" altLang="ru-RU" sz="2000" baseline="-25000">
                <a:solidFill>
                  <a:srgbClr val="CC0000"/>
                </a:solidFill>
                <a:latin typeface="Times New Roman" panose="02020603050405020304" pitchFamily="18" charset="0"/>
              </a:rPr>
              <a:t>2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00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180 :2 = 90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90 : 2 = 45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45 : 2 = 22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22 : 2 = 11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11 : 2 = 5  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5 : 2 = 2    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2 : 2  = 1   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0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000">
                <a:solidFill>
                  <a:schemeClr val="tx1"/>
                </a:solidFill>
                <a:latin typeface="Times New Roman" panose="02020603050405020304" pitchFamily="18" charset="0"/>
              </a:rPr>
              <a:t>1 : 2 = 0          ост.</a:t>
            </a:r>
            <a:r>
              <a:rPr lang="ru-RU" altLang="ru-RU" sz="2000">
                <a:solidFill>
                  <a:srgbClr val="CC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2295" name="Line 10"/>
          <p:cNvSpPr>
            <a:spLocks noChangeShapeType="1"/>
          </p:cNvSpPr>
          <p:nvPr/>
        </p:nvSpPr>
        <p:spPr bwMode="auto">
          <a:xfrm flipV="1">
            <a:off x="2362200" y="35814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6" name="Line 11"/>
          <p:cNvSpPr>
            <a:spLocks noChangeShapeType="1"/>
          </p:cNvSpPr>
          <p:nvPr/>
        </p:nvSpPr>
        <p:spPr bwMode="auto">
          <a:xfrm flipV="1">
            <a:off x="5867400" y="3886200"/>
            <a:ext cx="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6119812" cy="1268413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>
                <a:solidFill>
                  <a:srgbClr val="C00000"/>
                </a:solidFill>
              </a:rPr>
              <a:t>Бүтін ондық санды екілікке ауыстыру</a:t>
            </a:r>
          </a:p>
        </p:txBody>
      </p:sp>
      <p:graphicFrame>
        <p:nvGraphicFramePr>
          <p:cNvPr id="13315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1370013" y="4876800"/>
          <a:ext cx="223520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Формула" r:id="rId3" imgW="457002" imgH="215806" progId="Equation.3">
                  <p:embed/>
                </p:oleObj>
              </mc:Choice>
              <mc:Fallback>
                <p:oleObj name="Формула" r:id="rId3" imgW="457002" imgH="215806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0013" y="4876800"/>
                        <a:ext cx="223520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2" t="29601" r="15218" b="24831"/>
          <a:stretch>
            <a:fillRect/>
          </a:stretch>
        </p:blipFill>
        <p:spPr bwMode="auto">
          <a:xfrm>
            <a:off x="2195513" y="1196975"/>
            <a:ext cx="5256212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827088" y="1268413"/>
            <a:ext cx="6553200" cy="3044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Бөлшек сандарды ондық</a:t>
            </a:r>
          </a:p>
          <a:p>
            <a:pPr algn="ctr"/>
            <a:r>
              <a:rPr lang="ru-RU" sz="3600" kern="10"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санау жүйесінен ауыстыру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1507</TotalTime>
  <Words>399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Trebuchet MS</vt:lpstr>
      <vt:lpstr>Wingdings 3</vt:lpstr>
      <vt:lpstr>Calibri</vt:lpstr>
      <vt:lpstr>Times New Roman</vt:lpstr>
      <vt:lpstr>Грань</vt:lpstr>
      <vt:lpstr>Microsoft Equation 3.0</vt:lpstr>
      <vt:lpstr>Презентация PowerPoint</vt:lpstr>
      <vt:lpstr>Бөлім: Ақпараттың берілуі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Бүтін ондық санды екілікке ауыстыру</vt:lpstr>
      <vt:lpstr>Презентация PowerPoint</vt:lpstr>
      <vt:lpstr>Презентация PowerPoint</vt:lpstr>
      <vt:lpstr>Қосымша тапсырма</vt:lpstr>
      <vt:lpstr>Презентация PowerPoint</vt:lpstr>
      <vt:lpstr>Қолданылған әдебиеттер тізімі</vt:lpstr>
    </vt:vector>
  </TitlesOfParts>
  <Company>RME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Пользователь</cp:lastModifiedBy>
  <cp:revision>75</cp:revision>
  <dcterms:created xsi:type="dcterms:W3CDTF">2006-03-15T06:17:16Z</dcterms:created>
  <dcterms:modified xsi:type="dcterms:W3CDTF">2019-09-26T03:52:35Z</dcterms:modified>
</cp:coreProperties>
</file>