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59" r:id="rId5"/>
    <p:sldId id="260" r:id="rId6"/>
    <p:sldId id="279" r:id="rId7"/>
    <p:sldId id="276" r:id="rId8"/>
    <p:sldId id="265" r:id="rId9"/>
    <p:sldId id="278" r:id="rId10"/>
    <p:sldId id="267" r:id="rId11"/>
    <p:sldId id="277" r:id="rId12"/>
    <p:sldId id="269"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4031492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445565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4104498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1742128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328495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443929B-9D43-400C-9BF1-C0F7CE721023}" type="datetimeFigureOut">
              <a:rPr lang="ru-RU" smtClean="0"/>
              <a:t>ср 29.08.18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357741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443929B-9D43-400C-9BF1-C0F7CE721023}" type="datetimeFigureOut">
              <a:rPr lang="ru-RU" smtClean="0"/>
              <a:t>ср 29.08.18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394385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443929B-9D43-400C-9BF1-C0F7CE721023}" type="datetimeFigureOut">
              <a:rPr lang="ru-RU" smtClean="0"/>
              <a:t>ср 29.08.18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259181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443929B-9D43-400C-9BF1-C0F7CE721023}" type="datetimeFigureOut">
              <a:rPr lang="ru-RU" smtClean="0"/>
              <a:t>ср 29.08.18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1033889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443929B-9D43-400C-9BF1-C0F7CE721023}" type="datetimeFigureOut">
              <a:rPr lang="ru-RU" smtClean="0"/>
              <a:t>ср 29.08.18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291868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443929B-9D43-400C-9BF1-C0F7CE721023}" type="datetimeFigureOut">
              <a:rPr lang="ru-RU" smtClean="0"/>
              <a:t>ср 29.08.18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35115F-7D00-4C6B-8F18-C9490110C0A0}" type="slidenum">
              <a:rPr lang="ru-RU" smtClean="0"/>
              <a:t>‹#›</a:t>
            </a:fld>
            <a:endParaRPr lang="ru-RU"/>
          </a:p>
        </p:txBody>
      </p:sp>
    </p:spTree>
    <p:extLst>
      <p:ext uri="{BB962C8B-B14F-4D97-AF65-F5344CB8AC3E}">
        <p14:creationId xmlns:p14="http://schemas.microsoft.com/office/powerpoint/2010/main" val="215436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3929B-9D43-400C-9BF1-C0F7CE721023}" type="datetimeFigureOut">
              <a:rPr lang="ru-RU" smtClean="0"/>
              <a:t>ср 29.08.18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5115F-7D00-4C6B-8F18-C9490110C0A0}" type="slidenum">
              <a:rPr lang="ru-RU" smtClean="0"/>
              <a:t>‹#›</a:t>
            </a:fld>
            <a:endParaRPr lang="ru-RU"/>
          </a:p>
        </p:txBody>
      </p:sp>
    </p:spTree>
    <p:extLst>
      <p:ext uri="{BB962C8B-B14F-4D97-AF65-F5344CB8AC3E}">
        <p14:creationId xmlns:p14="http://schemas.microsoft.com/office/powerpoint/2010/main" val="306015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759341" y="1249279"/>
            <a:ext cx="5877378" cy="923330"/>
          </a:xfrm>
          <a:prstGeom prst="rect">
            <a:avLst/>
          </a:prstGeom>
        </p:spPr>
        <p:txBody>
          <a:bodyPr wrap="none">
            <a:spAutoFit/>
          </a:bodyPr>
          <a:lstStyle/>
          <a:p>
            <a:r>
              <a:rPr lang="kk-KZ" sz="5400" b="1" spc="10" dirty="0">
                <a:solidFill>
                  <a:srgbClr val="000000"/>
                </a:solidFill>
                <a:latin typeface="Times New Roman" panose="02020603050405020304" pitchFamily="18" charset="0"/>
                <a:ea typeface="Calibri" panose="020F0502020204030204" pitchFamily="34" charset="0"/>
              </a:rPr>
              <a:t>Отбасын қадірлеу</a:t>
            </a:r>
            <a:endParaRPr lang="ru-RU" sz="5400" b="1" dirty="0"/>
          </a:p>
        </p:txBody>
      </p:sp>
    </p:spTree>
    <p:extLst>
      <p:ext uri="{BB962C8B-B14F-4D97-AF65-F5344CB8AC3E}">
        <p14:creationId xmlns:p14="http://schemas.microsoft.com/office/powerpoint/2010/main" val="2472808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по запросу музыка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0850" y="176314"/>
            <a:ext cx="6096000" cy="6505371"/>
          </a:xfrm>
          <a:prstGeom prst="rect">
            <a:avLst/>
          </a:prstGeom>
        </p:spPr>
        <p:txBody>
          <a:bodyPr>
            <a:spAutoFit/>
          </a:bodyPr>
          <a:lstStyle/>
          <a:p>
            <a:pPr>
              <a:lnSpc>
                <a:spcPct val="115000"/>
              </a:lnSpc>
              <a:spcAft>
                <a:spcPts val="0"/>
              </a:spcAft>
              <a:tabLst>
                <a:tab pos="180340" algn="l"/>
              </a:tabLst>
            </a:pPr>
            <a:r>
              <a:rPr lang="kk-KZ"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Топпен ән айту.</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kk-KZ" sz="1600" b="1" i="1" dirty="0">
                <a:latin typeface="Times New Roman" panose="02020603050405020304" pitchFamily="18" charset="0"/>
                <a:ea typeface="Calibri" panose="020F0502020204030204" pitchFamily="34" charset="0"/>
                <a:cs typeface="Times New Roman" panose="02020603050405020304" pitchFamily="18" charset="0"/>
              </a:rPr>
              <a:t>Еркін Нұржанов. «Анашым»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180340">
              <a:spcAft>
                <a:spcPts val="0"/>
              </a:spcAft>
            </a:pPr>
            <a:r>
              <a:rPr lang="kk-KZ" sz="1600" i="1" dirty="0">
                <a:latin typeface="Times New Roman" panose="02020603050405020304" pitchFamily="18" charset="0"/>
                <a:ea typeface="Times New Roman" panose="02020603050405020304" pitchFamily="18" charset="0"/>
              </a:rPr>
              <a:t>       </a:t>
            </a:r>
            <a:r>
              <a:rPr lang="kk-KZ" sz="1600" dirty="0">
                <a:latin typeface="Times New Roman" panose="02020603050405020304" pitchFamily="18" charset="0"/>
                <a:ea typeface="Times New Roman" panose="02020603050405020304" pitchFamily="18" charset="0"/>
              </a:rPr>
              <a:t>Елжіреп жататын ертегімде,</a:t>
            </a:r>
            <a:endParaRPr lang="ru-RU" sz="1400" dirty="0">
              <a:latin typeface="Times New Roman" panose="02020603050405020304" pitchFamily="18" charset="0"/>
              <a:ea typeface="Times New Roman" panose="02020603050405020304" pitchFamily="18" charset="0"/>
            </a:endParaRPr>
          </a:p>
          <a:p>
            <a:pPr>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Есімде балапан күндерім.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Сол айтқан ертегі жетелеген,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Керемет түсінген түндерім.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b="1" dirty="0">
                <a:latin typeface="Times New Roman" panose="02020603050405020304" pitchFamily="18" charset="0"/>
                <a:ea typeface="Calibri" panose="020F0502020204030204" pitchFamily="34" charset="0"/>
                <a:cs typeface="Times New Roman" panose="02020603050405020304" pitchFamily="18" charset="0"/>
              </a:rPr>
              <a:t>          Қайырмасы:</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Шуақты нұрыңмен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Нұрбақыт ержеткен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Анашым аяулы сағындым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Кейелі бесіктен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Әлдилеп тербеткен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Келеді сәби боп танылғым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kk-KZ" sz="1600" dirty="0">
                <a:latin typeface="Times New Roman" panose="02020603050405020304" pitchFamily="18" charset="0"/>
                <a:ea typeface="Times New Roman" panose="02020603050405020304" pitchFamily="18" charset="0"/>
              </a:rPr>
              <a:t> Ақниет арайлы келбетіңнен</a:t>
            </a:r>
            <a:endParaRPr lang="ru-RU" sz="1400" dirty="0">
              <a:latin typeface="Times New Roman" panose="02020603050405020304" pitchFamily="18" charset="0"/>
              <a:ea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Күтіп ем бақыттың ақтаным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Осынау дөңгелек  жер бетінде</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Өзындей асыл жан таппадым</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a:t>
            </a:r>
            <a:r>
              <a:rPr lang="kk-KZ" sz="1600" b="1" dirty="0">
                <a:latin typeface="Times New Roman" panose="02020603050405020304" pitchFamily="18" charset="0"/>
                <a:ea typeface="Calibri" panose="020F0502020204030204" pitchFamily="34" charset="0"/>
                <a:cs typeface="Times New Roman" panose="02020603050405020304" pitchFamily="18" charset="0"/>
              </a:rPr>
              <a:t>          Қайырмасы:</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kk-KZ" sz="1600" dirty="0">
                <a:latin typeface="Times New Roman" panose="02020603050405020304" pitchFamily="18" charset="0"/>
                <a:ea typeface="Times New Roman" panose="02020603050405020304" pitchFamily="18" charset="0"/>
              </a:rPr>
              <a:t> Жан ана әлемде сіздер үшін</a:t>
            </a:r>
            <a:endParaRPr lang="ru-RU" sz="1400" dirty="0">
              <a:latin typeface="Times New Roman" panose="02020603050405020304" pitchFamily="18" charset="0"/>
              <a:ea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Ешкім жоқ өзіңдей құрметті</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 Арналған ән арнап сіздер үшін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r>
              <a:rPr lang="kk-KZ" sz="1600" dirty="0">
                <a:latin typeface="Times New Roman" panose="02020603050405020304" pitchFamily="18" charset="0"/>
                <a:ea typeface="Calibri" panose="020F0502020204030204" pitchFamily="34" charset="0"/>
              </a:rPr>
              <a:t>           Бас иіп тұруға міндетті.</a:t>
            </a:r>
            <a:endParaRPr lang="ru-RU" sz="1600" dirty="0"/>
          </a:p>
        </p:txBody>
      </p:sp>
    </p:spTree>
    <p:extLst>
      <p:ext uri="{BB962C8B-B14F-4D97-AF65-F5344CB8AC3E}">
        <p14:creationId xmlns:p14="http://schemas.microsoft.com/office/powerpoint/2010/main" val="3738675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787236" y="1144588"/>
            <a:ext cx="6096000" cy="2105192"/>
          </a:xfrm>
          <a:prstGeom prst="rect">
            <a:avLst/>
          </a:prstGeom>
        </p:spPr>
        <p:txBody>
          <a:bodyPr>
            <a:spAutoFit/>
          </a:bodyPr>
          <a:lstStyle/>
          <a:p>
            <a:pPr>
              <a:lnSpc>
                <a:spcPct val="115000"/>
              </a:lnSpc>
              <a:spcAft>
                <a:spcPts val="0"/>
              </a:spcAft>
              <a:tabLst>
                <a:tab pos="180340" algn="l"/>
              </a:tabLst>
            </a:pPr>
            <a:r>
              <a:rPr lang="kk-KZ"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Үй тапсырмасы.</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№18 – сабақ. Отбасы туралы мақал – мәтелдер жазып келу.</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r>
              <a:rPr lang="kk-KZ" sz="2400" dirty="0">
                <a:solidFill>
                  <a:srgbClr val="000000"/>
                </a:solidFill>
                <a:latin typeface="Times New Roman" panose="02020603050405020304" pitchFamily="18" charset="0"/>
                <a:ea typeface="Calibri" panose="020F0502020204030204" pitchFamily="34" charset="0"/>
              </a:rPr>
              <a:t>2. Келесі сабақ. №19, «Шекісу мен бекісу» мәтінін оқып келу.</a:t>
            </a:r>
            <a:endParaRPr lang="ru-RU" sz="2400" dirty="0"/>
          </a:p>
        </p:txBody>
      </p:sp>
    </p:spTree>
    <p:extLst>
      <p:ext uri="{BB962C8B-B14F-4D97-AF65-F5344CB8AC3E}">
        <p14:creationId xmlns:p14="http://schemas.microsoft.com/office/powerpoint/2010/main" val="164736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48930" y="769642"/>
            <a:ext cx="9689690" cy="4205767"/>
          </a:xfrm>
          <a:prstGeom prst="rect">
            <a:avLst/>
          </a:prstGeom>
        </p:spPr>
        <p:txBody>
          <a:bodyPr wrap="square">
            <a:spAutoFit/>
          </a:bodyPr>
          <a:lstStyle/>
          <a:p>
            <a:pPr algn="just">
              <a:lnSpc>
                <a:spcPct val="115000"/>
              </a:lnSpc>
              <a:spcAft>
                <a:spcPts val="0"/>
              </a:spcAft>
              <a:tabLst>
                <a:tab pos="180340" algn="l"/>
              </a:tabLs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sz="2200"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sz="2200" dirty="0"/>
          </a:p>
        </p:txBody>
      </p:sp>
    </p:spTree>
    <p:extLst>
      <p:ext uri="{BB962C8B-B14F-4D97-AF65-F5344CB8AC3E}">
        <p14:creationId xmlns:p14="http://schemas.microsoft.com/office/powerpoint/2010/main" val="3824626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995054" y="1415594"/>
            <a:ext cx="6096000" cy="1578894"/>
          </a:xfrm>
          <a:prstGeom prst="rect">
            <a:avLst/>
          </a:prstGeom>
        </p:spPr>
        <p:txBody>
          <a:bodyPr>
            <a:spAutoFit/>
          </a:bodyPr>
          <a:lstStyle/>
          <a:p>
            <a:pPr>
              <a:lnSpc>
                <a:spcPct val="115000"/>
              </a:lnSpc>
              <a:spcAft>
                <a:spcPts val="0"/>
              </a:spcAft>
            </a:pPr>
            <a:r>
              <a:rPr lang="kk-KZ" sz="2800" b="1" dirty="0">
                <a:latin typeface="Times New Roman" panose="02020603050405020304" pitchFamily="18" charset="0"/>
                <a:ea typeface="Calibri" panose="020F0502020204030204" pitchFamily="34" charset="0"/>
                <a:cs typeface="Times New Roman" panose="02020603050405020304" pitchFamily="18" charset="0"/>
              </a:rPr>
              <a:t>Құндылығы: </a:t>
            </a:r>
            <a:r>
              <a:rPr lang="kk-KZ" sz="2800" dirty="0">
                <a:latin typeface="Times New Roman" panose="02020603050405020304" pitchFamily="18" charset="0"/>
                <a:ea typeface="Calibri" panose="020F0502020204030204" pitchFamily="34" charset="0"/>
                <a:cs typeface="Times New Roman" panose="02020603050405020304" pitchFamily="18" charset="0"/>
              </a:rPr>
              <a:t>Сүйіспеншілік</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sz="2800" b="1" dirty="0">
                <a:latin typeface="Times New Roman" panose="02020603050405020304" pitchFamily="18" charset="0"/>
                <a:ea typeface="Calibri" panose="020F0502020204030204" pitchFamily="34" charset="0"/>
                <a:cs typeface="Times New Roman" panose="02020603050405020304" pitchFamily="18" charset="0"/>
              </a:rPr>
              <a:t>Қасиеттері:</a:t>
            </a:r>
            <a:r>
              <a:rPr lang="kk-KZ" sz="2800" dirty="0">
                <a:latin typeface="Times New Roman" panose="02020603050405020304" pitchFamily="18" charset="0"/>
                <a:ea typeface="Calibri" panose="020F0502020204030204" pitchFamily="34" charset="0"/>
                <a:cs typeface="Times New Roman" panose="02020603050405020304" pitchFamily="18" charset="0"/>
              </a:rPr>
              <a:t> Кешірімшіл болу, шынайылық, жанашырлық.</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9292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10146" y="785495"/>
            <a:ext cx="7426036" cy="3490186"/>
          </a:xfrm>
          <a:prstGeom prst="rect">
            <a:avLst/>
          </a:prstGeom>
        </p:spPr>
        <p:txBody>
          <a:bodyPr wrap="square">
            <a:spAutoFit/>
          </a:bodyPr>
          <a:lstStyle/>
          <a:p>
            <a:pPr>
              <a:lnSpc>
                <a:spcPct val="115000"/>
              </a:lnSpc>
              <a:spcAft>
                <a:spcPts val="0"/>
              </a:spcAft>
            </a:pPr>
            <a:r>
              <a:rPr lang="kk-KZ" sz="23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Мақсаты:</a:t>
            </a:r>
            <a:r>
              <a:rPr lang="kk-KZ"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Оқушыларға Отбасын қадірлеудің қажет екенін түсіндіре отырып, сүйіспеншілік құндылығының мәнін ашу.</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300" b="1" i="1" dirty="0">
                <a:latin typeface="Times New Roman" panose="02020603050405020304" pitchFamily="18" charset="0"/>
                <a:ea typeface="Calibri" panose="020F0502020204030204" pitchFamily="34" charset="0"/>
                <a:cs typeface="Times New Roman" panose="02020603050405020304" pitchFamily="18" charset="0"/>
              </a:rPr>
              <a:t>Міндеттері:</a:t>
            </a:r>
            <a:r>
              <a:rPr lang="kk-KZ" sz="2300" dirty="0">
                <a:latin typeface="Times New Roman" panose="02020603050405020304" pitchFamily="18" charset="0"/>
                <a:ea typeface="Calibri" panose="020F0502020204030204" pitchFamily="34" charset="0"/>
                <a:cs typeface="Times New Roman" panose="02020603050405020304" pitchFamily="18" charset="0"/>
              </a:rPr>
              <a:t> </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sz="2300" dirty="0">
                <a:latin typeface="Times New Roman" panose="02020603050405020304" pitchFamily="18" charset="0"/>
                <a:ea typeface="Times New Roman" panose="02020603050405020304" pitchFamily="18" charset="0"/>
                <a:cs typeface="Times New Roman" panose="02020603050405020304" pitchFamily="18" charset="0"/>
              </a:rPr>
              <a:t>Білімділік: Оқушыларға кешірімшіл болудың маңызын түсіндіру.</a:t>
            </a:r>
            <a:endParaRPr lang="ru-RU" sz="2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300" dirty="0">
                <a:latin typeface="Times New Roman" panose="02020603050405020304" pitchFamily="18" charset="0"/>
                <a:ea typeface="Times New Roman" panose="02020603050405020304" pitchFamily="18" charset="0"/>
                <a:cs typeface="Times New Roman" panose="02020603050405020304" pitchFamily="18" charset="0"/>
              </a:rPr>
              <a:t>Дамытушылық: Оқушылардағы жанашырлық қасиеттерін </a:t>
            </a:r>
            <a:r>
              <a:rPr lang="kk-KZ" sz="2300" dirty="0" smtClean="0">
                <a:latin typeface="Times New Roman" panose="02020603050405020304" pitchFamily="18" charset="0"/>
                <a:ea typeface="Times New Roman" panose="02020603050405020304" pitchFamily="18" charset="0"/>
                <a:cs typeface="Times New Roman" panose="02020603050405020304" pitchFamily="18" charset="0"/>
              </a:rPr>
              <a:t>дамыту.</a:t>
            </a:r>
          </a:p>
          <a:p>
            <a:pPr marL="342900" lvl="0" indent="-342900">
              <a:spcAft>
                <a:spcPts val="0"/>
              </a:spcAft>
              <a:buFont typeface="+mj-lt"/>
              <a:buAutoNum type="arabicPeriod"/>
            </a:pPr>
            <a:r>
              <a:rPr lang="kk-KZ" sz="2300" dirty="0" smtClean="0">
                <a:latin typeface="Times New Roman" panose="02020603050405020304" pitchFamily="18" charset="0"/>
                <a:ea typeface="Calibri" panose="020F0502020204030204" pitchFamily="34" charset="0"/>
                <a:cs typeface="Times New Roman" panose="02020603050405020304" pitchFamily="18" charset="0"/>
              </a:rPr>
              <a:t>Тәрбиелік</a:t>
            </a:r>
            <a:r>
              <a:rPr lang="kk-KZ" sz="2300" dirty="0">
                <a:latin typeface="Times New Roman" panose="02020603050405020304" pitchFamily="18" charset="0"/>
                <a:ea typeface="Calibri" panose="020F0502020204030204" pitchFamily="34" charset="0"/>
                <a:cs typeface="Times New Roman" panose="02020603050405020304" pitchFamily="18" charset="0"/>
              </a:rPr>
              <a:t>: Оқушыларды шынайы болуға тәрбиелеу.</a:t>
            </a:r>
            <a:endParaRPr lang="ru-RU"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232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5 т ережесі өзін өзі та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031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Картинки по запросу нұрға бөле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Картинки по запросу фо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399"/>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59528" y="1144588"/>
            <a:ext cx="8077200" cy="4408899"/>
          </a:xfrm>
          <a:prstGeom prst="rect">
            <a:avLst/>
          </a:prstGeom>
        </p:spPr>
        <p:txBody>
          <a:bodyPr wrap="square">
            <a:spAutoFit/>
          </a:bodyPr>
          <a:lstStyle/>
          <a:p>
            <a:pPr lvl="0">
              <a:spcAft>
                <a:spcPts val="0"/>
              </a:spcAft>
              <a:tabLst>
                <a:tab pos="180340" algn="l"/>
              </a:tabLst>
            </a:pPr>
            <a:r>
              <a:rPr lang="kk-KZ" sz="2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Үй тапсырмасын тексеру.</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№17 – сабақ. Оқулықта 81 – бетте берілген суретке қарап мәтін құрастыру.</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Келесі сабақ. №18, «Қайдасын, қасқа құлыным» мәтінін оқып келу.</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Сұрақтар:</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Баласы әкесі туралы қалай толғанды?</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 неге әкесін Жермен салыстырды?</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 ержеткен сайын әкесіне неге жақындай түсті?</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Баласының әкесі туралы көзқарасынан қандай тәлім алуға </a:t>
            </a:r>
            <a:r>
              <a:rPr lang="kk-KZ"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болады?</a:t>
            </a:r>
          </a:p>
          <a:p>
            <a:pPr marL="342900" lvl="0" indent="-342900">
              <a:spcAft>
                <a:spcPts val="0"/>
              </a:spcAft>
              <a:buFont typeface="+mj-lt"/>
              <a:buAutoNum type="arabicPeriod"/>
            </a:pPr>
            <a:r>
              <a:rPr lang="kk-KZ"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Өздерің </a:t>
            </a: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әкелерің туралы қалай толғанар едіңдер?</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8249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274617" y="941604"/>
            <a:ext cx="8049491" cy="3342453"/>
          </a:xfrm>
          <a:prstGeom prst="rect">
            <a:avLst/>
          </a:prstGeom>
        </p:spPr>
        <p:txBody>
          <a:bodyPr wrap="square">
            <a:spAutoFit/>
          </a:bodyPr>
          <a:lstStyle/>
          <a:p>
            <a:pPr lvl="0">
              <a:spcAft>
                <a:spcPts val="0"/>
              </a:spcAft>
              <a:tabLst>
                <a:tab pos="180340" algn="l"/>
              </a:tabLst>
            </a:pPr>
            <a:r>
              <a:rPr lang="kk-KZ" sz="2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Сабақтың дәйексөзі.</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80340" algn="l"/>
              </a:tabLst>
            </a:pP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(Оқушыларға үш рет айтқызып, дәптерге жаздырту)</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Ата – ана қадірін білмеген – халық қадірін білмес</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Ғабит Мүсірепов.</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2200" b="1" dirty="0">
                <a:latin typeface="Times New Roman" panose="02020603050405020304" pitchFamily="18" charset="0"/>
                <a:ea typeface="Calibri" panose="020F0502020204030204" pitchFamily="34" charset="0"/>
                <a:cs typeface="Times New Roman" panose="02020603050405020304" pitchFamily="18" charset="0"/>
              </a:rPr>
              <a:t>Сұрақтар:</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1. Отбасыда риясыз сүйіспеншілік қайта-қайта туындау үшін не істеу керек?</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2. Қалай ойлайсыздар, бақытты отбасы өмірінің сыры неде? </a:t>
            </a:r>
            <a:endParaRPr lang="kk-KZ"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spcAft>
                <a:spcPts val="0"/>
              </a:spcAft>
            </a:pPr>
            <a:r>
              <a:rPr lang="kk-KZ" sz="2200" dirty="0" smtClean="0">
                <a:latin typeface="Times New Roman" panose="02020603050405020304" pitchFamily="18" charset="0"/>
                <a:ea typeface="Calibri" panose="020F0502020204030204" pitchFamily="34" charset="0"/>
                <a:cs typeface="Times New Roman" panose="02020603050405020304" pitchFamily="18" charset="0"/>
              </a:rPr>
              <a:t>3</a:t>
            </a:r>
            <a:r>
              <a:rPr lang="kk-KZ" sz="2200" dirty="0">
                <a:latin typeface="Times New Roman" panose="02020603050405020304" pitchFamily="18" charset="0"/>
                <a:ea typeface="Calibri" panose="020F0502020204030204" pitchFamily="34" charset="0"/>
                <a:cs typeface="Times New Roman" panose="02020603050405020304" pitchFamily="18" charset="0"/>
              </a:rPr>
              <a:t>. Дәйексөзден қандай ой түйдіңіз?</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8835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731818" y="2228749"/>
            <a:ext cx="7550727" cy="2800767"/>
          </a:xfrm>
          <a:prstGeom prst="rect">
            <a:avLst/>
          </a:prstGeom>
        </p:spPr>
        <p:txBody>
          <a:bodyPr wrap="square">
            <a:spAutoFit/>
          </a:bodyPr>
          <a:lstStyle/>
          <a:p>
            <a:pPr>
              <a:spcAft>
                <a:spcPts val="0"/>
              </a:spcAft>
            </a:pPr>
            <a:r>
              <a:rPr lang="kk-KZ" sz="2200" b="1" dirty="0">
                <a:latin typeface="Times New Roman" panose="02020603050405020304" pitchFamily="18" charset="0"/>
                <a:ea typeface="Calibri" panose="020F0502020204030204" pitchFamily="34" charset="0"/>
                <a:cs typeface="Times New Roman" panose="02020603050405020304" pitchFamily="18" charset="0"/>
              </a:rPr>
              <a:t>Сұрақтар: </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SzPts val="1400"/>
              <a:buFont typeface="Times New Roman" panose="02020603050405020304" pitchFamily="18" charset="0"/>
              <a:buAutoNum type="arabicPeriod"/>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Үлкен және ортаншы ұлдардың ертеңіне сеніммен қарамауының себебі неде?</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SzPts val="1400"/>
              <a:buFont typeface="Times New Roman" panose="02020603050405020304" pitchFamily="18" charset="0"/>
              <a:buAutoNum type="arabicPeriod"/>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Сырбайдың қандай қасиеті оны анасының тілегін орындауға жетеледі?</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SzPts val="1400"/>
              <a:buFont typeface="Times New Roman" panose="02020603050405020304" pitchFamily="18" charset="0"/>
              <a:buAutoNum type="arabicPeriod"/>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Әңгімеде қандай құндылық туралы айтылған деп ойлайсыңдар? </a:t>
            </a:r>
            <a:endParaRPr lang="kk-KZ"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SzPts val="1400"/>
              <a:buFont typeface="Times New Roman" panose="02020603050405020304" pitchFamily="18" charset="0"/>
              <a:buAutoNum type="arabicPeriod"/>
            </a:pPr>
            <a:r>
              <a:rPr lang="kk-KZ" sz="2200" dirty="0" smtClean="0">
                <a:latin typeface="Times New Roman" panose="02020603050405020304" pitchFamily="18" charset="0"/>
                <a:ea typeface="Calibri" panose="020F0502020204030204" pitchFamily="34" charset="0"/>
                <a:cs typeface="Times New Roman" panose="02020603050405020304" pitchFamily="18" charset="0"/>
              </a:rPr>
              <a:t>Сендер </a:t>
            </a:r>
            <a:r>
              <a:rPr lang="kk-KZ" sz="2200" dirty="0">
                <a:latin typeface="Times New Roman" panose="02020603050405020304" pitchFamily="18" charset="0"/>
                <a:ea typeface="Calibri" panose="020F0502020204030204" pitchFamily="34" charset="0"/>
                <a:cs typeface="Times New Roman" panose="02020603050405020304" pitchFamily="18" charset="0"/>
              </a:rPr>
              <a:t>өз жақындарыңды қалай қуантасыңдар?</a:t>
            </a:r>
            <a:endParaRPr lang="ru-RU"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731818" y="641373"/>
            <a:ext cx="6096000" cy="1311128"/>
          </a:xfrm>
          <a:prstGeom prst="rect">
            <a:avLst/>
          </a:prstGeom>
        </p:spPr>
        <p:txBody>
          <a:bodyPr>
            <a:spAutoFit/>
          </a:bodyPr>
          <a:lstStyle/>
          <a:p>
            <a:pPr marL="228600">
              <a:lnSpc>
                <a:spcPct val="115000"/>
              </a:lnSpc>
              <a:spcAft>
                <a:spcPts val="0"/>
              </a:spcAft>
              <a:tabLst>
                <a:tab pos="180340" algn="l"/>
              </a:tabLst>
            </a:pPr>
            <a:r>
              <a:rPr lang="kk-KZ"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Мұғалім </a:t>
            </a:r>
            <a:r>
              <a:rPr lang="kk-KZ"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сыйы</a:t>
            </a:r>
            <a:r>
              <a:rPr lang="kk-KZ"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kk-KZ"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kk-KZ" sz="2400" b="1" dirty="0">
                <a:latin typeface="Times New Roman" panose="02020603050405020304" pitchFamily="18" charset="0"/>
                <a:ea typeface="Times New Roman" panose="02020603050405020304" pitchFamily="18" charset="0"/>
              </a:rPr>
              <a:t>Ананың асыл арманы</a:t>
            </a:r>
            <a:endParaRPr lang="ru-RU" sz="2000" dirty="0">
              <a:latin typeface="Times New Roman" panose="02020603050405020304" pitchFamily="18" charset="0"/>
              <a:ea typeface="Times New Roman" panose="02020603050405020304" pitchFamily="18" charset="0"/>
            </a:endParaRPr>
          </a:p>
          <a:p>
            <a:pPr>
              <a:lnSpc>
                <a:spcPct val="115000"/>
              </a:lnSpc>
              <a:spcAft>
                <a:spcPts val="0"/>
              </a:spcAft>
            </a:pPr>
            <a:r>
              <a:rPr lang="kk-KZ" sz="2400" i="1" dirty="0">
                <a:latin typeface="Times New Roman" panose="02020603050405020304" pitchFamily="18" charset="0"/>
                <a:ea typeface="Calibri" panose="020F0502020204030204" pitchFamily="34" charset="0"/>
                <a:cs typeface="Times New Roman" panose="02020603050405020304" pitchFamily="18" charset="0"/>
              </a:rPr>
              <a:t>                                                          М. Тиесов</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2666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Похожее изображени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8255" y="1"/>
            <a:ext cx="364374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23454" y="508680"/>
            <a:ext cx="7619999" cy="5289140"/>
          </a:xfrm>
          <a:prstGeom prst="rect">
            <a:avLst/>
          </a:prstGeom>
        </p:spPr>
        <p:txBody>
          <a:bodyPr wrap="square">
            <a:spAutoFit/>
          </a:bodyPr>
          <a:lstStyle/>
          <a:p>
            <a:pPr>
              <a:lnSpc>
                <a:spcPct val="115000"/>
              </a:lnSpc>
              <a:spcAft>
                <a:spcPts val="0"/>
              </a:spcAft>
              <a:tabLst>
                <a:tab pos="180340" algn="l"/>
              </a:tabLst>
            </a:pPr>
            <a:r>
              <a:rPr lang="kk-K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Шығармашылық жұмыс, топпен жұмыс</a:t>
            </a: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200" dirty="0">
                <a:latin typeface="Times New Roman" panose="02020603050405020304" pitchFamily="18" charset="0"/>
                <a:ea typeface="Calibri" panose="020F0502020204030204" pitchFamily="34" charset="0"/>
                <a:cs typeface="Times New Roman" panose="02020603050405020304" pitchFamily="18" charset="0"/>
              </a:rPr>
              <a:t>Оқушылар төрт топқа бөлінеді.</a:t>
            </a:r>
            <a:r>
              <a:rPr lang="kk-KZ" sz="2200" b="1" dirty="0">
                <a:latin typeface="Times New Roman" panose="02020603050405020304" pitchFamily="18" charset="0"/>
                <a:ea typeface="Calibri" panose="020F0502020204030204" pitchFamily="34" charset="0"/>
                <a:cs typeface="Times New Roman" panose="02020603050405020304" pitchFamily="18" charset="0"/>
              </a:rPr>
              <a:t> </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200" b="1" dirty="0">
                <a:latin typeface="Times New Roman" panose="02020603050405020304" pitchFamily="18" charset="0"/>
                <a:ea typeface="Calibri" panose="020F0502020204030204" pitchFamily="34" charset="0"/>
                <a:cs typeface="Times New Roman" panose="02020603050405020304" pitchFamily="18" charset="0"/>
              </a:rPr>
              <a:t>Тапсырма: </a:t>
            </a:r>
            <a:r>
              <a:rPr lang="kk-KZ" sz="2200" dirty="0">
                <a:latin typeface="Times New Roman" panose="02020603050405020304" pitchFamily="18" charset="0"/>
                <a:ea typeface="Calibri" panose="020F0502020204030204" pitchFamily="34" charset="0"/>
                <a:cs typeface="Times New Roman" panose="02020603050405020304" pitchFamily="18" charset="0"/>
              </a:rPr>
              <a:t>Мақалды </a:t>
            </a:r>
            <a:r>
              <a:rPr lang="kk-KZ" sz="2200" dirty="0" smtClean="0">
                <a:latin typeface="Times New Roman" panose="02020603050405020304" pitchFamily="18" charset="0"/>
                <a:ea typeface="Calibri" panose="020F0502020204030204" pitchFamily="34" charset="0"/>
                <a:cs typeface="Times New Roman" panose="02020603050405020304" pitchFamily="18" charset="0"/>
              </a:rPr>
              <a:t>аяқта.</a:t>
            </a:r>
            <a:endParaRPr lang="ru-RU" sz="2200"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0"/>
              </a:spcAft>
              <a:buAutoNum type="arabicPeriod"/>
              <a:tabLst>
                <a:tab pos="180340" algn="l"/>
              </a:tabLst>
            </a:pPr>
            <a:r>
              <a:rPr lang="ru-RU" sz="2200" dirty="0" err="1" smtClean="0">
                <a:latin typeface="Times New Roman" panose="02020603050405020304" pitchFamily="18" charset="0"/>
                <a:ea typeface="Times New Roman" panose="02020603050405020304" pitchFamily="18" charset="0"/>
              </a:rPr>
              <a:t>Ақ</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шашты</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ана</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жастығым</a:t>
            </a:r>
            <a:r>
              <a:rPr lang="ru-RU" sz="2200" dirty="0">
                <a:latin typeface="Times New Roman" panose="02020603050405020304" pitchFamily="18" charset="0"/>
                <a:ea typeface="Times New Roman" panose="02020603050405020304" pitchFamily="18" charset="0"/>
              </a:rPr>
              <a:t> — балам" </a:t>
            </a:r>
            <a:r>
              <a:rPr lang="ru-RU" sz="2200" dirty="0" err="1">
                <a:latin typeface="Times New Roman" panose="02020603050405020304" pitchFamily="18" charset="0"/>
                <a:ea typeface="Times New Roman" panose="02020603050405020304" pitchFamily="18" charset="0"/>
              </a:rPr>
              <a:t>дейді</a:t>
            </a:r>
            <a:r>
              <a:rPr lang="ru-RU" sz="2200" dirty="0">
                <a:latin typeface="Times New Roman" panose="02020603050405020304" pitchFamily="18" charset="0"/>
                <a:ea typeface="Times New Roman" panose="02020603050405020304" pitchFamily="18" charset="0"/>
              </a:rPr>
              <a:t>.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Ақылды </a:t>
            </a:r>
            <a:r>
              <a:rPr lang="kk-KZ" sz="2200" dirty="0">
                <a:latin typeface="Times New Roman" panose="02020603050405020304" pitchFamily="18" charset="0"/>
                <a:ea typeface="Times New Roman" panose="02020603050405020304" pitchFamily="18" charset="0"/>
              </a:rPr>
              <a:t>бала: "... - ... - ..." дейді.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ru-RU" sz="2200" dirty="0" smtClean="0">
                <a:latin typeface="Times New Roman" panose="02020603050405020304" pitchFamily="18" charset="0"/>
                <a:ea typeface="Times New Roman" panose="02020603050405020304" pitchFamily="18" charset="0"/>
              </a:rPr>
              <a:t>2. </a:t>
            </a:r>
            <a:r>
              <a:rPr lang="kk-KZ" sz="2200" dirty="0" smtClean="0">
                <a:latin typeface="Times New Roman" panose="02020603050405020304" pitchFamily="18" charset="0"/>
                <a:ea typeface="Times New Roman" panose="02020603050405020304" pitchFamily="18" charset="0"/>
              </a:rPr>
              <a:t>Алты </a:t>
            </a:r>
            <a:r>
              <a:rPr lang="kk-KZ" sz="2200" dirty="0">
                <a:latin typeface="Times New Roman" panose="02020603050405020304" pitchFamily="18" charset="0"/>
                <a:ea typeface="Times New Roman" panose="02020603050405020304" pitchFamily="18" charset="0"/>
              </a:rPr>
              <a:t>ұл тапқан ананы "ханым" десе болады.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білген адамды "жаным" десе болады.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ru-RU" sz="2200" dirty="0" smtClean="0">
                <a:latin typeface="Times New Roman" panose="02020603050405020304" pitchFamily="18" charset="0"/>
                <a:ea typeface="Times New Roman" panose="02020603050405020304" pitchFamily="18" charset="0"/>
              </a:rPr>
              <a:t>3. </a:t>
            </a: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анадан туады,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Ат </a:t>
            </a:r>
            <a:r>
              <a:rPr lang="kk-KZ" sz="2200" dirty="0">
                <a:latin typeface="Times New Roman" panose="02020603050405020304" pitchFamily="18" charset="0"/>
                <a:ea typeface="Times New Roman" panose="02020603050405020304" pitchFamily="18" charset="0"/>
              </a:rPr>
              <a:t>биеден туады. </a:t>
            </a:r>
            <a:endParaRPr lang="ru-RU" sz="2200" dirty="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4. Ана </a:t>
            </a:r>
            <a:r>
              <a:rPr lang="kk-KZ" sz="2200" dirty="0">
                <a:latin typeface="Times New Roman" panose="02020603050405020304" pitchFamily="18" charset="0"/>
                <a:ea typeface="Times New Roman" panose="02020603050405020304" pitchFamily="18" charset="0"/>
              </a:rPr>
              <a:t>алақанының аясы, </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 саясы. </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ru-RU" sz="2200" dirty="0" smtClean="0">
                <a:latin typeface="Times New Roman" panose="02020603050405020304" pitchFamily="18" charset="0"/>
                <a:ea typeface="Times New Roman" panose="02020603050405020304" pitchFamily="18" charset="0"/>
              </a:rPr>
              <a:t>5. </a:t>
            </a:r>
            <a:r>
              <a:rPr lang="kk-KZ" sz="2200" dirty="0" smtClean="0">
                <a:latin typeface="Times New Roman" panose="02020603050405020304" pitchFamily="18" charset="0"/>
                <a:ea typeface="Times New Roman" panose="02020603050405020304" pitchFamily="18" charset="0"/>
              </a:rPr>
              <a:t>Ана </a:t>
            </a:r>
            <a:r>
              <a:rPr lang="kk-KZ" sz="2200" dirty="0">
                <a:latin typeface="Times New Roman" panose="02020603050405020304" pitchFamily="18" charset="0"/>
                <a:ea typeface="Times New Roman" panose="02020603050405020304" pitchFamily="18" charset="0"/>
              </a:rPr>
              <a:t>алдында құрмет, </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Ата </a:t>
            </a:r>
            <a:r>
              <a:rPr lang="kk-KZ" sz="2200" dirty="0">
                <a:latin typeface="Times New Roman" panose="02020603050405020304" pitchFamily="18" charset="0"/>
                <a:ea typeface="Times New Roman" panose="02020603050405020304" pitchFamily="18" charset="0"/>
              </a:rPr>
              <a:t>алдында ... </a:t>
            </a:r>
            <a:endParaRPr lang="kk-KZ" sz="2200" dirty="0" smtClean="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Calibri" panose="020F0502020204030204" pitchFamily="34" charset="0"/>
                <a:cs typeface="Times New Roman" panose="02020603050405020304" pitchFamily="18" charset="0"/>
              </a:rPr>
              <a:t>6. Анаға </a:t>
            </a:r>
            <a:r>
              <a:rPr lang="kk-KZ" sz="2200" dirty="0">
                <a:latin typeface="Times New Roman" panose="02020603050405020304" pitchFamily="18" charset="0"/>
                <a:ea typeface="Calibri" panose="020F0502020204030204" pitchFamily="34" charset="0"/>
                <a:cs typeface="Times New Roman" panose="02020603050405020304" pitchFamily="18" charset="0"/>
              </a:rPr>
              <a:t>баланың ... жоқ.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723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Похожее изображени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8255" y="1"/>
            <a:ext cx="364374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23454" y="508680"/>
            <a:ext cx="7619999" cy="5289140"/>
          </a:xfrm>
          <a:prstGeom prst="rect">
            <a:avLst/>
          </a:prstGeom>
        </p:spPr>
        <p:txBody>
          <a:bodyPr wrap="square">
            <a:spAutoFit/>
          </a:bodyPr>
          <a:lstStyle/>
          <a:p>
            <a:pPr>
              <a:lnSpc>
                <a:spcPct val="115000"/>
              </a:lnSpc>
              <a:spcAft>
                <a:spcPts val="0"/>
              </a:spcAft>
              <a:tabLst>
                <a:tab pos="180340" algn="l"/>
              </a:tabLst>
            </a:pPr>
            <a:r>
              <a:rPr lang="kk-K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Шығармашылық жұмыс, топпен жұмыс</a:t>
            </a:r>
            <a:r>
              <a:rPr lang="kk-K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200" dirty="0">
                <a:latin typeface="Times New Roman" panose="02020603050405020304" pitchFamily="18" charset="0"/>
                <a:ea typeface="Calibri" panose="020F0502020204030204" pitchFamily="34" charset="0"/>
                <a:cs typeface="Times New Roman" panose="02020603050405020304" pitchFamily="18" charset="0"/>
              </a:rPr>
              <a:t>Оқушылар төрт топқа бөлінеді.</a:t>
            </a:r>
            <a:r>
              <a:rPr lang="kk-KZ" sz="2200" b="1" dirty="0">
                <a:latin typeface="Times New Roman" panose="02020603050405020304" pitchFamily="18" charset="0"/>
                <a:ea typeface="Calibri" panose="020F0502020204030204" pitchFamily="34" charset="0"/>
                <a:cs typeface="Times New Roman" panose="02020603050405020304" pitchFamily="18" charset="0"/>
              </a:rPr>
              <a:t> </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200" b="1" dirty="0">
                <a:latin typeface="Times New Roman" panose="02020603050405020304" pitchFamily="18" charset="0"/>
                <a:ea typeface="Calibri" panose="020F0502020204030204" pitchFamily="34" charset="0"/>
                <a:cs typeface="Times New Roman" panose="02020603050405020304" pitchFamily="18" charset="0"/>
              </a:rPr>
              <a:t>Тапсырма: </a:t>
            </a:r>
            <a:r>
              <a:rPr lang="kk-KZ" sz="2200" dirty="0">
                <a:latin typeface="Times New Roman" panose="02020603050405020304" pitchFamily="18" charset="0"/>
                <a:ea typeface="Calibri" panose="020F0502020204030204" pitchFamily="34" charset="0"/>
                <a:cs typeface="Times New Roman" panose="02020603050405020304" pitchFamily="18" charset="0"/>
              </a:rPr>
              <a:t>Мақалды </a:t>
            </a:r>
            <a:r>
              <a:rPr lang="kk-KZ" sz="2200" dirty="0" smtClean="0">
                <a:latin typeface="Times New Roman" panose="02020603050405020304" pitchFamily="18" charset="0"/>
                <a:ea typeface="Calibri" panose="020F0502020204030204" pitchFamily="34" charset="0"/>
                <a:cs typeface="Times New Roman" panose="02020603050405020304" pitchFamily="18" charset="0"/>
              </a:rPr>
              <a:t>аяқта.</a:t>
            </a:r>
            <a:endParaRPr lang="ru-RU" sz="2200"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0"/>
              </a:spcAft>
              <a:buAutoNum type="arabicPeriod"/>
              <a:tabLst>
                <a:tab pos="180340" algn="l"/>
              </a:tabLst>
            </a:pPr>
            <a:r>
              <a:rPr lang="ru-RU" sz="2200" dirty="0" err="1" smtClean="0">
                <a:latin typeface="Times New Roman" panose="02020603050405020304" pitchFamily="18" charset="0"/>
                <a:ea typeface="Times New Roman" panose="02020603050405020304" pitchFamily="18" charset="0"/>
              </a:rPr>
              <a:t>Ақ</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шашты</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ана</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жастығым</a:t>
            </a:r>
            <a:r>
              <a:rPr lang="ru-RU" sz="2200" dirty="0">
                <a:latin typeface="Times New Roman" panose="02020603050405020304" pitchFamily="18" charset="0"/>
                <a:ea typeface="Times New Roman" panose="02020603050405020304" pitchFamily="18" charset="0"/>
              </a:rPr>
              <a:t> — балам" </a:t>
            </a:r>
            <a:r>
              <a:rPr lang="ru-RU" sz="2200" dirty="0" err="1">
                <a:latin typeface="Times New Roman" panose="02020603050405020304" pitchFamily="18" charset="0"/>
                <a:ea typeface="Times New Roman" panose="02020603050405020304" pitchFamily="18" charset="0"/>
              </a:rPr>
              <a:t>дейді</a:t>
            </a:r>
            <a:r>
              <a:rPr lang="ru-RU" sz="2200" dirty="0">
                <a:latin typeface="Times New Roman" panose="02020603050405020304" pitchFamily="18" charset="0"/>
                <a:ea typeface="Times New Roman" panose="02020603050405020304" pitchFamily="18" charset="0"/>
              </a:rPr>
              <a:t>.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Ақылды </a:t>
            </a:r>
            <a:r>
              <a:rPr lang="kk-KZ" sz="2200" dirty="0">
                <a:latin typeface="Times New Roman" panose="02020603050405020304" pitchFamily="18" charset="0"/>
                <a:ea typeface="Times New Roman" panose="02020603050405020304" pitchFamily="18" charset="0"/>
              </a:rPr>
              <a:t>бала: "... - ... - ..." дейді. </a:t>
            </a:r>
            <a:r>
              <a:rPr lang="kk-KZ" sz="2200" dirty="0" smtClean="0">
                <a:latin typeface="Times New Roman" panose="02020603050405020304" pitchFamily="18" charset="0"/>
                <a:ea typeface="Times New Roman" panose="02020603050405020304" pitchFamily="18" charset="0"/>
              </a:rPr>
              <a:t>(ай – күнім – анам)</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ru-RU" sz="2200" dirty="0" smtClean="0">
                <a:latin typeface="Times New Roman" panose="02020603050405020304" pitchFamily="18" charset="0"/>
                <a:ea typeface="Times New Roman" panose="02020603050405020304" pitchFamily="18" charset="0"/>
              </a:rPr>
              <a:t>2. </a:t>
            </a:r>
            <a:r>
              <a:rPr lang="kk-KZ" sz="2200" dirty="0" smtClean="0">
                <a:latin typeface="Times New Roman" panose="02020603050405020304" pitchFamily="18" charset="0"/>
                <a:ea typeface="Times New Roman" panose="02020603050405020304" pitchFamily="18" charset="0"/>
              </a:rPr>
              <a:t>Алты </a:t>
            </a:r>
            <a:r>
              <a:rPr lang="kk-KZ" sz="2200" dirty="0">
                <a:latin typeface="Times New Roman" panose="02020603050405020304" pitchFamily="18" charset="0"/>
                <a:ea typeface="Times New Roman" panose="02020603050405020304" pitchFamily="18" charset="0"/>
              </a:rPr>
              <a:t>ұл тапқан ананы "ханым" десе болады.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білген адамды "жаным" десе болады. </a:t>
            </a:r>
            <a:r>
              <a:rPr lang="kk-KZ" sz="2200" dirty="0" smtClean="0">
                <a:latin typeface="Times New Roman" panose="02020603050405020304" pitchFamily="18" charset="0"/>
                <a:ea typeface="Times New Roman" panose="02020603050405020304" pitchFamily="18" charset="0"/>
              </a:rPr>
              <a:t>(сыйласа)</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ru-RU" sz="2200" dirty="0" smtClean="0">
                <a:latin typeface="Times New Roman" panose="02020603050405020304" pitchFamily="18" charset="0"/>
                <a:ea typeface="Times New Roman" panose="02020603050405020304" pitchFamily="18" charset="0"/>
              </a:rPr>
              <a:t>3. </a:t>
            </a: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анадан туады, </a:t>
            </a:r>
            <a:endParaRPr lang="ru-RU" sz="2200" dirty="0" smtClean="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200" dirty="0" smtClean="0">
                <a:latin typeface="Times New Roman" panose="02020603050405020304" pitchFamily="18" charset="0"/>
                <a:ea typeface="Times New Roman" panose="02020603050405020304" pitchFamily="18" charset="0"/>
              </a:rPr>
              <a:t>Ат </a:t>
            </a:r>
            <a:r>
              <a:rPr lang="kk-KZ" sz="2200" dirty="0">
                <a:latin typeface="Times New Roman" panose="02020603050405020304" pitchFamily="18" charset="0"/>
                <a:ea typeface="Times New Roman" panose="02020603050405020304" pitchFamily="18" charset="0"/>
              </a:rPr>
              <a:t>биеден туады. </a:t>
            </a:r>
            <a:r>
              <a:rPr lang="kk-KZ" sz="2200" dirty="0" smtClean="0">
                <a:latin typeface="Times New Roman" panose="02020603050405020304" pitchFamily="18" charset="0"/>
                <a:ea typeface="Times New Roman" panose="02020603050405020304" pitchFamily="18" charset="0"/>
              </a:rPr>
              <a:t>(алып)</a:t>
            </a:r>
            <a:endParaRPr lang="ru-RU" sz="2200" dirty="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4. Ана </a:t>
            </a:r>
            <a:r>
              <a:rPr lang="kk-KZ" sz="2200" dirty="0">
                <a:latin typeface="Times New Roman" panose="02020603050405020304" pitchFamily="18" charset="0"/>
                <a:ea typeface="Times New Roman" panose="02020603050405020304" pitchFamily="18" charset="0"/>
              </a:rPr>
              <a:t>алақанының аясы, </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 </a:t>
            </a:r>
            <a:r>
              <a:rPr lang="kk-KZ" sz="2200" dirty="0">
                <a:latin typeface="Times New Roman" panose="02020603050405020304" pitchFamily="18" charset="0"/>
                <a:ea typeface="Times New Roman" panose="02020603050405020304" pitchFamily="18" charset="0"/>
              </a:rPr>
              <a:t>... саясы. </a:t>
            </a:r>
            <a:r>
              <a:rPr lang="kk-KZ" sz="2200" dirty="0" smtClean="0">
                <a:latin typeface="Times New Roman" panose="02020603050405020304" pitchFamily="18" charset="0"/>
                <a:ea typeface="Times New Roman" panose="02020603050405020304" pitchFamily="18" charset="0"/>
              </a:rPr>
              <a:t>(ақ шынардың)</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ru-RU" sz="2200" dirty="0" smtClean="0">
                <a:latin typeface="Times New Roman" panose="02020603050405020304" pitchFamily="18" charset="0"/>
                <a:ea typeface="Times New Roman" panose="02020603050405020304" pitchFamily="18" charset="0"/>
              </a:rPr>
              <a:t>5. </a:t>
            </a:r>
            <a:r>
              <a:rPr lang="kk-KZ" sz="2200" dirty="0" smtClean="0">
                <a:latin typeface="Times New Roman" panose="02020603050405020304" pitchFamily="18" charset="0"/>
                <a:ea typeface="Times New Roman" panose="02020603050405020304" pitchFamily="18" charset="0"/>
              </a:rPr>
              <a:t>Ана </a:t>
            </a:r>
            <a:r>
              <a:rPr lang="kk-KZ" sz="2200" dirty="0">
                <a:latin typeface="Times New Roman" panose="02020603050405020304" pitchFamily="18" charset="0"/>
                <a:ea typeface="Times New Roman" panose="02020603050405020304" pitchFamily="18" charset="0"/>
              </a:rPr>
              <a:t>алдында құрмет, </a:t>
            </a:r>
            <a:endParaRPr lang="ru-RU" sz="2200" dirty="0" smtClean="0">
              <a:latin typeface="Times New Roman" panose="02020603050405020304" pitchFamily="18" charset="0"/>
              <a:ea typeface="Times New Roman" panose="02020603050405020304" pitchFamily="18" charset="0"/>
            </a:endParaRPr>
          </a:p>
          <a:p>
            <a:pPr lvl="0">
              <a:spcAft>
                <a:spcPts val="0"/>
              </a:spcAft>
            </a:pPr>
            <a:r>
              <a:rPr lang="kk-KZ" sz="2200" dirty="0" smtClean="0">
                <a:latin typeface="Times New Roman" panose="02020603050405020304" pitchFamily="18" charset="0"/>
                <a:ea typeface="Times New Roman" panose="02020603050405020304" pitchFamily="18" charset="0"/>
              </a:rPr>
              <a:t>Ата </a:t>
            </a:r>
            <a:r>
              <a:rPr lang="kk-KZ" sz="2200" dirty="0">
                <a:latin typeface="Times New Roman" panose="02020603050405020304" pitchFamily="18" charset="0"/>
                <a:ea typeface="Times New Roman" panose="02020603050405020304" pitchFamily="18" charset="0"/>
              </a:rPr>
              <a:t>алдында ... </a:t>
            </a:r>
            <a:r>
              <a:rPr lang="kk-KZ" sz="2200" dirty="0" smtClean="0">
                <a:latin typeface="Times New Roman" panose="02020603050405020304" pitchFamily="18" charset="0"/>
                <a:ea typeface="Times New Roman" panose="02020603050405020304" pitchFamily="18" charset="0"/>
              </a:rPr>
              <a:t>(қызмет)</a:t>
            </a:r>
          </a:p>
          <a:p>
            <a:pPr lvl="0">
              <a:spcAft>
                <a:spcPts val="0"/>
              </a:spcAft>
            </a:pPr>
            <a:r>
              <a:rPr lang="kk-KZ" sz="2200" dirty="0" smtClean="0">
                <a:latin typeface="Times New Roman" panose="02020603050405020304" pitchFamily="18" charset="0"/>
                <a:ea typeface="Calibri" panose="020F0502020204030204" pitchFamily="34" charset="0"/>
                <a:cs typeface="Times New Roman" panose="02020603050405020304" pitchFamily="18" charset="0"/>
              </a:rPr>
              <a:t>6. Анаға </a:t>
            </a:r>
            <a:r>
              <a:rPr lang="kk-KZ" sz="2200" dirty="0">
                <a:latin typeface="Times New Roman" panose="02020603050405020304" pitchFamily="18" charset="0"/>
                <a:ea typeface="Calibri" panose="020F0502020204030204" pitchFamily="34" charset="0"/>
                <a:cs typeface="Times New Roman" panose="02020603050405020304" pitchFamily="18" charset="0"/>
              </a:rPr>
              <a:t>баланың ... жоқ. </a:t>
            </a:r>
            <a:r>
              <a:rPr lang="kk-KZ" sz="2200" dirty="0" smtClean="0">
                <a:latin typeface="Times New Roman" panose="02020603050405020304" pitchFamily="18" charset="0"/>
                <a:ea typeface="Calibri" panose="020F0502020204030204" pitchFamily="34" charset="0"/>
                <a:cs typeface="Times New Roman" panose="02020603050405020304" pitchFamily="18" charset="0"/>
              </a:rPr>
              <a:t>(алалығы)</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5551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660</Words>
  <Application>Microsoft Office PowerPoint</Application>
  <PresentationFormat>Широкоэкранный</PresentationFormat>
  <Paragraphs>92</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Сарвиноз</dc:creator>
  <cp:lastModifiedBy>Пользователь</cp:lastModifiedBy>
  <cp:revision>8</cp:revision>
  <dcterms:created xsi:type="dcterms:W3CDTF">2017-12-21T05:07:34Z</dcterms:created>
  <dcterms:modified xsi:type="dcterms:W3CDTF">2018-08-29T03:35:51Z</dcterms:modified>
</cp:coreProperties>
</file>