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4" r:id="rId3"/>
    <p:sldId id="275" r:id="rId4"/>
    <p:sldId id="259" r:id="rId5"/>
    <p:sldId id="260" r:id="rId6"/>
    <p:sldId id="279" r:id="rId7"/>
    <p:sldId id="276" r:id="rId8"/>
    <p:sldId id="265" r:id="rId9"/>
    <p:sldId id="278" r:id="rId10"/>
    <p:sldId id="267" r:id="rId11"/>
    <p:sldId id="277" r:id="rId12"/>
    <p:sldId id="269" r:id="rId1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14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A443929B-9D43-400C-9BF1-C0F7CE721023}" type="datetimeFigureOut">
              <a:rPr lang="ru-RU" smtClean="0"/>
              <a:t>ср 29.08.18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435115F-7D00-4C6B-8F18-C9490110C0A0}" type="slidenum">
              <a:rPr lang="ru-RU" smtClean="0"/>
              <a:t>‹#›</a:t>
            </a:fld>
            <a:endParaRPr lang="ru-RU"/>
          </a:p>
        </p:txBody>
      </p:sp>
    </p:spTree>
    <p:extLst>
      <p:ext uri="{BB962C8B-B14F-4D97-AF65-F5344CB8AC3E}">
        <p14:creationId xmlns:p14="http://schemas.microsoft.com/office/powerpoint/2010/main" val="40314924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443929B-9D43-400C-9BF1-C0F7CE721023}" type="datetimeFigureOut">
              <a:rPr lang="ru-RU" smtClean="0"/>
              <a:t>ср 29.08.18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435115F-7D00-4C6B-8F18-C9490110C0A0}" type="slidenum">
              <a:rPr lang="ru-RU" smtClean="0"/>
              <a:t>‹#›</a:t>
            </a:fld>
            <a:endParaRPr lang="ru-RU"/>
          </a:p>
        </p:txBody>
      </p:sp>
    </p:spTree>
    <p:extLst>
      <p:ext uri="{BB962C8B-B14F-4D97-AF65-F5344CB8AC3E}">
        <p14:creationId xmlns:p14="http://schemas.microsoft.com/office/powerpoint/2010/main" val="4455654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443929B-9D43-400C-9BF1-C0F7CE721023}" type="datetimeFigureOut">
              <a:rPr lang="ru-RU" smtClean="0"/>
              <a:t>ср 29.08.18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435115F-7D00-4C6B-8F18-C9490110C0A0}" type="slidenum">
              <a:rPr lang="ru-RU" smtClean="0"/>
              <a:t>‹#›</a:t>
            </a:fld>
            <a:endParaRPr lang="ru-RU"/>
          </a:p>
        </p:txBody>
      </p:sp>
    </p:spTree>
    <p:extLst>
      <p:ext uri="{BB962C8B-B14F-4D97-AF65-F5344CB8AC3E}">
        <p14:creationId xmlns:p14="http://schemas.microsoft.com/office/powerpoint/2010/main" val="41044988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443929B-9D43-400C-9BF1-C0F7CE721023}" type="datetimeFigureOut">
              <a:rPr lang="ru-RU" smtClean="0"/>
              <a:t>ср 29.08.18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435115F-7D00-4C6B-8F18-C9490110C0A0}" type="slidenum">
              <a:rPr lang="ru-RU" smtClean="0"/>
              <a:t>‹#›</a:t>
            </a:fld>
            <a:endParaRPr lang="ru-RU"/>
          </a:p>
        </p:txBody>
      </p:sp>
    </p:spTree>
    <p:extLst>
      <p:ext uri="{BB962C8B-B14F-4D97-AF65-F5344CB8AC3E}">
        <p14:creationId xmlns:p14="http://schemas.microsoft.com/office/powerpoint/2010/main" val="17421286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A443929B-9D43-400C-9BF1-C0F7CE721023}" type="datetimeFigureOut">
              <a:rPr lang="ru-RU" smtClean="0"/>
              <a:t>ср 29.08.18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435115F-7D00-4C6B-8F18-C9490110C0A0}" type="slidenum">
              <a:rPr lang="ru-RU" smtClean="0"/>
              <a:t>‹#›</a:t>
            </a:fld>
            <a:endParaRPr lang="ru-RU"/>
          </a:p>
        </p:txBody>
      </p:sp>
    </p:spTree>
    <p:extLst>
      <p:ext uri="{BB962C8B-B14F-4D97-AF65-F5344CB8AC3E}">
        <p14:creationId xmlns:p14="http://schemas.microsoft.com/office/powerpoint/2010/main" val="3284959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A443929B-9D43-400C-9BF1-C0F7CE721023}" type="datetimeFigureOut">
              <a:rPr lang="ru-RU" smtClean="0"/>
              <a:t>ср 29.08.18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435115F-7D00-4C6B-8F18-C9490110C0A0}" type="slidenum">
              <a:rPr lang="ru-RU" smtClean="0"/>
              <a:t>‹#›</a:t>
            </a:fld>
            <a:endParaRPr lang="ru-RU"/>
          </a:p>
        </p:txBody>
      </p:sp>
    </p:spTree>
    <p:extLst>
      <p:ext uri="{BB962C8B-B14F-4D97-AF65-F5344CB8AC3E}">
        <p14:creationId xmlns:p14="http://schemas.microsoft.com/office/powerpoint/2010/main" val="3577413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A443929B-9D43-400C-9BF1-C0F7CE721023}" type="datetimeFigureOut">
              <a:rPr lang="ru-RU" smtClean="0"/>
              <a:t>ср 29.08.18</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435115F-7D00-4C6B-8F18-C9490110C0A0}" type="slidenum">
              <a:rPr lang="ru-RU" smtClean="0"/>
              <a:t>‹#›</a:t>
            </a:fld>
            <a:endParaRPr lang="ru-RU"/>
          </a:p>
        </p:txBody>
      </p:sp>
    </p:spTree>
    <p:extLst>
      <p:ext uri="{BB962C8B-B14F-4D97-AF65-F5344CB8AC3E}">
        <p14:creationId xmlns:p14="http://schemas.microsoft.com/office/powerpoint/2010/main" val="39438544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A443929B-9D43-400C-9BF1-C0F7CE721023}" type="datetimeFigureOut">
              <a:rPr lang="ru-RU" smtClean="0"/>
              <a:t>ср 29.08.18</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435115F-7D00-4C6B-8F18-C9490110C0A0}" type="slidenum">
              <a:rPr lang="ru-RU" smtClean="0"/>
              <a:t>‹#›</a:t>
            </a:fld>
            <a:endParaRPr lang="ru-RU"/>
          </a:p>
        </p:txBody>
      </p:sp>
    </p:spTree>
    <p:extLst>
      <p:ext uri="{BB962C8B-B14F-4D97-AF65-F5344CB8AC3E}">
        <p14:creationId xmlns:p14="http://schemas.microsoft.com/office/powerpoint/2010/main" val="25918112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A443929B-9D43-400C-9BF1-C0F7CE721023}" type="datetimeFigureOut">
              <a:rPr lang="ru-RU" smtClean="0"/>
              <a:t>ср 29.08.18</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435115F-7D00-4C6B-8F18-C9490110C0A0}" type="slidenum">
              <a:rPr lang="ru-RU" smtClean="0"/>
              <a:t>‹#›</a:t>
            </a:fld>
            <a:endParaRPr lang="ru-RU"/>
          </a:p>
        </p:txBody>
      </p:sp>
    </p:spTree>
    <p:extLst>
      <p:ext uri="{BB962C8B-B14F-4D97-AF65-F5344CB8AC3E}">
        <p14:creationId xmlns:p14="http://schemas.microsoft.com/office/powerpoint/2010/main" val="10338893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A443929B-9D43-400C-9BF1-C0F7CE721023}" type="datetimeFigureOut">
              <a:rPr lang="ru-RU" smtClean="0"/>
              <a:t>ср 29.08.18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435115F-7D00-4C6B-8F18-C9490110C0A0}" type="slidenum">
              <a:rPr lang="ru-RU" smtClean="0"/>
              <a:t>‹#›</a:t>
            </a:fld>
            <a:endParaRPr lang="ru-RU"/>
          </a:p>
        </p:txBody>
      </p:sp>
    </p:spTree>
    <p:extLst>
      <p:ext uri="{BB962C8B-B14F-4D97-AF65-F5344CB8AC3E}">
        <p14:creationId xmlns:p14="http://schemas.microsoft.com/office/powerpoint/2010/main" val="29186822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A443929B-9D43-400C-9BF1-C0F7CE721023}" type="datetimeFigureOut">
              <a:rPr lang="ru-RU" smtClean="0"/>
              <a:t>ср 29.08.18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435115F-7D00-4C6B-8F18-C9490110C0A0}" type="slidenum">
              <a:rPr lang="ru-RU" smtClean="0"/>
              <a:t>‹#›</a:t>
            </a:fld>
            <a:endParaRPr lang="ru-RU"/>
          </a:p>
        </p:txBody>
      </p:sp>
    </p:spTree>
    <p:extLst>
      <p:ext uri="{BB962C8B-B14F-4D97-AF65-F5344CB8AC3E}">
        <p14:creationId xmlns:p14="http://schemas.microsoft.com/office/powerpoint/2010/main" val="2154365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43929B-9D43-400C-9BF1-C0F7CE721023}" type="datetimeFigureOut">
              <a:rPr lang="ru-RU" smtClean="0"/>
              <a:t>ср 29.08.18</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35115F-7D00-4C6B-8F18-C9490110C0A0}" type="slidenum">
              <a:rPr lang="ru-RU" smtClean="0"/>
              <a:t>‹#›</a:t>
            </a:fld>
            <a:endParaRPr lang="ru-RU"/>
          </a:p>
        </p:txBody>
      </p:sp>
    </p:spTree>
    <p:extLst>
      <p:ext uri="{BB962C8B-B14F-4D97-AF65-F5344CB8AC3E}">
        <p14:creationId xmlns:p14="http://schemas.microsoft.com/office/powerpoint/2010/main" val="3060156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Картинки по запросу фон"/>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192000" cy="6858001"/>
          </a:xfrm>
          <a:prstGeom prst="rect">
            <a:avLst/>
          </a:prstGeom>
          <a:noFill/>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1759341" y="1249279"/>
            <a:ext cx="5877378" cy="923330"/>
          </a:xfrm>
          <a:prstGeom prst="rect">
            <a:avLst/>
          </a:prstGeom>
        </p:spPr>
        <p:txBody>
          <a:bodyPr wrap="none">
            <a:spAutoFit/>
          </a:bodyPr>
          <a:lstStyle/>
          <a:p>
            <a:r>
              <a:rPr lang="kk-KZ" sz="5400" b="1" spc="10" dirty="0">
                <a:solidFill>
                  <a:srgbClr val="000000"/>
                </a:solidFill>
                <a:latin typeface="Times New Roman" panose="02020603050405020304" pitchFamily="18" charset="0"/>
                <a:ea typeface="Calibri" panose="020F0502020204030204" pitchFamily="34" charset="0"/>
              </a:rPr>
              <a:t>Отбасын қадірлеу</a:t>
            </a:r>
            <a:endParaRPr lang="ru-RU" sz="5400" b="1" dirty="0"/>
          </a:p>
        </p:txBody>
      </p:sp>
    </p:spTree>
    <p:extLst>
      <p:ext uri="{BB962C8B-B14F-4D97-AF65-F5344CB8AC3E}">
        <p14:creationId xmlns:p14="http://schemas.microsoft.com/office/powerpoint/2010/main" val="24728082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Картинки по запросу музыка фон"/>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450850" y="176314"/>
            <a:ext cx="6096000" cy="6505371"/>
          </a:xfrm>
          <a:prstGeom prst="rect">
            <a:avLst/>
          </a:prstGeom>
        </p:spPr>
        <p:txBody>
          <a:bodyPr>
            <a:spAutoFit/>
          </a:bodyPr>
          <a:lstStyle/>
          <a:p>
            <a:pPr>
              <a:lnSpc>
                <a:spcPct val="115000"/>
              </a:lnSpc>
              <a:spcAft>
                <a:spcPts val="0"/>
              </a:spcAft>
              <a:tabLst>
                <a:tab pos="180340" algn="l"/>
              </a:tabLst>
            </a:pPr>
            <a:r>
              <a:rPr lang="kk-KZ" sz="16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Топпен ән айту.</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kk-KZ" sz="1600" b="1" i="1" dirty="0">
                <a:latin typeface="Times New Roman" panose="02020603050405020304" pitchFamily="18" charset="0"/>
                <a:ea typeface="Calibri" panose="020F0502020204030204" pitchFamily="34" charset="0"/>
                <a:cs typeface="Times New Roman" panose="02020603050405020304" pitchFamily="18" charset="0"/>
              </a:rPr>
              <a:t>Еркін Нұржанов. «Анашым»</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marL="180340">
              <a:spcAft>
                <a:spcPts val="0"/>
              </a:spcAft>
            </a:pPr>
            <a:r>
              <a:rPr lang="kk-KZ" sz="1600" i="1" dirty="0">
                <a:latin typeface="Times New Roman" panose="02020603050405020304" pitchFamily="18" charset="0"/>
                <a:ea typeface="Times New Roman" panose="02020603050405020304" pitchFamily="18" charset="0"/>
              </a:rPr>
              <a:t>       </a:t>
            </a:r>
            <a:r>
              <a:rPr lang="kk-KZ" sz="1600" dirty="0">
                <a:latin typeface="Times New Roman" panose="02020603050405020304" pitchFamily="18" charset="0"/>
                <a:ea typeface="Times New Roman" panose="02020603050405020304" pitchFamily="18" charset="0"/>
              </a:rPr>
              <a:t>Елжіреп жататын ертегімде,</a:t>
            </a:r>
            <a:endParaRPr lang="ru-RU" sz="1400" dirty="0">
              <a:latin typeface="Times New Roman" panose="02020603050405020304" pitchFamily="18" charset="0"/>
              <a:ea typeface="Times New Roman" panose="02020603050405020304" pitchFamily="18" charset="0"/>
            </a:endParaRPr>
          </a:p>
          <a:p>
            <a:pPr>
              <a:lnSpc>
                <a:spcPct val="115000"/>
              </a:lnSpc>
              <a:spcAft>
                <a:spcPts val="0"/>
              </a:spcAft>
            </a:pPr>
            <a:r>
              <a:rPr lang="kk-KZ" sz="1600" dirty="0">
                <a:latin typeface="Times New Roman" panose="02020603050405020304" pitchFamily="18" charset="0"/>
                <a:ea typeface="Calibri" panose="020F0502020204030204" pitchFamily="34" charset="0"/>
                <a:cs typeface="Times New Roman" panose="02020603050405020304" pitchFamily="18" charset="0"/>
              </a:rPr>
              <a:t>           Есімде балапан күндерім.</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marL="450215">
              <a:lnSpc>
                <a:spcPct val="115000"/>
              </a:lnSpc>
              <a:spcAft>
                <a:spcPts val="0"/>
              </a:spcAft>
            </a:pPr>
            <a:r>
              <a:rPr lang="kk-KZ" sz="1600" dirty="0">
                <a:latin typeface="Times New Roman" panose="02020603050405020304" pitchFamily="18" charset="0"/>
                <a:ea typeface="Calibri" panose="020F0502020204030204" pitchFamily="34" charset="0"/>
                <a:cs typeface="Times New Roman" panose="02020603050405020304" pitchFamily="18" charset="0"/>
              </a:rPr>
              <a:t> Сол айтқан ертегі жетелеген,</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marL="450215">
              <a:lnSpc>
                <a:spcPct val="115000"/>
              </a:lnSpc>
              <a:spcAft>
                <a:spcPts val="0"/>
              </a:spcAft>
            </a:pPr>
            <a:r>
              <a:rPr lang="kk-KZ" sz="1600" dirty="0">
                <a:latin typeface="Times New Roman" panose="02020603050405020304" pitchFamily="18" charset="0"/>
                <a:ea typeface="Calibri" panose="020F0502020204030204" pitchFamily="34" charset="0"/>
                <a:cs typeface="Times New Roman" panose="02020603050405020304" pitchFamily="18" charset="0"/>
              </a:rPr>
              <a:t> Керемет түсінген түндерім.</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marL="450215">
              <a:lnSpc>
                <a:spcPct val="115000"/>
              </a:lnSpc>
              <a:spcAft>
                <a:spcPts val="0"/>
              </a:spcAft>
            </a:pPr>
            <a:r>
              <a:rPr lang="kk-KZ" sz="1600" b="1" dirty="0">
                <a:latin typeface="Times New Roman" panose="02020603050405020304" pitchFamily="18" charset="0"/>
                <a:ea typeface="Calibri" panose="020F0502020204030204" pitchFamily="34" charset="0"/>
                <a:cs typeface="Times New Roman" panose="02020603050405020304" pitchFamily="18" charset="0"/>
              </a:rPr>
              <a:t>          Қайырмасы:</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marL="450215">
              <a:lnSpc>
                <a:spcPct val="115000"/>
              </a:lnSpc>
              <a:spcAft>
                <a:spcPts val="0"/>
              </a:spcAft>
            </a:pPr>
            <a:r>
              <a:rPr lang="kk-KZ" sz="1600" dirty="0">
                <a:latin typeface="Times New Roman" panose="02020603050405020304" pitchFamily="18" charset="0"/>
                <a:ea typeface="Calibri" panose="020F0502020204030204" pitchFamily="34" charset="0"/>
                <a:cs typeface="Times New Roman" panose="02020603050405020304" pitchFamily="18" charset="0"/>
              </a:rPr>
              <a:t> Шуақты нұрыңмен</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marL="450215">
              <a:lnSpc>
                <a:spcPct val="115000"/>
              </a:lnSpc>
              <a:spcAft>
                <a:spcPts val="0"/>
              </a:spcAft>
            </a:pPr>
            <a:r>
              <a:rPr lang="kk-KZ" sz="1600" dirty="0">
                <a:latin typeface="Times New Roman" panose="02020603050405020304" pitchFamily="18" charset="0"/>
                <a:ea typeface="Calibri" panose="020F0502020204030204" pitchFamily="34" charset="0"/>
                <a:cs typeface="Times New Roman" panose="02020603050405020304" pitchFamily="18" charset="0"/>
              </a:rPr>
              <a:t> Нұрбақыт ержеткен</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marL="450215">
              <a:lnSpc>
                <a:spcPct val="115000"/>
              </a:lnSpc>
              <a:spcAft>
                <a:spcPts val="0"/>
              </a:spcAft>
            </a:pPr>
            <a:r>
              <a:rPr lang="kk-KZ" sz="1600" dirty="0">
                <a:latin typeface="Times New Roman" panose="02020603050405020304" pitchFamily="18" charset="0"/>
                <a:ea typeface="Calibri" panose="020F0502020204030204" pitchFamily="34" charset="0"/>
                <a:cs typeface="Times New Roman" panose="02020603050405020304" pitchFamily="18" charset="0"/>
              </a:rPr>
              <a:t> Анашым аяулы сағындым</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marL="450215">
              <a:lnSpc>
                <a:spcPct val="115000"/>
              </a:lnSpc>
              <a:spcAft>
                <a:spcPts val="0"/>
              </a:spcAft>
            </a:pPr>
            <a:r>
              <a:rPr lang="kk-KZ" sz="1600" dirty="0">
                <a:latin typeface="Times New Roman" panose="02020603050405020304" pitchFamily="18" charset="0"/>
                <a:ea typeface="Calibri" panose="020F0502020204030204" pitchFamily="34" charset="0"/>
                <a:cs typeface="Times New Roman" panose="02020603050405020304" pitchFamily="18" charset="0"/>
              </a:rPr>
              <a:t> Кейелі бесіктен</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marL="450215">
              <a:lnSpc>
                <a:spcPct val="115000"/>
              </a:lnSpc>
              <a:spcAft>
                <a:spcPts val="0"/>
              </a:spcAft>
            </a:pPr>
            <a:r>
              <a:rPr lang="kk-KZ" sz="1600" dirty="0">
                <a:latin typeface="Times New Roman" panose="02020603050405020304" pitchFamily="18" charset="0"/>
                <a:ea typeface="Calibri" panose="020F0502020204030204" pitchFamily="34" charset="0"/>
                <a:cs typeface="Times New Roman" panose="02020603050405020304" pitchFamily="18" charset="0"/>
              </a:rPr>
              <a:t> Әлдилеп тербеткен</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marL="450215">
              <a:lnSpc>
                <a:spcPct val="115000"/>
              </a:lnSpc>
              <a:spcAft>
                <a:spcPts val="0"/>
              </a:spcAft>
            </a:pPr>
            <a:r>
              <a:rPr lang="kk-KZ" sz="1600" dirty="0">
                <a:latin typeface="Times New Roman" panose="02020603050405020304" pitchFamily="18" charset="0"/>
                <a:ea typeface="Calibri" panose="020F0502020204030204" pitchFamily="34" charset="0"/>
                <a:cs typeface="Times New Roman" panose="02020603050405020304" pitchFamily="18" charset="0"/>
              </a:rPr>
              <a:t> Келеді сәби боп танылғым</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marL="457200">
              <a:spcAft>
                <a:spcPts val="0"/>
              </a:spcAft>
            </a:pPr>
            <a:r>
              <a:rPr lang="kk-KZ" sz="1600" dirty="0">
                <a:latin typeface="Times New Roman" panose="02020603050405020304" pitchFamily="18" charset="0"/>
                <a:ea typeface="Times New Roman" panose="02020603050405020304" pitchFamily="18" charset="0"/>
              </a:rPr>
              <a:t> Ақниет арайлы келбетіңнен</a:t>
            </a:r>
            <a:endParaRPr lang="ru-RU" sz="1400" dirty="0">
              <a:latin typeface="Times New Roman" panose="02020603050405020304" pitchFamily="18" charset="0"/>
              <a:ea typeface="Times New Roman" panose="02020603050405020304" pitchFamily="18" charset="0"/>
            </a:endParaRPr>
          </a:p>
          <a:p>
            <a:pPr marL="450215">
              <a:lnSpc>
                <a:spcPct val="115000"/>
              </a:lnSpc>
              <a:spcAft>
                <a:spcPts val="0"/>
              </a:spcAft>
            </a:pPr>
            <a:r>
              <a:rPr lang="kk-KZ" sz="1600" dirty="0">
                <a:latin typeface="Times New Roman" panose="02020603050405020304" pitchFamily="18" charset="0"/>
                <a:ea typeface="Calibri" panose="020F0502020204030204" pitchFamily="34" charset="0"/>
                <a:cs typeface="Times New Roman" panose="02020603050405020304" pitchFamily="18" charset="0"/>
              </a:rPr>
              <a:t> Күтіп ем бақыттың ақтаным</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marL="450215">
              <a:lnSpc>
                <a:spcPct val="115000"/>
              </a:lnSpc>
              <a:spcAft>
                <a:spcPts val="0"/>
              </a:spcAft>
            </a:pPr>
            <a:r>
              <a:rPr lang="kk-KZ" sz="1600" dirty="0">
                <a:latin typeface="Times New Roman" panose="02020603050405020304" pitchFamily="18" charset="0"/>
                <a:ea typeface="Calibri" panose="020F0502020204030204" pitchFamily="34" charset="0"/>
                <a:cs typeface="Times New Roman" panose="02020603050405020304" pitchFamily="18" charset="0"/>
              </a:rPr>
              <a:t> Осынау дөңгелек  жер бетінде</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marL="450215">
              <a:lnSpc>
                <a:spcPct val="115000"/>
              </a:lnSpc>
              <a:spcAft>
                <a:spcPts val="0"/>
              </a:spcAft>
            </a:pPr>
            <a:r>
              <a:rPr lang="kk-KZ" sz="1600" dirty="0">
                <a:latin typeface="Times New Roman" panose="02020603050405020304" pitchFamily="18" charset="0"/>
                <a:ea typeface="Calibri" panose="020F0502020204030204" pitchFamily="34" charset="0"/>
                <a:cs typeface="Times New Roman" panose="02020603050405020304" pitchFamily="18" charset="0"/>
              </a:rPr>
              <a:t> Өзындей асыл жан таппадым</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marL="450215">
              <a:lnSpc>
                <a:spcPct val="115000"/>
              </a:lnSpc>
              <a:spcAft>
                <a:spcPts val="0"/>
              </a:spcAft>
            </a:pPr>
            <a:r>
              <a:rPr lang="kk-KZ" sz="1600" dirty="0">
                <a:latin typeface="Times New Roman" panose="02020603050405020304" pitchFamily="18" charset="0"/>
                <a:ea typeface="Calibri" panose="020F0502020204030204" pitchFamily="34" charset="0"/>
                <a:cs typeface="Times New Roman" panose="02020603050405020304" pitchFamily="18" charset="0"/>
              </a:rPr>
              <a:t>	</a:t>
            </a:r>
            <a:r>
              <a:rPr lang="kk-KZ" sz="1600" b="1" dirty="0">
                <a:latin typeface="Times New Roman" panose="02020603050405020304" pitchFamily="18" charset="0"/>
                <a:ea typeface="Calibri" panose="020F0502020204030204" pitchFamily="34" charset="0"/>
                <a:cs typeface="Times New Roman" panose="02020603050405020304" pitchFamily="18" charset="0"/>
              </a:rPr>
              <a:t>          Қайырмасы:</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marL="457200">
              <a:spcAft>
                <a:spcPts val="0"/>
              </a:spcAft>
            </a:pPr>
            <a:r>
              <a:rPr lang="kk-KZ" sz="1600" dirty="0">
                <a:latin typeface="Times New Roman" panose="02020603050405020304" pitchFamily="18" charset="0"/>
                <a:ea typeface="Times New Roman" panose="02020603050405020304" pitchFamily="18" charset="0"/>
              </a:rPr>
              <a:t> Жан ана әлемде сіздер үшін</a:t>
            </a:r>
            <a:endParaRPr lang="ru-RU" sz="1400" dirty="0">
              <a:latin typeface="Times New Roman" panose="02020603050405020304" pitchFamily="18" charset="0"/>
              <a:ea typeface="Times New Roman" panose="02020603050405020304" pitchFamily="18" charset="0"/>
            </a:endParaRPr>
          </a:p>
          <a:p>
            <a:pPr marL="450215">
              <a:lnSpc>
                <a:spcPct val="115000"/>
              </a:lnSpc>
              <a:spcAft>
                <a:spcPts val="0"/>
              </a:spcAft>
            </a:pPr>
            <a:r>
              <a:rPr lang="kk-KZ" sz="1600" dirty="0">
                <a:latin typeface="Times New Roman" panose="02020603050405020304" pitchFamily="18" charset="0"/>
                <a:ea typeface="Calibri" panose="020F0502020204030204" pitchFamily="34" charset="0"/>
                <a:cs typeface="Times New Roman" panose="02020603050405020304" pitchFamily="18" charset="0"/>
              </a:rPr>
              <a:t> Ешкім жоқ өзіңдей құрметті</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marL="450215">
              <a:lnSpc>
                <a:spcPct val="115000"/>
              </a:lnSpc>
              <a:spcAft>
                <a:spcPts val="0"/>
              </a:spcAft>
            </a:pPr>
            <a:r>
              <a:rPr lang="kk-KZ" sz="1600" dirty="0">
                <a:latin typeface="Times New Roman" panose="02020603050405020304" pitchFamily="18" charset="0"/>
                <a:ea typeface="Calibri" panose="020F0502020204030204" pitchFamily="34" charset="0"/>
                <a:cs typeface="Times New Roman" panose="02020603050405020304" pitchFamily="18" charset="0"/>
              </a:rPr>
              <a:t> Арналған ән арнап сіздер үшін</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r>
              <a:rPr lang="kk-KZ" sz="1600" dirty="0">
                <a:latin typeface="Times New Roman" panose="02020603050405020304" pitchFamily="18" charset="0"/>
                <a:ea typeface="Calibri" panose="020F0502020204030204" pitchFamily="34" charset="0"/>
              </a:rPr>
              <a:t>           Бас иіп тұруға міндетті.</a:t>
            </a:r>
            <a:endParaRPr lang="ru-RU" sz="1600" dirty="0"/>
          </a:p>
        </p:txBody>
      </p:sp>
    </p:spTree>
    <p:extLst>
      <p:ext uri="{BB962C8B-B14F-4D97-AF65-F5344CB8AC3E}">
        <p14:creationId xmlns:p14="http://schemas.microsoft.com/office/powerpoint/2010/main" val="37386750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pic>
        <p:nvPicPr>
          <p:cNvPr id="4" name="Picture 2" descr="Картинки по запросу фон"/>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192000" cy="6858001"/>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a:off x="1787236" y="1144588"/>
            <a:ext cx="6096000" cy="2105192"/>
          </a:xfrm>
          <a:prstGeom prst="rect">
            <a:avLst/>
          </a:prstGeom>
        </p:spPr>
        <p:txBody>
          <a:bodyPr>
            <a:spAutoFit/>
          </a:bodyPr>
          <a:lstStyle/>
          <a:p>
            <a:pPr>
              <a:lnSpc>
                <a:spcPct val="115000"/>
              </a:lnSpc>
              <a:spcAft>
                <a:spcPts val="0"/>
              </a:spcAft>
              <a:tabLst>
                <a:tab pos="180340" algn="l"/>
              </a:tabLst>
            </a:pPr>
            <a:r>
              <a:rPr lang="kk-KZ" sz="2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Үй тапсырмасы.</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kk-KZ"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1. №18 – сабақ. Отбасы туралы мақал – мәтелдер жазып келу.</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r>
              <a:rPr lang="kk-KZ" sz="2400" dirty="0">
                <a:solidFill>
                  <a:srgbClr val="000000"/>
                </a:solidFill>
                <a:latin typeface="Times New Roman" panose="02020603050405020304" pitchFamily="18" charset="0"/>
                <a:ea typeface="Calibri" panose="020F0502020204030204" pitchFamily="34" charset="0"/>
              </a:rPr>
              <a:t>2. Келесі сабақ. №19, «Шекісу мен бекісу» мәтінін оқып келу.</a:t>
            </a:r>
            <a:endParaRPr lang="ru-RU" sz="2400" dirty="0"/>
          </a:p>
        </p:txBody>
      </p:sp>
    </p:spTree>
    <p:extLst>
      <p:ext uri="{BB962C8B-B14F-4D97-AF65-F5344CB8AC3E}">
        <p14:creationId xmlns:p14="http://schemas.microsoft.com/office/powerpoint/2010/main" val="1647367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Картинки по запросу фон"/>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192000" cy="6858001"/>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a:off x="648930" y="769642"/>
            <a:ext cx="9689690" cy="4205767"/>
          </a:xfrm>
          <a:prstGeom prst="rect">
            <a:avLst/>
          </a:prstGeom>
        </p:spPr>
        <p:txBody>
          <a:bodyPr wrap="square">
            <a:spAutoFit/>
          </a:bodyPr>
          <a:lstStyle/>
          <a:p>
            <a:pPr algn="just">
              <a:lnSpc>
                <a:spcPct val="115000"/>
              </a:lnSpc>
              <a:spcAft>
                <a:spcPts val="0"/>
              </a:spcAft>
              <a:tabLst>
                <a:tab pos="180340" algn="l"/>
              </a:tabLst>
            </a:pPr>
            <a:r>
              <a:rPr lang="kk-KZ" sz="2200" dirty="0" smtClean="0">
                <a:effectLst/>
                <a:latin typeface="Times New Roman" panose="02020603050405020304" pitchFamily="18" charset="0"/>
                <a:ea typeface="Calibri" panose="020F0502020204030204" pitchFamily="34" charset="0"/>
                <a:cs typeface="Times New Roman" panose="02020603050405020304" pitchFamily="18" charset="0"/>
              </a:rPr>
              <a:t>Сабақтың қорытынды сәті.</a:t>
            </a:r>
            <a:endParaRPr lang="ru-RU" sz="2200" dirty="0" smtClean="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kk-KZ" sz="2200" b="1" dirty="0" smtClean="0">
                <a:effectLst/>
                <a:latin typeface="Times New Roman" panose="02020603050405020304" pitchFamily="18" charset="0"/>
                <a:ea typeface="Calibri" panose="020F0502020204030204" pitchFamily="34" charset="0"/>
                <a:cs typeface="Times New Roman" panose="02020603050405020304" pitchFamily="18" charset="0"/>
              </a:rPr>
              <a:t>Тыныс алуға зейін қою. </a:t>
            </a:r>
            <a:endParaRPr lang="ru-RU" sz="2200" dirty="0" smtClean="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kk-KZ" sz="2200" dirty="0" smtClean="0">
                <a:effectLst/>
                <a:latin typeface="Times New Roman" panose="02020603050405020304" pitchFamily="18" charset="0"/>
                <a:ea typeface="Calibri" panose="020F0502020204030204" pitchFamily="34" charset="0"/>
                <a:cs typeface="Times New Roman" panose="02020603050405020304" pitchFamily="18" charset="0"/>
              </a:rPr>
              <a:t>Мұғалім: Сіздерден аяқ-қолыңызды айқастырмай, түзу отыруыңызды өтінемін. Біз қазір тыныс алу жаттығуын жасаймыз. Тыныс алуға зейін қойған кезде, біздің ақылымыз дем алады. Ауаны ішке жұту кезінде тыныштық пен қуаныш қабылдаймыз. Демді сыртқа шығарған кезде өзіміздегі мазасыздықтарды сыртқа шығарамыз.</a:t>
            </a:r>
            <a:endParaRPr lang="ru-RU" sz="2200" dirty="0" smtClean="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kk-KZ" sz="2200" dirty="0" smtClean="0">
                <a:effectLst/>
                <a:latin typeface="Times New Roman" panose="02020603050405020304" pitchFamily="18" charset="0"/>
                <a:ea typeface="Calibri" panose="020F0502020204030204" pitchFamily="34" charset="0"/>
                <a:cs typeface="Times New Roman" panose="02020603050405020304" pitchFamily="18" charset="0"/>
              </a:rPr>
              <a:t>Кәне, дайындалайық, балалар. Көзімізді жұмамыз..., арқамызды тіктейміз..., қолдарыңды тізеге қоюға болады...</a:t>
            </a:r>
            <a:endParaRPr lang="ru-RU" sz="2200" dirty="0" smtClean="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ru-RU" sz="2200" dirty="0" smtClean="0">
                <a:effectLst/>
                <a:latin typeface="Times New Roman" panose="02020603050405020304" pitchFamily="18" charset="0"/>
                <a:ea typeface="Calibri" panose="020F0502020204030204" pitchFamily="34" charset="0"/>
                <a:cs typeface="Times New Roman" panose="02020603050405020304" pitchFamily="18" charset="0"/>
              </a:rPr>
              <a:t>Д е м   а л..... ш ы ғ а р... (</a:t>
            </a:r>
            <a:r>
              <a:rPr lang="ru-RU" sz="2200" dirty="0" err="1" smtClean="0">
                <a:effectLst/>
                <a:latin typeface="Times New Roman" panose="02020603050405020304" pitchFamily="18" charset="0"/>
                <a:ea typeface="Calibri" panose="020F0502020204030204" pitchFamily="34" charset="0"/>
                <a:cs typeface="Times New Roman" panose="02020603050405020304" pitchFamily="18" charset="0"/>
              </a:rPr>
              <a:t>жаймен</a:t>
            </a:r>
            <a:r>
              <a:rPr lang="ru-RU" sz="2200" dirty="0" smtClean="0">
                <a:effectLst/>
                <a:latin typeface="Times New Roman" panose="02020603050405020304" pitchFamily="18" charset="0"/>
                <a:ea typeface="Calibri" panose="020F0502020204030204" pitchFamily="34" charset="0"/>
                <a:cs typeface="Times New Roman" panose="02020603050405020304" pitchFamily="18" charset="0"/>
              </a:rPr>
              <a:t> 9-10 </a:t>
            </a:r>
            <a:r>
              <a:rPr lang="ru-RU" sz="2200" dirty="0" err="1" smtClean="0">
                <a:effectLst/>
                <a:latin typeface="Times New Roman" panose="02020603050405020304" pitchFamily="18" charset="0"/>
                <a:ea typeface="Calibri" panose="020F0502020204030204" pitchFamily="34" charset="0"/>
                <a:cs typeface="Times New Roman" panose="02020603050405020304" pitchFamily="18" charset="0"/>
              </a:rPr>
              <a:t>рет</a:t>
            </a:r>
            <a:r>
              <a:rPr lang="ru-RU" sz="2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ru-RU" sz="2200" dirty="0" err="1" smtClean="0">
                <a:effectLst/>
                <a:latin typeface="Times New Roman" panose="02020603050405020304" pitchFamily="18" charset="0"/>
                <a:ea typeface="Calibri" panose="020F0502020204030204" pitchFamily="34" charset="0"/>
                <a:cs typeface="Times New Roman" panose="02020603050405020304" pitchFamily="18" charset="0"/>
              </a:rPr>
              <a:t>немесе</a:t>
            </a:r>
            <a:r>
              <a:rPr lang="kk-KZ" sz="2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ru-RU" sz="2200" dirty="0" smtClean="0">
                <a:effectLst/>
                <a:latin typeface="Times New Roman" panose="02020603050405020304" pitchFamily="18" charset="0"/>
                <a:ea typeface="Calibri" panose="020F0502020204030204" pitchFamily="34" charset="0"/>
                <a:cs typeface="Times New Roman" panose="02020603050405020304" pitchFamily="18" charset="0"/>
              </a:rPr>
              <a:t>1..................2 [</a:t>
            </a:r>
            <a:r>
              <a:rPr lang="kk-KZ" sz="2200" dirty="0" smtClean="0">
                <a:effectLst/>
                <a:latin typeface="Times New Roman" panose="02020603050405020304" pitchFamily="18" charset="0"/>
                <a:ea typeface="Calibri" panose="020F0502020204030204" pitchFamily="34" charset="0"/>
                <a:cs typeface="Times New Roman" panose="02020603050405020304" pitchFamily="18" charset="0"/>
              </a:rPr>
              <a:t>3</a:t>
            </a:r>
            <a:r>
              <a:rPr lang="ru-RU" sz="2200" dirty="0" smtClean="0">
                <a:effectLst/>
                <a:latin typeface="Times New Roman" panose="02020603050405020304" pitchFamily="18" charset="0"/>
                <a:ea typeface="Calibri" panose="020F0502020204030204" pitchFamily="34" charset="0"/>
                <a:cs typeface="Times New Roman" panose="02020603050405020304" pitchFamily="18" charset="0"/>
              </a:rPr>
              <a:t>]</a:t>
            </a:r>
            <a:r>
              <a:rPr lang="kk-KZ" sz="2200" dirty="0" smtClean="0">
                <a:effectLst/>
                <a:latin typeface="Times New Roman" panose="02020603050405020304" pitchFamily="18" charset="0"/>
                <a:ea typeface="Calibri" panose="020F0502020204030204" pitchFamily="34" charset="0"/>
                <a:cs typeface="Times New Roman" panose="02020603050405020304" pitchFamily="18" charset="0"/>
              </a:rPr>
              <a:t>.</a:t>
            </a:r>
            <a:endParaRPr lang="ru-RU" sz="2200" dirty="0" smtClean="0">
              <a:effectLst/>
              <a:latin typeface="Calibri" panose="020F0502020204030204" pitchFamily="34" charset="0"/>
              <a:ea typeface="Calibri" panose="020F0502020204030204" pitchFamily="34" charset="0"/>
              <a:cs typeface="Times New Roman" panose="02020603050405020304" pitchFamily="18" charset="0"/>
            </a:endParaRPr>
          </a:p>
          <a:p>
            <a:r>
              <a:rPr lang="kk-KZ" sz="2200" dirty="0" smtClean="0">
                <a:effectLst/>
                <a:latin typeface="Times New Roman" panose="02020603050405020304" pitchFamily="18" charset="0"/>
                <a:ea typeface="Calibri" panose="020F0502020204030204" pitchFamily="34" charset="0"/>
              </a:rPr>
              <a:t>Бүгінгі сабақтан игерген жақсы қасиеттерді есімізге түсіріп, жүрегімізге сақтайық.</a:t>
            </a:r>
            <a:endParaRPr lang="ru-RU" sz="2200" dirty="0"/>
          </a:p>
        </p:txBody>
      </p:sp>
    </p:spTree>
    <p:extLst>
      <p:ext uri="{BB962C8B-B14F-4D97-AF65-F5344CB8AC3E}">
        <p14:creationId xmlns:p14="http://schemas.microsoft.com/office/powerpoint/2010/main" val="38246267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Картинки по запросу фон"/>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192000"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1995054" y="1415594"/>
            <a:ext cx="6096000" cy="1578894"/>
          </a:xfrm>
          <a:prstGeom prst="rect">
            <a:avLst/>
          </a:prstGeom>
        </p:spPr>
        <p:txBody>
          <a:bodyPr>
            <a:spAutoFit/>
          </a:bodyPr>
          <a:lstStyle/>
          <a:p>
            <a:pPr>
              <a:lnSpc>
                <a:spcPct val="115000"/>
              </a:lnSpc>
              <a:spcAft>
                <a:spcPts val="0"/>
              </a:spcAft>
            </a:pPr>
            <a:r>
              <a:rPr lang="kk-KZ" sz="2800" b="1" dirty="0">
                <a:latin typeface="Times New Roman" panose="02020603050405020304" pitchFamily="18" charset="0"/>
                <a:ea typeface="Calibri" panose="020F0502020204030204" pitchFamily="34" charset="0"/>
                <a:cs typeface="Times New Roman" panose="02020603050405020304" pitchFamily="18" charset="0"/>
              </a:rPr>
              <a:t>Құндылығы: </a:t>
            </a:r>
            <a:r>
              <a:rPr lang="kk-KZ" sz="2800" dirty="0">
                <a:latin typeface="Times New Roman" panose="02020603050405020304" pitchFamily="18" charset="0"/>
                <a:ea typeface="Calibri" panose="020F0502020204030204" pitchFamily="34" charset="0"/>
                <a:cs typeface="Times New Roman" panose="02020603050405020304" pitchFamily="18" charset="0"/>
              </a:rPr>
              <a:t>Сүйіспеншілік</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kk-KZ" sz="2800" b="1" dirty="0">
                <a:latin typeface="Times New Roman" panose="02020603050405020304" pitchFamily="18" charset="0"/>
                <a:ea typeface="Calibri" panose="020F0502020204030204" pitchFamily="34" charset="0"/>
                <a:cs typeface="Times New Roman" panose="02020603050405020304" pitchFamily="18" charset="0"/>
              </a:rPr>
              <a:t>Қасиеттері:</a:t>
            </a:r>
            <a:r>
              <a:rPr lang="kk-KZ" sz="2800" dirty="0">
                <a:latin typeface="Times New Roman" panose="02020603050405020304" pitchFamily="18" charset="0"/>
                <a:ea typeface="Calibri" panose="020F0502020204030204" pitchFamily="34" charset="0"/>
                <a:cs typeface="Times New Roman" panose="02020603050405020304" pitchFamily="18" charset="0"/>
              </a:rPr>
              <a:t> Кешірімшіл болу, шынайылық, жанашырлық.</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292920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Картинки по запросу фон"/>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192000"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1510146" y="785495"/>
            <a:ext cx="7426036" cy="3490186"/>
          </a:xfrm>
          <a:prstGeom prst="rect">
            <a:avLst/>
          </a:prstGeom>
        </p:spPr>
        <p:txBody>
          <a:bodyPr wrap="square">
            <a:spAutoFit/>
          </a:bodyPr>
          <a:lstStyle/>
          <a:p>
            <a:pPr>
              <a:lnSpc>
                <a:spcPct val="115000"/>
              </a:lnSpc>
              <a:spcAft>
                <a:spcPts val="0"/>
              </a:spcAft>
            </a:pPr>
            <a:r>
              <a:rPr lang="kk-KZ" sz="2300" b="1"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Мақсаты:</a:t>
            </a:r>
            <a:r>
              <a:rPr lang="kk-KZ" sz="23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Оқушыларға Отбасын қадірлеудің қажет екенін түсіндіре отырып, сүйіспеншілік құндылығының мәнін ашу.</a:t>
            </a:r>
            <a:endParaRPr lang="ru-RU" sz="23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kk-KZ" sz="2300" b="1" i="1" dirty="0">
                <a:latin typeface="Times New Roman" panose="02020603050405020304" pitchFamily="18" charset="0"/>
                <a:ea typeface="Calibri" panose="020F0502020204030204" pitchFamily="34" charset="0"/>
                <a:cs typeface="Times New Roman" panose="02020603050405020304" pitchFamily="18" charset="0"/>
              </a:rPr>
              <a:t>Міндеттері:</a:t>
            </a:r>
            <a:r>
              <a:rPr lang="kk-KZ" sz="2300" dirty="0">
                <a:latin typeface="Times New Roman" panose="02020603050405020304" pitchFamily="18" charset="0"/>
                <a:ea typeface="Calibri" panose="020F0502020204030204" pitchFamily="34" charset="0"/>
                <a:cs typeface="Times New Roman" panose="02020603050405020304" pitchFamily="18" charset="0"/>
              </a:rPr>
              <a:t> </a:t>
            </a:r>
            <a:endParaRPr lang="ru-RU" sz="23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spcAft>
                <a:spcPts val="0"/>
              </a:spcAft>
              <a:buFont typeface="+mj-lt"/>
              <a:buAutoNum type="arabicPeriod"/>
            </a:pPr>
            <a:r>
              <a:rPr lang="kk-KZ" sz="2300" dirty="0">
                <a:latin typeface="Times New Roman" panose="02020603050405020304" pitchFamily="18" charset="0"/>
                <a:ea typeface="Times New Roman" panose="02020603050405020304" pitchFamily="18" charset="0"/>
                <a:cs typeface="Times New Roman" panose="02020603050405020304" pitchFamily="18" charset="0"/>
              </a:rPr>
              <a:t>Білімділік: Оқушыларға кешірімшіл болудың маңызын түсіндіру.</a:t>
            </a:r>
            <a:endParaRPr lang="ru-RU" sz="23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spcAft>
                <a:spcPts val="0"/>
              </a:spcAft>
              <a:buFont typeface="+mj-lt"/>
              <a:buAutoNum type="arabicPeriod"/>
            </a:pPr>
            <a:r>
              <a:rPr lang="kk-KZ" sz="2300" dirty="0">
                <a:latin typeface="Times New Roman" panose="02020603050405020304" pitchFamily="18" charset="0"/>
                <a:ea typeface="Times New Roman" panose="02020603050405020304" pitchFamily="18" charset="0"/>
                <a:cs typeface="Times New Roman" panose="02020603050405020304" pitchFamily="18" charset="0"/>
              </a:rPr>
              <a:t>Дамытушылық: Оқушылардағы жанашырлық қасиеттерін </a:t>
            </a:r>
            <a:r>
              <a:rPr lang="kk-KZ" sz="2300" dirty="0" smtClean="0">
                <a:latin typeface="Times New Roman" panose="02020603050405020304" pitchFamily="18" charset="0"/>
                <a:ea typeface="Times New Roman" panose="02020603050405020304" pitchFamily="18" charset="0"/>
                <a:cs typeface="Times New Roman" panose="02020603050405020304" pitchFamily="18" charset="0"/>
              </a:rPr>
              <a:t>дамыту.</a:t>
            </a:r>
          </a:p>
          <a:p>
            <a:pPr marL="342900" lvl="0" indent="-342900">
              <a:spcAft>
                <a:spcPts val="0"/>
              </a:spcAft>
              <a:buFont typeface="+mj-lt"/>
              <a:buAutoNum type="arabicPeriod"/>
            </a:pPr>
            <a:r>
              <a:rPr lang="kk-KZ" sz="2300" dirty="0" smtClean="0">
                <a:latin typeface="Times New Roman" panose="02020603050405020304" pitchFamily="18" charset="0"/>
                <a:ea typeface="Calibri" panose="020F0502020204030204" pitchFamily="34" charset="0"/>
                <a:cs typeface="Times New Roman" panose="02020603050405020304" pitchFamily="18" charset="0"/>
              </a:rPr>
              <a:t>Тәрбиелік</a:t>
            </a:r>
            <a:r>
              <a:rPr lang="kk-KZ" sz="2300" dirty="0">
                <a:latin typeface="Times New Roman" panose="02020603050405020304" pitchFamily="18" charset="0"/>
                <a:ea typeface="Calibri" panose="020F0502020204030204" pitchFamily="34" charset="0"/>
                <a:cs typeface="Times New Roman" panose="02020603050405020304" pitchFamily="18" charset="0"/>
              </a:rPr>
              <a:t>: Оқушыларды шынайы болуға тәрбиелеу.</a:t>
            </a:r>
            <a:endParaRPr lang="ru-RU" sz="23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12323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pic>
        <p:nvPicPr>
          <p:cNvPr id="4" name="Picture 2" descr="Картинки по запросу 5 т ережесі өзін өзі тану"/>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310319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pic>
        <p:nvPicPr>
          <p:cNvPr id="2050" name="Picture 2" descr="Картинки по запросу нұрға бөлену"/>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192000" cy="6858001"/>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Картинки по запросу фон"/>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152399"/>
            <a:ext cx="12192000" cy="6858001"/>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1759528" y="1144588"/>
            <a:ext cx="8077200" cy="4408899"/>
          </a:xfrm>
          <a:prstGeom prst="rect">
            <a:avLst/>
          </a:prstGeom>
        </p:spPr>
        <p:txBody>
          <a:bodyPr wrap="square">
            <a:spAutoFit/>
          </a:bodyPr>
          <a:lstStyle/>
          <a:p>
            <a:pPr lvl="0">
              <a:spcAft>
                <a:spcPts val="0"/>
              </a:spcAft>
              <a:tabLst>
                <a:tab pos="180340" algn="l"/>
              </a:tabLst>
            </a:pPr>
            <a:r>
              <a:rPr lang="kk-KZ" sz="22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Үй тапсырмасын тексеру.</a:t>
            </a:r>
            <a:endParaRPr lang="ru-RU" sz="2200" dirty="0">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spcAft>
                <a:spcPts val="0"/>
              </a:spcAft>
            </a:pPr>
            <a:r>
              <a:rPr lang="kk-KZ" sz="2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1. №17 – сабақ. Оқулықта 81 – бетте берілген суретке қарап мәтін құрастыру.</a:t>
            </a:r>
            <a:endParaRPr lang="ru-RU" sz="22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kk-KZ" sz="2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2. Келесі сабақ. №18, «Қайдасын, қасқа құлыным» мәтінін оқып келу.</a:t>
            </a:r>
            <a:endParaRPr lang="ru-RU" sz="22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kk-KZ" sz="22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Сұрақтар:</a:t>
            </a:r>
            <a:endParaRPr lang="ru-RU" sz="22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spcAft>
                <a:spcPts val="0"/>
              </a:spcAft>
              <a:buFont typeface="+mj-lt"/>
              <a:buAutoNum type="arabicPeriod"/>
            </a:pPr>
            <a:r>
              <a:rPr lang="kk-KZ" sz="2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Баласы әкесі туралы қалай толғанды?</a:t>
            </a:r>
            <a:endParaRPr lang="ru-RU" sz="22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spcAft>
                <a:spcPts val="0"/>
              </a:spcAft>
              <a:buFont typeface="+mj-lt"/>
              <a:buAutoNum type="arabicPeriod"/>
            </a:pPr>
            <a:r>
              <a:rPr lang="kk-KZ" sz="2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Ол неге әкесін Жермен салыстырды?</a:t>
            </a:r>
            <a:endParaRPr lang="ru-RU" sz="22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spcAft>
                <a:spcPts val="0"/>
              </a:spcAft>
              <a:buFont typeface="+mj-lt"/>
              <a:buAutoNum type="arabicPeriod"/>
            </a:pPr>
            <a:r>
              <a:rPr lang="kk-KZ" sz="2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Ол ержеткен сайын әкесіне неге жақындай түсті?</a:t>
            </a:r>
            <a:endParaRPr lang="ru-RU" sz="22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spcAft>
                <a:spcPts val="0"/>
              </a:spcAft>
              <a:buFont typeface="+mj-lt"/>
              <a:buAutoNum type="arabicPeriod"/>
            </a:pPr>
            <a:r>
              <a:rPr lang="kk-KZ" sz="2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Баласының әкесі туралы көзқарасынан қандай тәлім алуға </a:t>
            </a:r>
            <a:r>
              <a:rPr lang="kk-KZ" sz="22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болады?</a:t>
            </a:r>
          </a:p>
          <a:p>
            <a:pPr marL="342900" lvl="0" indent="-342900">
              <a:spcAft>
                <a:spcPts val="0"/>
              </a:spcAft>
              <a:buFont typeface="+mj-lt"/>
              <a:buAutoNum type="arabicPeriod"/>
            </a:pPr>
            <a:r>
              <a:rPr lang="kk-KZ" sz="22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Өздерің </a:t>
            </a:r>
            <a:r>
              <a:rPr lang="kk-KZ" sz="2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әкелерің туралы қалай толғанар едіңдер?</a:t>
            </a:r>
            <a:endParaRPr lang="ru-RU"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182490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pic>
        <p:nvPicPr>
          <p:cNvPr id="4" name="Picture 2" descr="Картинки по запросу фон"/>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192000" cy="6858001"/>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a:off x="1274617" y="941604"/>
            <a:ext cx="8049491" cy="3342453"/>
          </a:xfrm>
          <a:prstGeom prst="rect">
            <a:avLst/>
          </a:prstGeom>
        </p:spPr>
        <p:txBody>
          <a:bodyPr wrap="square">
            <a:spAutoFit/>
          </a:bodyPr>
          <a:lstStyle/>
          <a:p>
            <a:pPr lvl="0">
              <a:spcAft>
                <a:spcPts val="0"/>
              </a:spcAft>
              <a:tabLst>
                <a:tab pos="180340" algn="l"/>
              </a:tabLst>
            </a:pPr>
            <a:r>
              <a:rPr lang="kk-KZ" sz="22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Сабақтың дәйексөзі.</a:t>
            </a:r>
            <a:endParaRPr lang="ru-RU" sz="2200" dirty="0">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spcAft>
                <a:spcPts val="0"/>
              </a:spcAft>
              <a:tabLst>
                <a:tab pos="180340" algn="l"/>
              </a:tabLst>
            </a:pPr>
            <a:r>
              <a:rPr lang="kk-KZ" sz="2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(Оқушыларға үш рет айтқызып, дәптерге жаздырту)</a:t>
            </a:r>
            <a:endParaRPr lang="ru-RU" sz="22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kk-KZ" sz="2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Ата – ана қадірін білмеген – халық қадірін білмес</a:t>
            </a:r>
            <a:endParaRPr lang="ru-RU" sz="22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kk-KZ" sz="22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Ғабит Мүсірепов.</a:t>
            </a:r>
            <a:endParaRPr lang="ru-RU" sz="22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kk-KZ" sz="2200" b="1" dirty="0">
                <a:latin typeface="Times New Roman" panose="02020603050405020304" pitchFamily="18" charset="0"/>
                <a:ea typeface="Calibri" panose="020F0502020204030204" pitchFamily="34" charset="0"/>
                <a:cs typeface="Times New Roman" panose="02020603050405020304" pitchFamily="18" charset="0"/>
              </a:rPr>
              <a:t>Сұрақтар:</a:t>
            </a:r>
            <a:endParaRPr lang="ru-RU" sz="2200" dirty="0">
              <a:latin typeface="Times New Roman" panose="02020603050405020304" pitchFamily="18" charset="0"/>
              <a:ea typeface="Calibri" panose="020F0502020204030204" pitchFamily="34" charset="0"/>
              <a:cs typeface="Times New Roman" panose="02020603050405020304" pitchFamily="18" charset="0"/>
            </a:endParaRPr>
          </a:p>
          <a:p>
            <a:pPr marL="457200" algn="just">
              <a:spcAft>
                <a:spcPts val="0"/>
              </a:spcAft>
            </a:pPr>
            <a:r>
              <a:rPr lang="kk-KZ" sz="2200" dirty="0">
                <a:latin typeface="Times New Roman" panose="02020603050405020304" pitchFamily="18" charset="0"/>
                <a:ea typeface="Times New Roman" panose="02020603050405020304" pitchFamily="18" charset="0"/>
                <a:cs typeface="Times New Roman" panose="02020603050405020304" pitchFamily="18" charset="0"/>
              </a:rPr>
              <a:t>1. Отбасыда риясыз сүйіспеншілік қайта-қайта туындау үшін не істеу керек?</a:t>
            </a:r>
            <a:endParaRPr lang="ru-RU" sz="2200" dirty="0">
              <a:latin typeface="Times New Roman" panose="02020603050405020304" pitchFamily="18" charset="0"/>
              <a:ea typeface="Times New Roman" panose="02020603050405020304" pitchFamily="18" charset="0"/>
              <a:cs typeface="Times New Roman" panose="02020603050405020304" pitchFamily="18" charset="0"/>
            </a:endParaRPr>
          </a:p>
          <a:p>
            <a:pPr marL="457200" algn="just">
              <a:spcAft>
                <a:spcPts val="0"/>
              </a:spcAft>
            </a:pPr>
            <a:r>
              <a:rPr lang="kk-KZ" sz="2200" dirty="0">
                <a:latin typeface="Times New Roman" panose="02020603050405020304" pitchFamily="18" charset="0"/>
                <a:ea typeface="Times New Roman" panose="02020603050405020304" pitchFamily="18" charset="0"/>
                <a:cs typeface="Times New Roman" panose="02020603050405020304" pitchFamily="18" charset="0"/>
              </a:rPr>
              <a:t>2. Қалай ойлайсыздар, бақытты отбасы өмірінің сыры неде? </a:t>
            </a:r>
            <a:endParaRPr lang="kk-KZ" sz="2200" dirty="0" smtClean="0">
              <a:latin typeface="Times New Roman" panose="02020603050405020304" pitchFamily="18" charset="0"/>
              <a:ea typeface="Times New Roman" panose="02020603050405020304" pitchFamily="18" charset="0"/>
              <a:cs typeface="Times New Roman" panose="02020603050405020304" pitchFamily="18" charset="0"/>
            </a:endParaRPr>
          </a:p>
          <a:p>
            <a:pPr marL="457200" algn="just">
              <a:spcAft>
                <a:spcPts val="0"/>
              </a:spcAft>
            </a:pPr>
            <a:r>
              <a:rPr lang="kk-KZ" sz="2200" dirty="0" smtClean="0">
                <a:latin typeface="Times New Roman" panose="02020603050405020304" pitchFamily="18" charset="0"/>
                <a:ea typeface="Calibri" panose="020F0502020204030204" pitchFamily="34" charset="0"/>
                <a:cs typeface="Times New Roman" panose="02020603050405020304" pitchFamily="18" charset="0"/>
              </a:rPr>
              <a:t>3</a:t>
            </a:r>
            <a:r>
              <a:rPr lang="kk-KZ" sz="2200" dirty="0">
                <a:latin typeface="Times New Roman" panose="02020603050405020304" pitchFamily="18" charset="0"/>
                <a:ea typeface="Calibri" panose="020F0502020204030204" pitchFamily="34" charset="0"/>
                <a:cs typeface="Times New Roman" panose="02020603050405020304" pitchFamily="18" charset="0"/>
              </a:rPr>
              <a:t>. Дәйексөзден қандай ой түйдіңіз?</a:t>
            </a:r>
            <a:endParaRPr lang="ru-RU"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188356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pic>
        <p:nvPicPr>
          <p:cNvPr id="4" name="Picture 2" descr="Картинки по запросу фон"/>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192000" cy="6858001"/>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a:off x="1731818" y="2228749"/>
            <a:ext cx="7550727" cy="2800767"/>
          </a:xfrm>
          <a:prstGeom prst="rect">
            <a:avLst/>
          </a:prstGeom>
        </p:spPr>
        <p:txBody>
          <a:bodyPr wrap="square">
            <a:spAutoFit/>
          </a:bodyPr>
          <a:lstStyle/>
          <a:p>
            <a:pPr>
              <a:spcAft>
                <a:spcPts val="0"/>
              </a:spcAft>
            </a:pPr>
            <a:r>
              <a:rPr lang="kk-KZ" sz="2200" b="1" dirty="0">
                <a:latin typeface="Times New Roman" panose="02020603050405020304" pitchFamily="18" charset="0"/>
                <a:ea typeface="Calibri" panose="020F0502020204030204" pitchFamily="34" charset="0"/>
                <a:cs typeface="Times New Roman" panose="02020603050405020304" pitchFamily="18" charset="0"/>
              </a:rPr>
              <a:t>Сұрақтар: </a:t>
            </a:r>
            <a:endParaRPr lang="ru-RU" sz="22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spcAft>
                <a:spcPts val="0"/>
              </a:spcAft>
              <a:buSzPts val="1400"/>
              <a:buFont typeface="Times New Roman" panose="02020603050405020304" pitchFamily="18" charset="0"/>
              <a:buAutoNum type="arabicPeriod"/>
            </a:pPr>
            <a:r>
              <a:rPr lang="kk-KZ" sz="2200" dirty="0">
                <a:latin typeface="Times New Roman" panose="02020603050405020304" pitchFamily="18" charset="0"/>
                <a:ea typeface="Times New Roman" panose="02020603050405020304" pitchFamily="18" charset="0"/>
                <a:cs typeface="Times New Roman" panose="02020603050405020304" pitchFamily="18" charset="0"/>
              </a:rPr>
              <a:t>Үлкен және ортаншы ұлдардың ертеңіне сеніммен қарамауының себебі неде?</a:t>
            </a:r>
            <a:endParaRPr lang="ru-RU" sz="22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spcAft>
                <a:spcPts val="0"/>
              </a:spcAft>
              <a:buSzPts val="1400"/>
              <a:buFont typeface="Times New Roman" panose="02020603050405020304" pitchFamily="18" charset="0"/>
              <a:buAutoNum type="arabicPeriod"/>
            </a:pPr>
            <a:r>
              <a:rPr lang="kk-KZ" sz="2200" dirty="0">
                <a:latin typeface="Times New Roman" panose="02020603050405020304" pitchFamily="18" charset="0"/>
                <a:ea typeface="Times New Roman" panose="02020603050405020304" pitchFamily="18" charset="0"/>
                <a:cs typeface="Times New Roman" panose="02020603050405020304" pitchFamily="18" charset="0"/>
              </a:rPr>
              <a:t>Сырбайдың қандай қасиеті оны анасының тілегін орындауға жетеледі?</a:t>
            </a:r>
            <a:endParaRPr lang="ru-RU" sz="22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spcAft>
                <a:spcPts val="0"/>
              </a:spcAft>
              <a:buSzPts val="1400"/>
              <a:buFont typeface="Times New Roman" panose="02020603050405020304" pitchFamily="18" charset="0"/>
              <a:buAutoNum type="arabicPeriod"/>
            </a:pPr>
            <a:r>
              <a:rPr lang="kk-KZ" sz="2200" dirty="0">
                <a:latin typeface="Times New Roman" panose="02020603050405020304" pitchFamily="18" charset="0"/>
                <a:ea typeface="Times New Roman" panose="02020603050405020304" pitchFamily="18" charset="0"/>
                <a:cs typeface="Times New Roman" panose="02020603050405020304" pitchFamily="18" charset="0"/>
              </a:rPr>
              <a:t>Әңгімеде қандай құндылық туралы айтылған деп ойлайсыңдар? </a:t>
            </a:r>
            <a:endParaRPr lang="kk-KZ" sz="2200" dirty="0" smtClean="0">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spcAft>
                <a:spcPts val="0"/>
              </a:spcAft>
              <a:buSzPts val="1400"/>
              <a:buFont typeface="Times New Roman" panose="02020603050405020304" pitchFamily="18" charset="0"/>
              <a:buAutoNum type="arabicPeriod"/>
            </a:pPr>
            <a:r>
              <a:rPr lang="kk-KZ" sz="2200" dirty="0" smtClean="0">
                <a:latin typeface="Times New Roman" panose="02020603050405020304" pitchFamily="18" charset="0"/>
                <a:ea typeface="Calibri" panose="020F0502020204030204" pitchFamily="34" charset="0"/>
                <a:cs typeface="Times New Roman" panose="02020603050405020304" pitchFamily="18" charset="0"/>
              </a:rPr>
              <a:t>Сендер </a:t>
            </a:r>
            <a:r>
              <a:rPr lang="kk-KZ" sz="2200" dirty="0">
                <a:latin typeface="Times New Roman" panose="02020603050405020304" pitchFamily="18" charset="0"/>
                <a:ea typeface="Calibri" panose="020F0502020204030204" pitchFamily="34" charset="0"/>
                <a:cs typeface="Times New Roman" panose="02020603050405020304" pitchFamily="18" charset="0"/>
              </a:rPr>
              <a:t>өз жақындарыңды қалай қуантасыңдар?</a:t>
            </a:r>
            <a:endParaRPr lang="ru-RU" sz="2200" dirty="0">
              <a:latin typeface="Times New Roman" panose="02020603050405020304" pitchFamily="18" charset="0"/>
              <a:cs typeface="Times New Roman" panose="02020603050405020304" pitchFamily="18" charset="0"/>
            </a:endParaRPr>
          </a:p>
        </p:txBody>
      </p:sp>
      <p:sp>
        <p:nvSpPr>
          <p:cNvPr id="6" name="Прямоугольник 5"/>
          <p:cNvSpPr/>
          <p:nvPr/>
        </p:nvSpPr>
        <p:spPr>
          <a:xfrm>
            <a:off x="1731818" y="641373"/>
            <a:ext cx="6096000" cy="1311128"/>
          </a:xfrm>
          <a:prstGeom prst="rect">
            <a:avLst/>
          </a:prstGeom>
        </p:spPr>
        <p:txBody>
          <a:bodyPr>
            <a:spAutoFit/>
          </a:bodyPr>
          <a:lstStyle/>
          <a:p>
            <a:pPr marL="228600">
              <a:lnSpc>
                <a:spcPct val="115000"/>
              </a:lnSpc>
              <a:spcAft>
                <a:spcPts val="0"/>
              </a:spcAft>
              <a:tabLst>
                <a:tab pos="180340" algn="l"/>
              </a:tabLst>
            </a:pPr>
            <a:r>
              <a:rPr lang="kk-KZ" sz="2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Мұғалім </a:t>
            </a:r>
            <a:r>
              <a:rPr lang="kk-KZ" sz="2400" b="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сыйы</a:t>
            </a:r>
            <a:r>
              <a:rPr lang="kk-KZ" sz="2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r>
              <a:rPr lang="kk-KZ" sz="2400" b="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endParaRPr lang="ru-RU" dirty="0">
              <a:latin typeface="Calibri" panose="020F0502020204030204" pitchFamily="34" charset="0"/>
              <a:ea typeface="Calibri" panose="020F0502020204030204" pitchFamily="34" charset="0"/>
              <a:cs typeface="Times New Roman" panose="02020603050405020304" pitchFamily="18" charset="0"/>
            </a:endParaRPr>
          </a:p>
          <a:p>
            <a:pPr marL="457200">
              <a:spcAft>
                <a:spcPts val="0"/>
              </a:spcAft>
            </a:pPr>
            <a:r>
              <a:rPr lang="kk-KZ" sz="2400" b="1" dirty="0">
                <a:latin typeface="Times New Roman" panose="02020603050405020304" pitchFamily="18" charset="0"/>
                <a:ea typeface="Times New Roman" panose="02020603050405020304" pitchFamily="18" charset="0"/>
              </a:rPr>
              <a:t>Ананың асыл арманы</a:t>
            </a:r>
            <a:endParaRPr lang="ru-RU" sz="2000" dirty="0">
              <a:latin typeface="Times New Roman" panose="02020603050405020304" pitchFamily="18" charset="0"/>
              <a:ea typeface="Times New Roman" panose="02020603050405020304" pitchFamily="18" charset="0"/>
            </a:endParaRPr>
          </a:p>
          <a:p>
            <a:pPr>
              <a:lnSpc>
                <a:spcPct val="115000"/>
              </a:lnSpc>
              <a:spcAft>
                <a:spcPts val="0"/>
              </a:spcAft>
            </a:pPr>
            <a:r>
              <a:rPr lang="kk-KZ" sz="2400" i="1" dirty="0">
                <a:latin typeface="Times New Roman" panose="02020603050405020304" pitchFamily="18" charset="0"/>
                <a:ea typeface="Calibri" panose="020F0502020204030204" pitchFamily="34" charset="0"/>
                <a:cs typeface="Times New Roman" panose="02020603050405020304" pitchFamily="18" charset="0"/>
              </a:rPr>
              <a:t>                                                          М. Тиесов</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126664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Похожее изображение"/>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48255" y="1"/>
            <a:ext cx="3643744"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623454" y="508680"/>
            <a:ext cx="7619999" cy="5289140"/>
          </a:xfrm>
          <a:prstGeom prst="rect">
            <a:avLst/>
          </a:prstGeom>
        </p:spPr>
        <p:txBody>
          <a:bodyPr wrap="square">
            <a:spAutoFit/>
          </a:bodyPr>
          <a:lstStyle/>
          <a:p>
            <a:pPr>
              <a:lnSpc>
                <a:spcPct val="115000"/>
              </a:lnSpc>
              <a:spcAft>
                <a:spcPts val="0"/>
              </a:spcAft>
              <a:tabLst>
                <a:tab pos="180340" algn="l"/>
              </a:tabLst>
            </a:pPr>
            <a:r>
              <a:rPr lang="kk-KZ" sz="22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Шығармашылық жұмыс, топпен жұмыс</a:t>
            </a:r>
            <a:r>
              <a:rPr lang="kk-KZ" sz="2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ru-RU" sz="22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tabLst>
                <a:tab pos="180340" algn="l"/>
              </a:tabLst>
            </a:pPr>
            <a:r>
              <a:rPr lang="kk-KZ" sz="2200" dirty="0">
                <a:latin typeface="Times New Roman" panose="02020603050405020304" pitchFamily="18" charset="0"/>
                <a:ea typeface="Calibri" panose="020F0502020204030204" pitchFamily="34" charset="0"/>
                <a:cs typeface="Times New Roman" panose="02020603050405020304" pitchFamily="18" charset="0"/>
              </a:rPr>
              <a:t>Оқушылар төрт топқа бөлінеді.</a:t>
            </a:r>
            <a:r>
              <a:rPr lang="kk-KZ" sz="2200" b="1" dirty="0">
                <a:latin typeface="Times New Roman" panose="02020603050405020304" pitchFamily="18" charset="0"/>
                <a:ea typeface="Calibri" panose="020F0502020204030204" pitchFamily="34" charset="0"/>
                <a:cs typeface="Times New Roman" panose="02020603050405020304" pitchFamily="18" charset="0"/>
              </a:rPr>
              <a:t> </a:t>
            </a:r>
            <a:endParaRPr lang="ru-RU" sz="22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tabLst>
                <a:tab pos="180340" algn="l"/>
              </a:tabLst>
            </a:pPr>
            <a:r>
              <a:rPr lang="kk-KZ" sz="2200" b="1" dirty="0">
                <a:latin typeface="Times New Roman" panose="02020603050405020304" pitchFamily="18" charset="0"/>
                <a:ea typeface="Calibri" panose="020F0502020204030204" pitchFamily="34" charset="0"/>
                <a:cs typeface="Times New Roman" panose="02020603050405020304" pitchFamily="18" charset="0"/>
              </a:rPr>
              <a:t>Тапсырма: </a:t>
            </a:r>
            <a:r>
              <a:rPr lang="kk-KZ" sz="2200" dirty="0">
                <a:latin typeface="Times New Roman" panose="02020603050405020304" pitchFamily="18" charset="0"/>
                <a:ea typeface="Calibri" panose="020F0502020204030204" pitchFamily="34" charset="0"/>
                <a:cs typeface="Times New Roman" panose="02020603050405020304" pitchFamily="18" charset="0"/>
              </a:rPr>
              <a:t>Мақалды </a:t>
            </a:r>
            <a:r>
              <a:rPr lang="kk-KZ" sz="2200" dirty="0" smtClean="0">
                <a:latin typeface="Times New Roman" panose="02020603050405020304" pitchFamily="18" charset="0"/>
                <a:ea typeface="Calibri" panose="020F0502020204030204" pitchFamily="34" charset="0"/>
                <a:cs typeface="Times New Roman" panose="02020603050405020304" pitchFamily="18" charset="0"/>
              </a:rPr>
              <a:t>аяқта.</a:t>
            </a:r>
            <a:endParaRPr lang="ru-RU" sz="2200" dirty="0" smtClean="0">
              <a:latin typeface="Calibri" panose="020F0502020204030204" pitchFamily="34" charset="0"/>
              <a:ea typeface="Calibri" panose="020F0502020204030204" pitchFamily="34" charset="0"/>
              <a:cs typeface="Times New Roman" panose="02020603050405020304" pitchFamily="18" charset="0"/>
            </a:endParaRPr>
          </a:p>
          <a:p>
            <a:pPr marL="457200" indent="-457200">
              <a:lnSpc>
                <a:spcPct val="115000"/>
              </a:lnSpc>
              <a:spcAft>
                <a:spcPts val="0"/>
              </a:spcAft>
              <a:buAutoNum type="arabicPeriod"/>
              <a:tabLst>
                <a:tab pos="180340" algn="l"/>
              </a:tabLst>
            </a:pPr>
            <a:r>
              <a:rPr lang="ru-RU" sz="2200" dirty="0" err="1" smtClean="0">
                <a:latin typeface="Times New Roman" panose="02020603050405020304" pitchFamily="18" charset="0"/>
                <a:ea typeface="Times New Roman" panose="02020603050405020304" pitchFamily="18" charset="0"/>
              </a:rPr>
              <a:t>Ақ</a:t>
            </a:r>
            <a:r>
              <a:rPr lang="ru-RU" sz="2200" dirty="0" smtClean="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шашты</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ана</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жастығым</a:t>
            </a:r>
            <a:r>
              <a:rPr lang="ru-RU" sz="2200" dirty="0">
                <a:latin typeface="Times New Roman" panose="02020603050405020304" pitchFamily="18" charset="0"/>
                <a:ea typeface="Times New Roman" panose="02020603050405020304" pitchFamily="18" charset="0"/>
              </a:rPr>
              <a:t> — балам" </a:t>
            </a:r>
            <a:r>
              <a:rPr lang="ru-RU" sz="2200" dirty="0" err="1">
                <a:latin typeface="Times New Roman" panose="02020603050405020304" pitchFamily="18" charset="0"/>
                <a:ea typeface="Times New Roman" panose="02020603050405020304" pitchFamily="18" charset="0"/>
              </a:rPr>
              <a:t>дейді</a:t>
            </a:r>
            <a:r>
              <a:rPr lang="ru-RU" sz="2200" dirty="0">
                <a:latin typeface="Times New Roman" panose="02020603050405020304" pitchFamily="18" charset="0"/>
                <a:ea typeface="Times New Roman" panose="02020603050405020304" pitchFamily="18" charset="0"/>
              </a:rPr>
              <a:t>. </a:t>
            </a:r>
            <a:endParaRPr lang="ru-RU" sz="2200" dirty="0" smtClean="0">
              <a:latin typeface="Times New Roman" panose="02020603050405020304" pitchFamily="18" charset="0"/>
              <a:ea typeface="Times New Roman" panose="02020603050405020304" pitchFamily="18" charset="0"/>
            </a:endParaRPr>
          </a:p>
          <a:p>
            <a:pPr>
              <a:lnSpc>
                <a:spcPct val="115000"/>
              </a:lnSpc>
              <a:spcAft>
                <a:spcPts val="0"/>
              </a:spcAft>
              <a:tabLst>
                <a:tab pos="180340" algn="l"/>
              </a:tabLst>
            </a:pPr>
            <a:r>
              <a:rPr lang="kk-KZ" sz="2200" dirty="0" smtClean="0">
                <a:latin typeface="Times New Roman" panose="02020603050405020304" pitchFamily="18" charset="0"/>
                <a:ea typeface="Times New Roman" panose="02020603050405020304" pitchFamily="18" charset="0"/>
              </a:rPr>
              <a:t>Ақылды </a:t>
            </a:r>
            <a:r>
              <a:rPr lang="kk-KZ" sz="2200" dirty="0">
                <a:latin typeface="Times New Roman" panose="02020603050405020304" pitchFamily="18" charset="0"/>
                <a:ea typeface="Times New Roman" panose="02020603050405020304" pitchFamily="18" charset="0"/>
              </a:rPr>
              <a:t>бала: "... - ... - ..." дейді. </a:t>
            </a:r>
            <a:endParaRPr lang="ru-RU" sz="2200" dirty="0" smtClean="0">
              <a:latin typeface="Times New Roman" panose="02020603050405020304" pitchFamily="18" charset="0"/>
              <a:ea typeface="Times New Roman" panose="02020603050405020304" pitchFamily="18" charset="0"/>
            </a:endParaRPr>
          </a:p>
          <a:p>
            <a:pPr>
              <a:lnSpc>
                <a:spcPct val="115000"/>
              </a:lnSpc>
              <a:spcAft>
                <a:spcPts val="0"/>
              </a:spcAft>
              <a:tabLst>
                <a:tab pos="180340" algn="l"/>
              </a:tabLst>
            </a:pPr>
            <a:r>
              <a:rPr lang="ru-RU" sz="2200" dirty="0" smtClean="0">
                <a:latin typeface="Times New Roman" panose="02020603050405020304" pitchFamily="18" charset="0"/>
                <a:ea typeface="Times New Roman" panose="02020603050405020304" pitchFamily="18" charset="0"/>
              </a:rPr>
              <a:t>2. </a:t>
            </a:r>
            <a:r>
              <a:rPr lang="kk-KZ" sz="2200" dirty="0" smtClean="0">
                <a:latin typeface="Times New Roman" panose="02020603050405020304" pitchFamily="18" charset="0"/>
                <a:ea typeface="Times New Roman" panose="02020603050405020304" pitchFamily="18" charset="0"/>
              </a:rPr>
              <a:t>Алты </a:t>
            </a:r>
            <a:r>
              <a:rPr lang="kk-KZ" sz="2200" dirty="0">
                <a:latin typeface="Times New Roman" panose="02020603050405020304" pitchFamily="18" charset="0"/>
                <a:ea typeface="Times New Roman" panose="02020603050405020304" pitchFamily="18" charset="0"/>
              </a:rPr>
              <a:t>ұл тапқан ананы "ханым" десе болады. </a:t>
            </a:r>
            <a:endParaRPr lang="ru-RU" sz="2200" dirty="0" smtClean="0">
              <a:latin typeface="Times New Roman" panose="02020603050405020304" pitchFamily="18" charset="0"/>
              <a:ea typeface="Times New Roman" panose="02020603050405020304" pitchFamily="18" charset="0"/>
            </a:endParaRPr>
          </a:p>
          <a:p>
            <a:pPr>
              <a:lnSpc>
                <a:spcPct val="115000"/>
              </a:lnSpc>
              <a:spcAft>
                <a:spcPts val="0"/>
              </a:spcAft>
              <a:tabLst>
                <a:tab pos="180340" algn="l"/>
              </a:tabLst>
            </a:pPr>
            <a:r>
              <a:rPr lang="kk-KZ" sz="2200" dirty="0" smtClean="0">
                <a:latin typeface="Times New Roman" panose="02020603050405020304" pitchFamily="18" charset="0"/>
                <a:ea typeface="Times New Roman" panose="02020603050405020304" pitchFamily="18" charset="0"/>
              </a:rPr>
              <a:t>... </a:t>
            </a:r>
            <a:r>
              <a:rPr lang="kk-KZ" sz="2200" dirty="0">
                <a:latin typeface="Times New Roman" panose="02020603050405020304" pitchFamily="18" charset="0"/>
                <a:ea typeface="Times New Roman" panose="02020603050405020304" pitchFamily="18" charset="0"/>
              </a:rPr>
              <a:t>білген адамды "жаным" десе болады. </a:t>
            </a:r>
            <a:endParaRPr lang="ru-RU" sz="2200" dirty="0" smtClean="0">
              <a:latin typeface="Times New Roman" panose="02020603050405020304" pitchFamily="18" charset="0"/>
              <a:ea typeface="Times New Roman" panose="02020603050405020304" pitchFamily="18" charset="0"/>
            </a:endParaRPr>
          </a:p>
          <a:p>
            <a:pPr>
              <a:lnSpc>
                <a:spcPct val="115000"/>
              </a:lnSpc>
              <a:spcAft>
                <a:spcPts val="0"/>
              </a:spcAft>
              <a:tabLst>
                <a:tab pos="180340" algn="l"/>
              </a:tabLst>
            </a:pPr>
            <a:r>
              <a:rPr lang="ru-RU" sz="2200" dirty="0" smtClean="0">
                <a:latin typeface="Times New Roman" panose="02020603050405020304" pitchFamily="18" charset="0"/>
                <a:ea typeface="Times New Roman" panose="02020603050405020304" pitchFamily="18" charset="0"/>
              </a:rPr>
              <a:t>3. </a:t>
            </a:r>
            <a:r>
              <a:rPr lang="kk-KZ" sz="2200" dirty="0" smtClean="0">
                <a:latin typeface="Times New Roman" panose="02020603050405020304" pitchFamily="18" charset="0"/>
                <a:ea typeface="Times New Roman" panose="02020603050405020304" pitchFamily="18" charset="0"/>
              </a:rPr>
              <a:t>... </a:t>
            </a:r>
            <a:r>
              <a:rPr lang="kk-KZ" sz="2200" dirty="0">
                <a:latin typeface="Times New Roman" panose="02020603050405020304" pitchFamily="18" charset="0"/>
                <a:ea typeface="Times New Roman" panose="02020603050405020304" pitchFamily="18" charset="0"/>
              </a:rPr>
              <a:t>анадан туады, </a:t>
            </a:r>
            <a:endParaRPr lang="ru-RU" sz="2200" dirty="0" smtClean="0">
              <a:latin typeface="Times New Roman" panose="02020603050405020304" pitchFamily="18" charset="0"/>
              <a:ea typeface="Times New Roman" panose="02020603050405020304" pitchFamily="18" charset="0"/>
            </a:endParaRPr>
          </a:p>
          <a:p>
            <a:pPr>
              <a:lnSpc>
                <a:spcPct val="115000"/>
              </a:lnSpc>
              <a:spcAft>
                <a:spcPts val="0"/>
              </a:spcAft>
              <a:tabLst>
                <a:tab pos="180340" algn="l"/>
              </a:tabLst>
            </a:pPr>
            <a:r>
              <a:rPr lang="kk-KZ" sz="2200" dirty="0" smtClean="0">
                <a:latin typeface="Times New Roman" panose="02020603050405020304" pitchFamily="18" charset="0"/>
                <a:ea typeface="Times New Roman" panose="02020603050405020304" pitchFamily="18" charset="0"/>
              </a:rPr>
              <a:t>Ат </a:t>
            </a:r>
            <a:r>
              <a:rPr lang="kk-KZ" sz="2200" dirty="0">
                <a:latin typeface="Times New Roman" panose="02020603050405020304" pitchFamily="18" charset="0"/>
                <a:ea typeface="Times New Roman" panose="02020603050405020304" pitchFamily="18" charset="0"/>
              </a:rPr>
              <a:t>биеден туады. </a:t>
            </a:r>
            <a:endParaRPr lang="ru-RU" sz="2200" dirty="0">
              <a:latin typeface="Times New Roman" panose="02020603050405020304" pitchFamily="18" charset="0"/>
              <a:ea typeface="Times New Roman" panose="02020603050405020304" pitchFamily="18" charset="0"/>
            </a:endParaRPr>
          </a:p>
          <a:p>
            <a:pPr lvl="0">
              <a:spcAft>
                <a:spcPts val="0"/>
              </a:spcAft>
            </a:pPr>
            <a:r>
              <a:rPr lang="kk-KZ" sz="2200" dirty="0" smtClean="0">
                <a:latin typeface="Times New Roman" panose="02020603050405020304" pitchFamily="18" charset="0"/>
                <a:ea typeface="Times New Roman" panose="02020603050405020304" pitchFamily="18" charset="0"/>
              </a:rPr>
              <a:t>4. Ана </a:t>
            </a:r>
            <a:r>
              <a:rPr lang="kk-KZ" sz="2200" dirty="0">
                <a:latin typeface="Times New Roman" panose="02020603050405020304" pitchFamily="18" charset="0"/>
                <a:ea typeface="Times New Roman" panose="02020603050405020304" pitchFamily="18" charset="0"/>
              </a:rPr>
              <a:t>алақанының аясы, </a:t>
            </a:r>
            <a:endParaRPr lang="ru-RU" sz="2200" dirty="0" smtClean="0">
              <a:latin typeface="Times New Roman" panose="02020603050405020304" pitchFamily="18" charset="0"/>
              <a:ea typeface="Times New Roman" panose="02020603050405020304" pitchFamily="18" charset="0"/>
            </a:endParaRPr>
          </a:p>
          <a:p>
            <a:pPr lvl="0">
              <a:spcAft>
                <a:spcPts val="0"/>
              </a:spcAft>
            </a:pPr>
            <a:r>
              <a:rPr lang="kk-KZ" sz="2200" dirty="0" smtClean="0">
                <a:latin typeface="Times New Roman" panose="02020603050405020304" pitchFamily="18" charset="0"/>
                <a:ea typeface="Times New Roman" panose="02020603050405020304" pitchFamily="18" charset="0"/>
              </a:rPr>
              <a:t>... </a:t>
            </a:r>
            <a:r>
              <a:rPr lang="kk-KZ" sz="2200" dirty="0">
                <a:latin typeface="Times New Roman" panose="02020603050405020304" pitchFamily="18" charset="0"/>
                <a:ea typeface="Times New Roman" panose="02020603050405020304" pitchFamily="18" charset="0"/>
              </a:rPr>
              <a:t>... саясы. </a:t>
            </a:r>
            <a:endParaRPr lang="ru-RU" sz="2200" dirty="0" smtClean="0">
              <a:latin typeface="Times New Roman" panose="02020603050405020304" pitchFamily="18" charset="0"/>
              <a:ea typeface="Times New Roman" panose="02020603050405020304" pitchFamily="18" charset="0"/>
            </a:endParaRPr>
          </a:p>
          <a:p>
            <a:pPr lvl="0">
              <a:spcAft>
                <a:spcPts val="0"/>
              </a:spcAft>
            </a:pPr>
            <a:r>
              <a:rPr lang="ru-RU" sz="2200" dirty="0" smtClean="0">
                <a:latin typeface="Times New Roman" panose="02020603050405020304" pitchFamily="18" charset="0"/>
                <a:ea typeface="Times New Roman" panose="02020603050405020304" pitchFamily="18" charset="0"/>
              </a:rPr>
              <a:t>5. </a:t>
            </a:r>
            <a:r>
              <a:rPr lang="kk-KZ" sz="2200" dirty="0" smtClean="0">
                <a:latin typeface="Times New Roman" panose="02020603050405020304" pitchFamily="18" charset="0"/>
                <a:ea typeface="Times New Roman" panose="02020603050405020304" pitchFamily="18" charset="0"/>
              </a:rPr>
              <a:t>Ана </a:t>
            </a:r>
            <a:r>
              <a:rPr lang="kk-KZ" sz="2200" dirty="0">
                <a:latin typeface="Times New Roman" panose="02020603050405020304" pitchFamily="18" charset="0"/>
                <a:ea typeface="Times New Roman" panose="02020603050405020304" pitchFamily="18" charset="0"/>
              </a:rPr>
              <a:t>алдында құрмет, </a:t>
            </a:r>
            <a:endParaRPr lang="ru-RU" sz="2200" dirty="0" smtClean="0">
              <a:latin typeface="Times New Roman" panose="02020603050405020304" pitchFamily="18" charset="0"/>
              <a:ea typeface="Times New Roman" panose="02020603050405020304" pitchFamily="18" charset="0"/>
            </a:endParaRPr>
          </a:p>
          <a:p>
            <a:pPr lvl="0">
              <a:spcAft>
                <a:spcPts val="0"/>
              </a:spcAft>
            </a:pPr>
            <a:r>
              <a:rPr lang="kk-KZ" sz="2200" dirty="0" smtClean="0">
                <a:latin typeface="Times New Roman" panose="02020603050405020304" pitchFamily="18" charset="0"/>
                <a:ea typeface="Times New Roman" panose="02020603050405020304" pitchFamily="18" charset="0"/>
              </a:rPr>
              <a:t>Ата </a:t>
            </a:r>
            <a:r>
              <a:rPr lang="kk-KZ" sz="2200" dirty="0">
                <a:latin typeface="Times New Roman" panose="02020603050405020304" pitchFamily="18" charset="0"/>
                <a:ea typeface="Times New Roman" panose="02020603050405020304" pitchFamily="18" charset="0"/>
              </a:rPr>
              <a:t>алдында ... </a:t>
            </a:r>
            <a:endParaRPr lang="kk-KZ" sz="2200" dirty="0" smtClean="0">
              <a:latin typeface="Times New Roman" panose="02020603050405020304" pitchFamily="18" charset="0"/>
              <a:ea typeface="Times New Roman" panose="02020603050405020304" pitchFamily="18" charset="0"/>
            </a:endParaRPr>
          </a:p>
          <a:p>
            <a:pPr lvl="0">
              <a:spcAft>
                <a:spcPts val="0"/>
              </a:spcAft>
            </a:pPr>
            <a:r>
              <a:rPr lang="kk-KZ" sz="2200" dirty="0" smtClean="0">
                <a:latin typeface="Times New Roman" panose="02020603050405020304" pitchFamily="18" charset="0"/>
                <a:ea typeface="Calibri" panose="020F0502020204030204" pitchFamily="34" charset="0"/>
                <a:cs typeface="Times New Roman" panose="02020603050405020304" pitchFamily="18" charset="0"/>
              </a:rPr>
              <a:t>6. Анаға </a:t>
            </a:r>
            <a:r>
              <a:rPr lang="kk-KZ" sz="2200" dirty="0">
                <a:latin typeface="Times New Roman" panose="02020603050405020304" pitchFamily="18" charset="0"/>
                <a:ea typeface="Calibri" panose="020F0502020204030204" pitchFamily="34" charset="0"/>
                <a:cs typeface="Times New Roman" panose="02020603050405020304" pitchFamily="18" charset="0"/>
              </a:rPr>
              <a:t>баланың ... жоқ. </a:t>
            </a:r>
            <a:endParaRPr lang="ru-RU"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577230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Похожее изображение"/>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48255" y="1"/>
            <a:ext cx="3643744"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623454" y="508680"/>
            <a:ext cx="7619999" cy="5289140"/>
          </a:xfrm>
          <a:prstGeom prst="rect">
            <a:avLst/>
          </a:prstGeom>
        </p:spPr>
        <p:txBody>
          <a:bodyPr wrap="square">
            <a:spAutoFit/>
          </a:bodyPr>
          <a:lstStyle/>
          <a:p>
            <a:pPr>
              <a:lnSpc>
                <a:spcPct val="115000"/>
              </a:lnSpc>
              <a:spcAft>
                <a:spcPts val="0"/>
              </a:spcAft>
              <a:tabLst>
                <a:tab pos="180340" algn="l"/>
              </a:tabLst>
            </a:pPr>
            <a:r>
              <a:rPr lang="kk-KZ" sz="22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Шығармашылық жұмыс, топпен жұмыс</a:t>
            </a:r>
            <a:r>
              <a:rPr lang="kk-KZ" sz="2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ru-RU" sz="22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tabLst>
                <a:tab pos="180340" algn="l"/>
              </a:tabLst>
            </a:pPr>
            <a:r>
              <a:rPr lang="kk-KZ" sz="2200" dirty="0">
                <a:latin typeface="Times New Roman" panose="02020603050405020304" pitchFamily="18" charset="0"/>
                <a:ea typeface="Calibri" panose="020F0502020204030204" pitchFamily="34" charset="0"/>
                <a:cs typeface="Times New Roman" panose="02020603050405020304" pitchFamily="18" charset="0"/>
              </a:rPr>
              <a:t>Оқушылар төрт топқа бөлінеді.</a:t>
            </a:r>
            <a:r>
              <a:rPr lang="kk-KZ" sz="2200" b="1" dirty="0">
                <a:latin typeface="Times New Roman" panose="02020603050405020304" pitchFamily="18" charset="0"/>
                <a:ea typeface="Calibri" panose="020F0502020204030204" pitchFamily="34" charset="0"/>
                <a:cs typeface="Times New Roman" panose="02020603050405020304" pitchFamily="18" charset="0"/>
              </a:rPr>
              <a:t> </a:t>
            </a:r>
            <a:endParaRPr lang="ru-RU" sz="22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tabLst>
                <a:tab pos="180340" algn="l"/>
              </a:tabLst>
            </a:pPr>
            <a:r>
              <a:rPr lang="kk-KZ" sz="2200" b="1" dirty="0">
                <a:latin typeface="Times New Roman" panose="02020603050405020304" pitchFamily="18" charset="0"/>
                <a:ea typeface="Calibri" panose="020F0502020204030204" pitchFamily="34" charset="0"/>
                <a:cs typeface="Times New Roman" panose="02020603050405020304" pitchFamily="18" charset="0"/>
              </a:rPr>
              <a:t>Тапсырма: </a:t>
            </a:r>
            <a:r>
              <a:rPr lang="kk-KZ" sz="2200" dirty="0">
                <a:latin typeface="Times New Roman" panose="02020603050405020304" pitchFamily="18" charset="0"/>
                <a:ea typeface="Calibri" panose="020F0502020204030204" pitchFamily="34" charset="0"/>
                <a:cs typeface="Times New Roman" panose="02020603050405020304" pitchFamily="18" charset="0"/>
              </a:rPr>
              <a:t>Мақалды </a:t>
            </a:r>
            <a:r>
              <a:rPr lang="kk-KZ" sz="2200" dirty="0" smtClean="0">
                <a:latin typeface="Times New Roman" panose="02020603050405020304" pitchFamily="18" charset="0"/>
                <a:ea typeface="Calibri" panose="020F0502020204030204" pitchFamily="34" charset="0"/>
                <a:cs typeface="Times New Roman" panose="02020603050405020304" pitchFamily="18" charset="0"/>
              </a:rPr>
              <a:t>аяқта.</a:t>
            </a:r>
            <a:endParaRPr lang="ru-RU" sz="2200" dirty="0" smtClean="0">
              <a:latin typeface="Calibri" panose="020F0502020204030204" pitchFamily="34" charset="0"/>
              <a:ea typeface="Calibri" panose="020F0502020204030204" pitchFamily="34" charset="0"/>
              <a:cs typeface="Times New Roman" panose="02020603050405020304" pitchFamily="18" charset="0"/>
            </a:endParaRPr>
          </a:p>
          <a:p>
            <a:pPr marL="457200" indent="-457200">
              <a:lnSpc>
                <a:spcPct val="115000"/>
              </a:lnSpc>
              <a:spcAft>
                <a:spcPts val="0"/>
              </a:spcAft>
              <a:buAutoNum type="arabicPeriod"/>
              <a:tabLst>
                <a:tab pos="180340" algn="l"/>
              </a:tabLst>
            </a:pPr>
            <a:r>
              <a:rPr lang="ru-RU" sz="2200" dirty="0" err="1" smtClean="0">
                <a:latin typeface="Times New Roman" panose="02020603050405020304" pitchFamily="18" charset="0"/>
                <a:ea typeface="Times New Roman" panose="02020603050405020304" pitchFamily="18" charset="0"/>
              </a:rPr>
              <a:t>Ақ</a:t>
            </a:r>
            <a:r>
              <a:rPr lang="ru-RU" sz="2200" dirty="0" smtClean="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шашты</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ана</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жастығым</a:t>
            </a:r>
            <a:r>
              <a:rPr lang="ru-RU" sz="2200" dirty="0">
                <a:latin typeface="Times New Roman" panose="02020603050405020304" pitchFamily="18" charset="0"/>
                <a:ea typeface="Times New Roman" panose="02020603050405020304" pitchFamily="18" charset="0"/>
              </a:rPr>
              <a:t> — балам" </a:t>
            </a:r>
            <a:r>
              <a:rPr lang="ru-RU" sz="2200" dirty="0" err="1">
                <a:latin typeface="Times New Roman" panose="02020603050405020304" pitchFamily="18" charset="0"/>
                <a:ea typeface="Times New Roman" panose="02020603050405020304" pitchFamily="18" charset="0"/>
              </a:rPr>
              <a:t>дейді</a:t>
            </a:r>
            <a:r>
              <a:rPr lang="ru-RU" sz="2200" dirty="0">
                <a:latin typeface="Times New Roman" panose="02020603050405020304" pitchFamily="18" charset="0"/>
                <a:ea typeface="Times New Roman" panose="02020603050405020304" pitchFamily="18" charset="0"/>
              </a:rPr>
              <a:t>. </a:t>
            </a:r>
            <a:endParaRPr lang="ru-RU" sz="2200" dirty="0" smtClean="0">
              <a:latin typeface="Times New Roman" panose="02020603050405020304" pitchFamily="18" charset="0"/>
              <a:ea typeface="Times New Roman" panose="02020603050405020304" pitchFamily="18" charset="0"/>
            </a:endParaRPr>
          </a:p>
          <a:p>
            <a:pPr>
              <a:lnSpc>
                <a:spcPct val="115000"/>
              </a:lnSpc>
              <a:spcAft>
                <a:spcPts val="0"/>
              </a:spcAft>
              <a:tabLst>
                <a:tab pos="180340" algn="l"/>
              </a:tabLst>
            </a:pPr>
            <a:r>
              <a:rPr lang="kk-KZ" sz="2200" dirty="0" smtClean="0">
                <a:latin typeface="Times New Roman" panose="02020603050405020304" pitchFamily="18" charset="0"/>
                <a:ea typeface="Times New Roman" panose="02020603050405020304" pitchFamily="18" charset="0"/>
              </a:rPr>
              <a:t>Ақылды </a:t>
            </a:r>
            <a:r>
              <a:rPr lang="kk-KZ" sz="2200" dirty="0">
                <a:latin typeface="Times New Roman" panose="02020603050405020304" pitchFamily="18" charset="0"/>
                <a:ea typeface="Times New Roman" panose="02020603050405020304" pitchFamily="18" charset="0"/>
              </a:rPr>
              <a:t>бала: "... - ... - ..." дейді. </a:t>
            </a:r>
            <a:r>
              <a:rPr lang="kk-KZ" sz="2200" dirty="0" smtClean="0">
                <a:latin typeface="Times New Roman" panose="02020603050405020304" pitchFamily="18" charset="0"/>
                <a:ea typeface="Times New Roman" panose="02020603050405020304" pitchFamily="18" charset="0"/>
              </a:rPr>
              <a:t>(ай – күнім – анам)</a:t>
            </a:r>
            <a:endParaRPr lang="ru-RU" sz="2200" dirty="0" smtClean="0">
              <a:latin typeface="Times New Roman" panose="02020603050405020304" pitchFamily="18" charset="0"/>
              <a:ea typeface="Times New Roman" panose="02020603050405020304" pitchFamily="18" charset="0"/>
            </a:endParaRPr>
          </a:p>
          <a:p>
            <a:pPr>
              <a:lnSpc>
                <a:spcPct val="115000"/>
              </a:lnSpc>
              <a:spcAft>
                <a:spcPts val="0"/>
              </a:spcAft>
              <a:tabLst>
                <a:tab pos="180340" algn="l"/>
              </a:tabLst>
            </a:pPr>
            <a:r>
              <a:rPr lang="ru-RU" sz="2200" dirty="0" smtClean="0">
                <a:latin typeface="Times New Roman" panose="02020603050405020304" pitchFamily="18" charset="0"/>
                <a:ea typeface="Times New Roman" panose="02020603050405020304" pitchFamily="18" charset="0"/>
              </a:rPr>
              <a:t>2. </a:t>
            </a:r>
            <a:r>
              <a:rPr lang="kk-KZ" sz="2200" dirty="0" smtClean="0">
                <a:latin typeface="Times New Roman" panose="02020603050405020304" pitchFamily="18" charset="0"/>
                <a:ea typeface="Times New Roman" panose="02020603050405020304" pitchFamily="18" charset="0"/>
              </a:rPr>
              <a:t>Алты </a:t>
            </a:r>
            <a:r>
              <a:rPr lang="kk-KZ" sz="2200" dirty="0">
                <a:latin typeface="Times New Roman" panose="02020603050405020304" pitchFamily="18" charset="0"/>
                <a:ea typeface="Times New Roman" panose="02020603050405020304" pitchFamily="18" charset="0"/>
              </a:rPr>
              <a:t>ұл тапқан ананы "ханым" десе болады. </a:t>
            </a:r>
            <a:endParaRPr lang="ru-RU" sz="2200" dirty="0" smtClean="0">
              <a:latin typeface="Times New Roman" panose="02020603050405020304" pitchFamily="18" charset="0"/>
              <a:ea typeface="Times New Roman" panose="02020603050405020304" pitchFamily="18" charset="0"/>
            </a:endParaRPr>
          </a:p>
          <a:p>
            <a:pPr>
              <a:lnSpc>
                <a:spcPct val="115000"/>
              </a:lnSpc>
              <a:spcAft>
                <a:spcPts val="0"/>
              </a:spcAft>
              <a:tabLst>
                <a:tab pos="180340" algn="l"/>
              </a:tabLst>
            </a:pPr>
            <a:r>
              <a:rPr lang="kk-KZ" sz="2200" dirty="0" smtClean="0">
                <a:latin typeface="Times New Roman" panose="02020603050405020304" pitchFamily="18" charset="0"/>
                <a:ea typeface="Times New Roman" panose="02020603050405020304" pitchFamily="18" charset="0"/>
              </a:rPr>
              <a:t>... </a:t>
            </a:r>
            <a:r>
              <a:rPr lang="kk-KZ" sz="2200" dirty="0">
                <a:latin typeface="Times New Roman" panose="02020603050405020304" pitchFamily="18" charset="0"/>
                <a:ea typeface="Times New Roman" panose="02020603050405020304" pitchFamily="18" charset="0"/>
              </a:rPr>
              <a:t>білген адамды "жаным" десе болады. </a:t>
            </a:r>
            <a:r>
              <a:rPr lang="kk-KZ" sz="2200" dirty="0" smtClean="0">
                <a:latin typeface="Times New Roman" panose="02020603050405020304" pitchFamily="18" charset="0"/>
                <a:ea typeface="Times New Roman" panose="02020603050405020304" pitchFamily="18" charset="0"/>
              </a:rPr>
              <a:t>(сыйласа)</a:t>
            </a:r>
            <a:endParaRPr lang="ru-RU" sz="2200" dirty="0" smtClean="0">
              <a:latin typeface="Times New Roman" panose="02020603050405020304" pitchFamily="18" charset="0"/>
              <a:ea typeface="Times New Roman" panose="02020603050405020304" pitchFamily="18" charset="0"/>
            </a:endParaRPr>
          </a:p>
          <a:p>
            <a:pPr>
              <a:lnSpc>
                <a:spcPct val="115000"/>
              </a:lnSpc>
              <a:spcAft>
                <a:spcPts val="0"/>
              </a:spcAft>
              <a:tabLst>
                <a:tab pos="180340" algn="l"/>
              </a:tabLst>
            </a:pPr>
            <a:r>
              <a:rPr lang="ru-RU" sz="2200" dirty="0" smtClean="0">
                <a:latin typeface="Times New Roman" panose="02020603050405020304" pitchFamily="18" charset="0"/>
                <a:ea typeface="Times New Roman" panose="02020603050405020304" pitchFamily="18" charset="0"/>
              </a:rPr>
              <a:t>3. </a:t>
            </a:r>
            <a:r>
              <a:rPr lang="kk-KZ" sz="2200" dirty="0" smtClean="0">
                <a:latin typeface="Times New Roman" panose="02020603050405020304" pitchFamily="18" charset="0"/>
                <a:ea typeface="Times New Roman" panose="02020603050405020304" pitchFamily="18" charset="0"/>
              </a:rPr>
              <a:t>... </a:t>
            </a:r>
            <a:r>
              <a:rPr lang="kk-KZ" sz="2200" dirty="0">
                <a:latin typeface="Times New Roman" panose="02020603050405020304" pitchFamily="18" charset="0"/>
                <a:ea typeface="Times New Roman" panose="02020603050405020304" pitchFamily="18" charset="0"/>
              </a:rPr>
              <a:t>анадан туады, </a:t>
            </a:r>
            <a:endParaRPr lang="ru-RU" sz="2200" dirty="0" smtClean="0">
              <a:latin typeface="Times New Roman" panose="02020603050405020304" pitchFamily="18" charset="0"/>
              <a:ea typeface="Times New Roman" panose="02020603050405020304" pitchFamily="18" charset="0"/>
            </a:endParaRPr>
          </a:p>
          <a:p>
            <a:pPr>
              <a:lnSpc>
                <a:spcPct val="115000"/>
              </a:lnSpc>
              <a:spcAft>
                <a:spcPts val="0"/>
              </a:spcAft>
              <a:tabLst>
                <a:tab pos="180340" algn="l"/>
              </a:tabLst>
            </a:pPr>
            <a:r>
              <a:rPr lang="kk-KZ" sz="2200" dirty="0" smtClean="0">
                <a:latin typeface="Times New Roman" panose="02020603050405020304" pitchFamily="18" charset="0"/>
                <a:ea typeface="Times New Roman" panose="02020603050405020304" pitchFamily="18" charset="0"/>
              </a:rPr>
              <a:t>Ат </a:t>
            </a:r>
            <a:r>
              <a:rPr lang="kk-KZ" sz="2200" dirty="0">
                <a:latin typeface="Times New Roman" panose="02020603050405020304" pitchFamily="18" charset="0"/>
                <a:ea typeface="Times New Roman" panose="02020603050405020304" pitchFamily="18" charset="0"/>
              </a:rPr>
              <a:t>биеден туады. </a:t>
            </a:r>
            <a:r>
              <a:rPr lang="kk-KZ" sz="2200" dirty="0" smtClean="0">
                <a:latin typeface="Times New Roman" panose="02020603050405020304" pitchFamily="18" charset="0"/>
                <a:ea typeface="Times New Roman" panose="02020603050405020304" pitchFamily="18" charset="0"/>
              </a:rPr>
              <a:t>(алып)</a:t>
            </a:r>
            <a:endParaRPr lang="ru-RU" sz="2200" dirty="0">
              <a:latin typeface="Times New Roman" panose="02020603050405020304" pitchFamily="18" charset="0"/>
              <a:ea typeface="Times New Roman" panose="02020603050405020304" pitchFamily="18" charset="0"/>
            </a:endParaRPr>
          </a:p>
          <a:p>
            <a:pPr lvl="0">
              <a:spcAft>
                <a:spcPts val="0"/>
              </a:spcAft>
            </a:pPr>
            <a:r>
              <a:rPr lang="kk-KZ" sz="2200" dirty="0" smtClean="0">
                <a:latin typeface="Times New Roman" panose="02020603050405020304" pitchFamily="18" charset="0"/>
                <a:ea typeface="Times New Roman" panose="02020603050405020304" pitchFamily="18" charset="0"/>
              </a:rPr>
              <a:t>4. Ана </a:t>
            </a:r>
            <a:r>
              <a:rPr lang="kk-KZ" sz="2200" dirty="0">
                <a:latin typeface="Times New Roman" panose="02020603050405020304" pitchFamily="18" charset="0"/>
                <a:ea typeface="Times New Roman" panose="02020603050405020304" pitchFamily="18" charset="0"/>
              </a:rPr>
              <a:t>алақанының аясы, </a:t>
            </a:r>
            <a:endParaRPr lang="ru-RU" sz="2200" dirty="0" smtClean="0">
              <a:latin typeface="Times New Roman" panose="02020603050405020304" pitchFamily="18" charset="0"/>
              <a:ea typeface="Times New Roman" panose="02020603050405020304" pitchFamily="18" charset="0"/>
            </a:endParaRPr>
          </a:p>
          <a:p>
            <a:pPr lvl="0">
              <a:spcAft>
                <a:spcPts val="0"/>
              </a:spcAft>
            </a:pPr>
            <a:r>
              <a:rPr lang="kk-KZ" sz="2200" dirty="0" smtClean="0">
                <a:latin typeface="Times New Roman" panose="02020603050405020304" pitchFamily="18" charset="0"/>
                <a:ea typeface="Times New Roman" panose="02020603050405020304" pitchFamily="18" charset="0"/>
              </a:rPr>
              <a:t>... </a:t>
            </a:r>
            <a:r>
              <a:rPr lang="kk-KZ" sz="2200" dirty="0">
                <a:latin typeface="Times New Roman" panose="02020603050405020304" pitchFamily="18" charset="0"/>
                <a:ea typeface="Times New Roman" panose="02020603050405020304" pitchFamily="18" charset="0"/>
              </a:rPr>
              <a:t>... саясы. </a:t>
            </a:r>
            <a:r>
              <a:rPr lang="kk-KZ" sz="2200" dirty="0" smtClean="0">
                <a:latin typeface="Times New Roman" panose="02020603050405020304" pitchFamily="18" charset="0"/>
                <a:ea typeface="Times New Roman" panose="02020603050405020304" pitchFamily="18" charset="0"/>
              </a:rPr>
              <a:t>(ақ шынардың)</a:t>
            </a:r>
            <a:endParaRPr lang="ru-RU" sz="2200" dirty="0" smtClean="0">
              <a:latin typeface="Times New Roman" panose="02020603050405020304" pitchFamily="18" charset="0"/>
              <a:ea typeface="Times New Roman" panose="02020603050405020304" pitchFamily="18" charset="0"/>
            </a:endParaRPr>
          </a:p>
          <a:p>
            <a:pPr lvl="0">
              <a:spcAft>
                <a:spcPts val="0"/>
              </a:spcAft>
            </a:pPr>
            <a:r>
              <a:rPr lang="ru-RU" sz="2200" dirty="0" smtClean="0">
                <a:latin typeface="Times New Roman" panose="02020603050405020304" pitchFamily="18" charset="0"/>
                <a:ea typeface="Times New Roman" panose="02020603050405020304" pitchFamily="18" charset="0"/>
              </a:rPr>
              <a:t>5. </a:t>
            </a:r>
            <a:r>
              <a:rPr lang="kk-KZ" sz="2200" dirty="0" smtClean="0">
                <a:latin typeface="Times New Roman" panose="02020603050405020304" pitchFamily="18" charset="0"/>
                <a:ea typeface="Times New Roman" panose="02020603050405020304" pitchFamily="18" charset="0"/>
              </a:rPr>
              <a:t>Ана </a:t>
            </a:r>
            <a:r>
              <a:rPr lang="kk-KZ" sz="2200" dirty="0">
                <a:latin typeface="Times New Roman" panose="02020603050405020304" pitchFamily="18" charset="0"/>
                <a:ea typeface="Times New Roman" panose="02020603050405020304" pitchFamily="18" charset="0"/>
              </a:rPr>
              <a:t>алдында құрмет, </a:t>
            </a:r>
            <a:endParaRPr lang="ru-RU" sz="2200" dirty="0" smtClean="0">
              <a:latin typeface="Times New Roman" panose="02020603050405020304" pitchFamily="18" charset="0"/>
              <a:ea typeface="Times New Roman" panose="02020603050405020304" pitchFamily="18" charset="0"/>
            </a:endParaRPr>
          </a:p>
          <a:p>
            <a:pPr lvl="0">
              <a:spcAft>
                <a:spcPts val="0"/>
              </a:spcAft>
            </a:pPr>
            <a:r>
              <a:rPr lang="kk-KZ" sz="2200" dirty="0" smtClean="0">
                <a:latin typeface="Times New Roman" panose="02020603050405020304" pitchFamily="18" charset="0"/>
                <a:ea typeface="Times New Roman" panose="02020603050405020304" pitchFamily="18" charset="0"/>
              </a:rPr>
              <a:t>Ата </a:t>
            </a:r>
            <a:r>
              <a:rPr lang="kk-KZ" sz="2200" dirty="0">
                <a:latin typeface="Times New Roman" panose="02020603050405020304" pitchFamily="18" charset="0"/>
                <a:ea typeface="Times New Roman" panose="02020603050405020304" pitchFamily="18" charset="0"/>
              </a:rPr>
              <a:t>алдында ... </a:t>
            </a:r>
            <a:r>
              <a:rPr lang="kk-KZ" sz="2200" dirty="0" smtClean="0">
                <a:latin typeface="Times New Roman" panose="02020603050405020304" pitchFamily="18" charset="0"/>
                <a:ea typeface="Times New Roman" panose="02020603050405020304" pitchFamily="18" charset="0"/>
              </a:rPr>
              <a:t>(қызмет)</a:t>
            </a:r>
          </a:p>
          <a:p>
            <a:pPr lvl="0">
              <a:spcAft>
                <a:spcPts val="0"/>
              </a:spcAft>
            </a:pPr>
            <a:r>
              <a:rPr lang="kk-KZ" sz="2200" dirty="0" smtClean="0">
                <a:latin typeface="Times New Roman" panose="02020603050405020304" pitchFamily="18" charset="0"/>
                <a:ea typeface="Calibri" panose="020F0502020204030204" pitchFamily="34" charset="0"/>
                <a:cs typeface="Times New Roman" panose="02020603050405020304" pitchFamily="18" charset="0"/>
              </a:rPr>
              <a:t>6. Анаға </a:t>
            </a:r>
            <a:r>
              <a:rPr lang="kk-KZ" sz="2200" dirty="0">
                <a:latin typeface="Times New Roman" panose="02020603050405020304" pitchFamily="18" charset="0"/>
                <a:ea typeface="Calibri" panose="020F0502020204030204" pitchFamily="34" charset="0"/>
                <a:cs typeface="Times New Roman" panose="02020603050405020304" pitchFamily="18" charset="0"/>
              </a:rPr>
              <a:t>баланың ... жоқ. </a:t>
            </a:r>
            <a:r>
              <a:rPr lang="kk-KZ" sz="2200" dirty="0" smtClean="0">
                <a:latin typeface="Times New Roman" panose="02020603050405020304" pitchFamily="18" charset="0"/>
                <a:ea typeface="Calibri" panose="020F0502020204030204" pitchFamily="34" charset="0"/>
                <a:cs typeface="Times New Roman" panose="02020603050405020304" pitchFamily="18" charset="0"/>
              </a:rPr>
              <a:t>(алалығы)</a:t>
            </a:r>
            <a:endParaRPr lang="ru-RU"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55551901"/>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135</TotalTime>
  <Words>660</Words>
  <Application>Microsoft Office PowerPoint</Application>
  <PresentationFormat>Широкоэкранный</PresentationFormat>
  <Paragraphs>92</Paragraphs>
  <Slides>12</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12</vt:i4>
      </vt:variant>
    </vt:vector>
  </HeadingPairs>
  <TitlesOfParts>
    <vt:vector size="17" baseType="lpstr">
      <vt:lpstr>Arial</vt:lpstr>
      <vt:lpstr>Calibri</vt:lpstr>
      <vt:lpstr>Calibri Light</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Сарвиноз</dc:creator>
  <cp:lastModifiedBy>Пользователь</cp:lastModifiedBy>
  <cp:revision>8</cp:revision>
  <dcterms:created xsi:type="dcterms:W3CDTF">2017-12-21T05:07:34Z</dcterms:created>
  <dcterms:modified xsi:type="dcterms:W3CDTF">2018-08-29T03:35:51Z</dcterms:modified>
</cp:coreProperties>
</file>