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3"/>
  </p:notesMasterIdLst>
  <p:sldIdLst>
    <p:sldId id="257" r:id="rId2"/>
    <p:sldId id="256" r:id="rId3"/>
    <p:sldId id="258" r:id="rId4"/>
    <p:sldId id="267" r:id="rId5"/>
    <p:sldId id="268" r:id="rId6"/>
    <p:sldId id="262" r:id="rId7"/>
    <p:sldId id="269" r:id="rId8"/>
    <p:sldId id="263" r:id="rId9"/>
    <p:sldId id="264" r:id="rId10"/>
    <p:sldId id="265" r:id="rId11"/>
    <p:sldId id="266" r:id="rId1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33"/>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294" autoAdjust="0"/>
    <p:restoredTop sz="94660"/>
  </p:normalViewPr>
  <p:slideViewPr>
    <p:cSldViewPr>
      <p:cViewPr varScale="1">
        <p:scale>
          <a:sx n="68" d="100"/>
          <a:sy n="68" d="100"/>
        </p:scale>
        <p:origin x="-1446" y="-96"/>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F44B88C-1D68-480A-9E33-F3F7A624082A}" type="datetimeFigureOut">
              <a:rPr lang="ru-RU" smtClean="0"/>
              <a:pPr/>
              <a:t>02.11.2020</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8D3085C-4134-4EB5-81DA-99A184C42F8C}" type="slidenum">
              <a:rPr lang="ru-RU" smtClean="0"/>
              <a:pPr/>
              <a:t>‹#›</a:t>
            </a:fld>
            <a:endParaRPr lang="ru-RU"/>
          </a:p>
        </p:txBody>
      </p:sp>
    </p:spTree>
    <p:extLst>
      <p:ext uri="{BB962C8B-B14F-4D97-AF65-F5344CB8AC3E}">
        <p14:creationId xmlns:p14="http://schemas.microsoft.com/office/powerpoint/2010/main" xmlns="" val="5555189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38D3085C-4134-4EB5-81DA-99A184C42F8C}" type="slidenum">
              <a:rPr lang="ru-RU" smtClean="0"/>
              <a:pPr/>
              <a:t>10</a:t>
            </a:fld>
            <a:endParaRPr lang="ru-RU"/>
          </a:p>
        </p:txBody>
      </p:sp>
    </p:spTree>
    <p:extLst>
      <p:ext uri="{BB962C8B-B14F-4D97-AF65-F5344CB8AC3E}">
        <p14:creationId xmlns:p14="http://schemas.microsoft.com/office/powerpoint/2010/main" xmlns="" val="26106844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137A0CB7-815E-4586-8D90-32F12B770FF5}" type="datetimeFigureOut">
              <a:rPr lang="ru-RU" smtClean="0"/>
              <a:pPr/>
              <a:t>02.11.2020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6A66E63-1F5B-4CB8-9C13-F7C0949354D2}" type="slidenum">
              <a:rPr lang="ru-RU" smtClean="0"/>
              <a:pPr/>
              <a:t>‹#›</a:t>
            </a:fld>
            <a:endParaRPr lang="ru-RU"/>
          </a:p>
        </p:txBody>
      </p:sp>
    </p:spTree>
    <p:extLst>
      <p:ext uri="{BB962C8B-B14F-4D97-AF65-F5344CB8AC3E}">
        <p14:creationId xmlns:p14="http://schemas.microsoft.com/office/powerpoint/2010/main" xmlns="" val="21338127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37A0CB7-815E-4586-8D90-32F12B770FF5}" type="datetimeFigureOut">
              <a:rPr lang="ru-RU" smtClean="0"/>
              <a:pPr/>
              <a:t>02.11.2020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6A66E63-1F5B-4CB8-9C13-F7C0949354D2}" type="slidenum">
              <a:rPr lang="ru-RU" smtClean="0"/>
              <a:pPr/>
              <a:t>‹#›</a:t>
            </a:fld>
            <a:endParaRPr lang="ru-RU"/>
          </a:p>
        </p:txBody>
      </p:sp>
    </p:spTree>
    <p:extLst>
      <p:ext uri="{BB962C8B-B14F-4D97-AF65-F5344CB8AC3E}">
        <p14:creationId xmlns:p14="http://schemas.microsoft.com/office/powerpoint/2010/main" xmlns="" val="6502810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37A0CB7-815E-4586-8D90-32F12B770FF5}" type="datetimeFigureOut">
              <a:rPr lang="ru-RU" smtClean="0"/>
              <a:pPr/>
              <a:t>02.11.2020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6A66E63-1F5B-4CB8-9C13-F7C0949354D2}" type="slidenum">
              <a:rPr lang="ru-RU" smtClean="0"/>
              <a:pPr/>
              <a:t>‹#›</a:t>
            </a:fld>
            <a:endParaRPr lang="ru-RU"/>
          </a:p>
        </p:txBody>
      </p:sp>
    </p:spTree>
    <p:extLst>
      <p:ext uri="{BB962C8B-B14F-4D97-AF65-F5344CB8AC3E}">
        <p14:creationId xmlns:p14="http://schemas.microsoft.com/office/powerpoint/2010/main" xmlns="" val="35787898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37A0CB7-815E-4586-8D90-32F12B770FF5}" type="datetimeFigureOut">
              <a:rPr lang="ru-RU" smtClean="0"/>
              <a:pPr/>
              <a:t>02.11.2020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6A66E63-1F5B-4CB8-9C13-F7C0949354D2}" type="slidenum">
              <a:rPr lang="ru-RU" smtClean="0"/>
              <a:pPr/>
              <a:t>‹#›</a:t>
            </a:fld>
            <a:endParaRPr lang="ru-RU"/>
          </a:p>
        </p:txBody>
      </p:sp>
    </p:spTree>
    <p:extLst>
      <p:ext uri="{BB962C8B-B14F-4D97-AF65-F5344CB8AC3E}">
        <p14:creationId xmlns:p14="http://schemas.microsoft.com/office/powerpoint/2010/main" xmlns="" val="14056715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137A0CB7-815E-4586-8D90-32F12B770FF5}" type="datetimeFigureOut">
              <a:rPr lang="ru-RU" smtClean="0"/>
              <a:pPr/>
              <a:t>02.11.2020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6A66E63-1F5B-4CB8-9C13-F7C0949354D2}" type="slidenum">
              <a:rPr lang="ru-RU" smtClean="0"/>
              <a:pPr/>
              <a:t>‹#›</a:t>
            </a:fld>
            <a:endParaRPr lang="ru-RU"/>
          </a:p>
        </p:txBody>
      </p:sp>
    </p:spTree>
    <p:extLst>
      <p:ext uri="{BB962C8B-B14F-4D97-AF65-F5344CB8AC3E}">
        <p14:creationId xmlns:p14="http://schemas.microsoft.com/office/powerpoint/2010/main" xmlns="" val="31165249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137A0CB7-815E-4586-8D90-32F12B770FF5}" type="datetimeFigureOut">
              <a:rPr lang="ru-RU" smtClean="0"/>
              <a:pPr/>
              <a:t>02.11.2020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6A66E63-1F5B-4CB8-9C13-F7C0949354D2}" type="slidenum">
              <a:rPr lang="ru-RU" smtClean="0"/>
              <a:pPr/>
              <a:t>‹#›</a:t>
            </a:fld>
            <a:endParaRPr lang="ru-RU"/>
          </a:p>
        </p:txBody>
      </p:sp>
    </p:spTree>
    <p:extLst>
      <p:ext uri="{BB962C8B-B14F-4D97-AF65-F5344CB8AC3E}">
        <p14:creationId xmlns:p14="http://schemas.microsoft.com/office/powerpoint/2010/main" xmlns="" val="17281820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137A0CB7-815E-4586-8D90-32F12B770FF5}" type="datetimeFigureOut">
              <a:rPr lang="ru-RU" smtClean="0"/>
              <a:pPr/>
              <a:t>02.11.2020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6A66E63-1F5B-4CB8-9C13-F7C0949354D2}" type="slidenum">
              <a:rPr lang="ru-RU" smtClean="0"/>
              <a:pPr/>
              <a:t>‹#›</a:t>
            </a:fld>
            <a:endParaRPr lang="ru-RU"/>
          </a:p>
        </p:txBody>
      </p:sp>
    </p:spTree>
    <p:extLst>
      <p:ext uri="{BB962C8B-B14F-4D97-AF65-F5344CB8AC3E}">
        <p14:creationId xmlns:p14="http://schemas.microsoft.com/office/powerpoint/2010/main" xmlns="" val="16942038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137A0CB7-815E-4586-8D90-32F12B770FF5}" type="datetimeFigureOut">
              <a:rPr lang="ru-RU" smtClean="0"/>
              <a:pPr/>
              <a:t>02.11.2020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6A66E63-1F5B-4CB8-9C13-F7C0949354D2}" type="slidenum">
              <a:rPr lang="ru-RU" smtClean="0"/>
              <a:pPr/>
              <a:t>‹#›</a:t>
            </a:fld>
            <a:endParaRPr lang="ru-RU"/>
          </a:p>
        </p:txBody>
      </p:sp>
    </p:spTree>
    <p:extLst>
      <p:ext uri="{BB962C8B-B14F-4D97-AF65-F5344CB8AC3E}">
        <p14:creationId xmlns:p14="http://schemas.microsoft.com/office/powerpoint/2010/main" xmlns="" val="11315681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137A0CB7-815E-4586-8D90-32F12B770FF5}" type="datetimeFigureOut">
              <a:rPr lang="ru-RU" smtClean="0"/>
              <a:pPr/>
              <a:t>02.11.2020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6A66E63-1F5B-4CB8-9C13-F7C0949354D2}" type="slidenum">
              <a:rPr lang="ru-RU" smtClean="0"/>
              <a:pPr/>
              <a:t>‹#›</a:t>
            </a:fld>
            <a:endParaRPr lang="ru-RU"/>
          </a:p>
        </p:txBody>
      </p:sp>
    </p:spTree>
    <p:extLst>
      <p:ext uri="{BB962C8B-B14F-4D97-AF65-F5344CB8AC3E}">
        <p14:creationId xmlns:p14="http://schemas.microsoft.com/office/powerpoint/2010/main" xmlns="" val="14874136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137A0CB7-815E-4586-8D90-32F12B770FF5}" type="datetimeFigureOut">
              <a:rPr lang="ru-RU" smtClean="0"/>
              <a:pPr/>
              <a:t>02.11.2020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6A66E63-1F5B-4CB8-9C13-F7C0949354D2}" type="slidenum">
              <a:rPr lang="ru-RU" smtClean="0"/>
              <a:pPr/>
              <a:t>‹#›</a:t>
            </a:fld>
            <a:endParaRPr lang="ru-RU"/>
          </a:p>
        </p:txBody>
      </p:sp>
    </p:spTree>
    <p:extLst>
      <p:ext uri="{BB962C8B-B14F-4D97-AF65-F5344CB8AC3E}">
        <p14:creationId xmlns:p14="http://schemas.microsoft.com/office/powerpoint/2010/main" xmlns="" val="18866725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137A0CB7-815E-4586-8D90-32F12B770FF5}" type="datetimeFigureOut">
              <a:rPr lang="ru-RU" smtClean="0"/>
              <a:pPr/>
              <a:t>02.11.2020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6A66E63-1F5B-4CB8-9C13-F7C0949354D2}" type="slidenum">
              <a:rPr lang="ru-RU" smtClean="0"/>
              <a:pPr/>
              <a:t>‹#›</a:t>
            </a:fld>
            <a:endParaRPr lang="ru-RU"/>
          </a:p>
        </p:txBody>
      </p:sp>
    </p:spTree>
    <p:extLst>
      <p:ext uri="{BB962C8B-B14F-4D97-AF65-F5344CB8AC3E}">
        <p14:creationId xmlns:p14="http://schemas.microsoft.com/office/powerpoint/2010/main" xmlns="" val="19378675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37A0CB7-815E-4586-8D90-32F12B770FF5}" type="datetimeFigureOut">
              <a:rPr lang="ru-RU" smtClean="0"/>
              <a:pPr/>
              <a:t>02.11.2020</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A66E63-1F5B-4CB8-9C13-F7C0949354D2}" type="slidenum">
              <a:rPr lang="ru-RU" smtClean="0"/>
              <a:pPr/>
              <a:t>‹#›</a:t>
            </a:fld>
            <a:endParaRPr lang="ru-RU"/>
          </a:p>
        </p:txBody>
      </p:sp>
    </p:spTree>
    <p:extLst>
      <p:ext uri="{BB962C8B-B14F-4D97-AF65-F5344CB8AC3E}">
        <p14:creationId xmlns:p14="http://schemas.microsoft.com/office/powerpoint/2010/main" xmlns="" val="209151955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gif"/><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a:stretch>
            <a:fillRect/>
          </a:stretch>
        </p:blipFill>
        <p:spPr bwMode="auto">
          <a:xfrm>
            <a:off x="0" y="0"/>
            <a:ext cx="9144064" cy="6858000"/>
          </a:xfrm>
          <a:prstGeom prst="rect">
            <a:avLst/>
          </a:prstGeom>
          <a:noFill/>
          <a:ln w="9525">
            <a:noFill/>
            <a:miter lim="800000"/>
            <a:headEnd/>
            <a:tailEnd/>
          </a:ln>
          <a:effectLst/>
        </p:spPr>
      </p:pic>
    </p:spTree>
    <p:extLst>
      <p:ext uri="{BB962C8B-B14F-4D97-AF65-F5344CB8AC3E}">
        <p14:creationId xmlns:p14="http://schemas.microsoft.com/office/powerpoint/2010/main" xmlns="" val="320921200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Вертикальный свиток 3"/>
          <p:cNvSpPr/>
          <p:nvPr/>
        </p:nvSpPr>
        <p:spPr>
          <a:xfrm>
            <a:off x="539552" y="332656"/>
            <a:ext cx="8208912" cy="6264696"/>
          </a:xfrm>
          <a:prstGeom prst="verticalScroll">
            <a:avLst/>
          </a:prstGeom>
        </p:spPr>
        <p:style>
          <a:lnRef idx="1">
            <a:schemeClr val="accent2"/>
          </a:lnRef>
          <a:fillRef idx="2">
            <a:schemeClr val="accent2"/>
          </a:fillRef>
          <a:effectRef idx="1">
            <a:schemeClr val="accent2"/>
          </a:effectRef>
          <a:fontRef idx="minor">
            <a:schemeClr val="dk1"/>
          </a:fontRef>
        </p:style>
        <p:txBody>
          <a:bodyPr rtlCol="0" anchor="ctr"/>
          <a:lstStyle/>
          <a:p>
            <a:r>
              <a:rPr lang="kk-KZ" sz="2400" b="1" dirty="0">
                <a:solidFill>
                  <a:srgbClr val="002060"/>
                </a:solidFill>
                <a:latin typeface="Times New Roman" pitchFamily="18" charset="0"/>
                <a:cs typeface="Times New Roman" pitchFamily="18" charset="0"/>
              </a:rPr>
              <a:t>Саралау </a:t>
            </a:r>
            <a:endParaRPr lang="ru-RU" sz="2400" dirty="0">
              <a:solidFill>
                <a:srgbClr val="002060"/>
              </a:solidFill>
              <a:latin typeface="Times New Roman" pitchFamily="18" charset="0"/>
              <a:cs typeface="Times New Roman" pitchFamily="18" charset="0"/>
            </a:endParaRPr>
          </a:p>
          <a:p>
            <a:r>
              <a:rPr lang="kk-KZ" sz="2400" dirty="0">
                <a:solidFill>
                  <a:srgbClr val="002060"/>
                </a:solidFill>
                <a:latin typeface="Times New Roman" pitchFamily="18" charset="0"/>
                <a:cs typeface="Times New Roman" pitchFamily="18" charset="0"/>
              </a:rPr>
              <a:t>Сабақ барасында саралаудың модульдік жеті тәсілін пайдаланамын. Тапсырмаларды орындау барысында оқытудың белсенді әдістерін қолдана отырып, барлық тапсырмаларды оқушының деңгейіне қарап саралап беруге тырысамын. Сабақ барысында оқу мақсатыма жету үшін балалардың сабаққа деген қызығушылығын арттырып, әр түрлі әдіс-тәсілдерді қолданамын</a:t>
            </a:r>
            <a:r>
              <a:rPr lang="kk-KZ" sz="2400" dirty="0" smtClean="0">
                <a:solidFill>
                  <a:srgbClr val="002060"/>
                </a:solidFill>
                <a:latin typeface="Times New Roman" pitchFamily="18" charset="0"/>
                <a:cs typeface="Times New Roman" pitchFamily="18" charset="0"/>
              </a:rPr>
              <a:t>. Сабақ барысында </a:t>
            </a:r>
            <a:r>
              <a:rPr lang="kk-KZ" sz="2400" b="1" i="1" dirty="0">
                <a:latin typeface="Times New Roman" pitchFamily="18" charset="0"/>
                <a:cs typeface="Times New Roman" pitchFamily="18" charset="0"/>
              </a:rPr>
              <a:t>«Айна» әдісі </a:t>
            </a:r>
            <a:endParaRPr lang="ru-RU" sz="2400" i="1" dirty="0">
              <a:latin typeface="Times New Roman" pitchFamily="18" charset="0"/>
              <a:cs typeface="Times New Roman" pitchFamily="18" charset="0"/>
            </a:endParaRPr>
          </a:p>
          <a:p>
            <a:r>
              <a:rPr lang="kk-KZ" sz="2400" dirty="0">
                <a:solidFill>
                  <a:srgbClr val="002060"/>
                </a:solidFill>
                <a:latin typeface="Times New Roman" pitchFamily="18" charset="0"/>
                <a:cs typeface="Times New Roman" pitchFamily="18" charset="0"/>
              </a:rPr>
              <a:t>а</a:t>
            </a:r>
            <a:r>
              <a:rPr lang="kk-KZ" sz="2400" dirty="0" smtClean="0">
                <a:solidFill>
                  <a:srgbClr val="002060"/>
                </a:solidFill>
                <a:latin typeface="Times New Roman" pitchFamily="18" charset="0"/>
                <a:cs typeface="Times New Roman" pitchFamily="18" charset="0"/>
              </a:rPr>
              <a:t>рқылы саралаудың диалог тәсілін қолданамын. Әрбір тапсырмаға кері байланыс жасай отырып, қалыптастырушы бағалауды қолданамын, уақыт қажет еткен оқушыларға көңіл бөлемін</a:t>
            </a:r>
            <a:endParaRPr lang="ru-RU" sz="2400"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351490194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Лента лицом вниз 3"/>
          <p:cNvSpPr/>
          <p:nvPr/>
        </p:nvSpPr>
        <p:spPr>
          <a:xfrm>
            <a:off x="755576" y="260648"/>
            <a:ext cx="7416824" cy="1152128"/>
          </a:xfrm>
          <a:prstGeom prst="ribbon">
            <a:avLst>
              <a:gd name="adj1" fmla="val 8986"/>
              <a:gd name="adj2" fmla="val 64718"/>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kk-KZ" sz="2000" b="1" dirty="0" smtClean="0">
                <a:solidFill>
                  <a:srgbClr val="002060"/>
                </a:solidFill>
                <a:latin typeface="Times New Roman" pitchFamily="18" charset="0"/>
                <a:cs typeface="Times New Roman" pitchFamily="18" charset="0"/>
              </a:rPr>
              <a:t>Ықшамсабақтың сабақ жоспарлауға ықпалы</a:t>
            </a:r>
            <a:endParaRPr lang="ru-RU" sz="2000" b="1" dirty="0">
              <a:solidFill>
                <a:srgbClr val="002060"/>
              </a:solidFill>
              <a:latin typeface="Times New Roman" pitchFamily="18" charset="0"/>
              <a:cs typeface="Times New Roman" pitchFamily="18" charset="0"/>
            </a:endParaRPr>
          </a:p>
        </p:txBody>
      </p:sp>
      <p:sp>
        <p:nvSpPr>
          <p:cNvPr id="5" name="Вертикальный свиток 4"/>
          <p:cNvSpPr/>
          <p:nvPr/>
        </p:nvSpPr>
        <p:spPr>
          <a:xfrm>
            <a:off x="0" y="2003191"/>
            <a:ext cx="2843808" cy="4090105"/>
          </a:xfrm>
          <a:prstGeom prst="verticalScroll">
            <a:avLst/>
          </a:prstGeom>
        </p:spPr>
        <p:style>
          <a:lnRef idx="1">
            <a:schemeClr val="accent2"/>
          </a:lnRef>
          <a:fillRef idx="2">
            <a:schemeClr val="accent2"/>
          </a:fillRef>
          <a:effectRef idx="1">
            <a:schemeClr val="accent2"/>
          </a:effectRef>
          <a:fontRef idx="minor">
            <a:schemeClr val="dk1"/>
          </a:fontRef>
        </p:style>
        <p:txBody>
          <a:bodyPr rtlCol="0" anchor="ctr"/>
          <a:lstStyle/>
          <a:p>
            <a:r>
              <a:rPr lang="kk-KZ" sz="2000" b="1" dirty="0" smtClean="0">
                <a:solidFill>
                  <a:srgbClr val="002060"/>
                </a:solidFill>
                <a:latin typeface="Times New Roman" pitchFamily="18" charset="0"/>
                <a:cs typeface="Times New Roman" pitchFamily="18" charset="0"/>
              </a:rPr>
              <a:t> </a:t>
            </a:r>
            <a:endParaRPr lang="ru-RU" sz="2000" dirty="0" smtClean="0">
              <a:solidFill>
                <a:srgbClr val="002060"/>
              </a:solidFill>
              <a:latin typeface="Times New Roman" pitchFamily="18" charset="0"/>
              <a:cs typeface="Times New Roman" pitchFamily="18" charset="0"/>
            </a:endParaRPr>
          </a:p>
          <a:p>
            <a:r>
              <a:rPr lang="kk-KZ" sz="2000" b="1" dirty="0" smtClean="0">
                <a:solidFill>
                  <a:srgbClr val="002060"/>
                </a:solidFill>
                <a:latin typeface="Times New Roman" pitchFamily="18" charset="0"/>
                <a:cs typeface="Times New Roman" pitchFamily="18" charset="0"/>
              </a:rPr>
              <a:t>Ықшамсабаққа дейін </a:t>
            </a:r>
            <a:r>
              <a:rPr lang="kk-KZ" sz="2000" dirty="0" smtClean="0">
                <a:solidFill>
                  <a:srgbClr val="002060"/>
                </a:solidFill>
                <a:latin typeface="Times New Roman" pitchFamily="18" charset="0"/>
                <a:cs typeface="Times New Roman" pitchFamily="18" charset="0"/>
              </a:rPr>
              <a:t>бағдарлама аясында топқа бөлуді, белсенді оқыту тәсілдерін білдім.</a:t>
            </a:r>
            <a:endParaRPr lang="ru-RU" sz="2000" dirty="0">
              <a:solidFill>
                <a:srgbClr val="002060"/>
              </a:solidFill>
              <a:latin typeface="Times New Roman" pitchFamily="18" charset="0"/>
              <a:cs typeface="Times New Roman" pitchFamily="18" charset="0"/>
            </a:endParaRPr>
          </a:p>
        </p:txBody>
      </p:sp>
      <p:sp>
        <p:nvSpPr>
          <p:cNvPr id="6" name="Вертикальный свиток 5"/>
          <p:cNvSpPr/>
          <p:nvPr/>
        </p:nvSpPr>
        <p:spPr>
          <a:xfrm>
            <a:off x="2555776" y="2003191"/>
            <a:ext cx="3600400" cy="4090105"/>
          </a:xfrm>
          <a:prstGeom prst="verticalScroll">
            <a:avLst/>
          </a:prstGeom>
        </p:spPr>
        <p:style>
          <a:lnRef idx="1">
            <a:schemeClr val="accent2"/>
          </a:lnRef>
          <a:fillRef idx="2">
            <a:schemeClr val="accent2"/>
          </a:fillRef>
          <a:effectRef idx="1">
            <a:schemeClr val="accent2"/>
          </a:effectRef>
          <a:fontRef idx="minor">
            <a:schemeClr val="dk1"/>
          </a:fontRef>
        </p:style>
        <p:txBody>
          <a:bodyPr rtlCol="0" anchor="ctr"/>
          <a:lstStyle/>
          <a:p>
            <a:r>
              <a:rPr lang="kk-KZ" sz="2000" b="1" dirty="0" smtClean="0">
                <a:solidFill>
                  <a:srgbClr val="002060"/>
                </a:solidFill>
                <a:latin typeface="Times New Roman" pitchFamily="18" charset="0"/>
                <a:cs typeface="Times New Roman" pitchFamily="18" charset="0"/>
              </a:rPr>
              <a:t>Ықшамсабақ барысында</a:t>
            </a:r>
            <a:endParaRPr lang="ru-RU" sz="2000" b="1" dirty="0">
              <a:solidFill>
                <a:srgbClr val="002060"/>
              </a:solidFill>
              <a:latin typeface="Times New Roman" pitchFamily="18" charset="0"/>
              <a:cs typeface="Times New Roman" pitchFamily="18" charset="0"/>
            </a:endParaRPr>
          </a:p>
          <a:p>
            <a:r>
              <a:rPr lang="kk-KZ" sz="2000" dirty="0">
                <a:solidFill>
                  <a:srgbClr val="002060"/>
                </a:solidFill>
                <a:latin typeface="Times New Roman" pitchFamily="18" charset="0"/>
                <a:cs typeface="Times New Roman" pitchFamily="18" charset="0"/>
              </a:rPr>
              <a:t>қ</a:t>
            </a:r>
            <a:r>
              <a:rPr lang="kk-KZ" sz="2000" dirty="0" smtClean="0">
                <a:solidFill>
                  <a:srgbClr val="002060"/>
                </a:solidFill>
                <a:latin typeface="Times New Roman" pitchFamily="18" charset="0"/>
                <a:cs typeface="Times New Roman" pitchFamily="18" charset="0"/>
              </a:rPr>
              <a:t>ысқа </a:t>
            </a:r>
            <a:r>
              <a:rPr lang="kk-KZ" sz="2000" dirty="0">
                <a:solidFill>
                  <a:srgbClr val="002060"/>
                </a:solidFill>
                <a:latin typeface="Times New Roman" pitchFamily="18" charset="0"/>
                <a:cs typeface="Times New Roman" pitchFamily="18" charset="0"/>
              </a:rPr>
              <a:t>мерзімді жоспар құру кезінде оқу мақсатына жету үшін SMART  мақсат, критерий қоюды,  критерийлерді әрбір тапсырмаларды орындай отырып  дескриптор арқылы нәтиже беретінін түсіндім.</a:t>
            </a:r>
            <a:endParaRPr lang="ru-RU" sz="2000" dirty="0">
              <a:solidFill>
                <a:srgbClr val="002060"/>
              </a:solidFill>
              <a:latin typeface="Times New Roman" pitchFamily="18" charset="0"/>
              <a:cs typeface="Times New Roman" pitchFamily="18" charset="0"/>
            </a:endParaRPr>
          </a:p>
        </p:txBody>
      </p:sp>
      <p:sp>
        <p:nvSpPr>
          <p:cNvPr id="7" name="Вертикальный свиток 6"/>
          <p:cNvSpPr/>
          <p:nvPr/>
        </p:nvSpPr>
        <p:spPr>
          <a:xfrm>
            <a:off x="6012160" y="1988840"/>
            <a:ext cx="3131840" cy="4104456"/>
          </a:xfrm>
          <a:prstGeom prst="verticalScroll">
            <a:avLst/>
          </a:prstGeom>
        </p:spPr>
        <p:style>
          <a:lnRef idx="1">
            <a:schemeClr val="accent2"/>
          </a:lnRef>
          <a:fillRef idx="2">
            <a:schemeClr val="accent2"/>
          </a:fillRef>
          <a:effectRef idx="1">
            <a:schemeClr val="accent2"/>
          </a:effectRef>
          <a:fontRef idx="minor">
            <a:schemeClr val="dk1"/>
          </a:fontRef>
        </p:style>
        <p:txBody>
          <a:bodyPr rtlCol="0" anchor="ctr"/>
          <a:lstStyle/>
          <a:p>
            <a:r>
              <a:rPr lang="kk-KZ" sz="2000" b="1" dirty="0" smtClean="0">
                <a:solidFill>
                  <a:srgbClr val="002060"/>
                </a:solidFill>
                <a:latin typeface="Times New Roman" pitchFamily="18" charset="0"/>
                <a:cs typeface="Times New Roman" pitchFamily="18" charset="0"/>
              </a:rPr>
              <a:t>Ықшамсабақтан соң </a:t>
            </a:r>
            <a:r>
              <a:rPr lang="kk-KZ" sz="2000" dirty="0">
                <a:solidFill>
                  <a:srgbClr val="002060"/>
                </a:solidFill>
                <a:latin typeface="Times New Roman" pitchFamily="18" charset="0"/>
                <a:cs typeface="Times New Roman" pitchFamily="18" charset="0"/>
              </a:rPr>
              <a:t>б</a:t>
            </a:r>
            <a:r>
              <a:rPr lang="kk-KZ" sz="2000" dirty="0" smtClean="0">
                <a:solidFill>
                  <a:srgbClr val="002060"/>
                </a:solidFill>
                <a:latin typeface="Times New Roman" pitchFamily="18" charset="0"/>
                <a:cs typeface="Times New Roman" pitchFamily="18" charset="0"/>
              </a:rPr>
              <a:t>олашақта </a:t>
            </a:r>
            <a:r>
              <a:rPr lang="kk-KZ" sz="2000" dirty="0">
                <a:solidFill>
                  <a:srgbClr val="002060"/>
                </a:solidFill>
                <a:latin typeface="Times New Roman" pitchFamily="18" charset="0"/>
                <a:cs typeface="Times New Roman" pitchFamily="18" charset="0"/>
              </a:rPr>
              <a:t>осы курстан алған барлық білім-білік дағдыларды,  белсенді әдіс-тәсілдерді өз тәжірибемде қолданамын. Әлі де тәжірибемді шыңдай түсемін.</a:t>
            </a:r>
            <a:endParaRPr lang="ru-RU" sz="2000"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182235832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Скругленный прямоугольник 8"/>
          <p:cNvSpPr/>
          <p:nvPr/>
        </p:nvSpPr>
        <p:spPr>
          <a:xfrm>
            <a:off x="395536" y="234730"/>
            <a:ext cx="2232248" cy="601982"/>
          </a:xfrm>
          <a:prstGeom prst="roundRect">
            <a:avLst/>
          </a:prstGeom>
          <a:ln/>
        </p:spPr>
        <p:style>
          <a:lnRef idx="1">
            <a:schemeClr val="accent2"/>
          </a:lnRef>
          <a:fillRef idx="2">
            <a:schemeClr val="accent2"/>
          </a:fillRef>
          <a:effectRef idx="1">
            <a:schemeClr val="accent2"/>
          </a:effectRef>
          <a:fontRef idx="minor">
            <a:schemeClr val="dk1"/>
          </a:fontRef>
        </p:style>
        <p:txBody>
          <a:bodyPr rtlCol="0" anchor="ctr"/>
          <a:lstStyle/>
          <a:p>
            <a:pPr algn="ctr"/>
            <a:r>
              <a:rPr lang="kk-KZ" sz="3200" b="1" i="1" dirty="0" smtClean="0">
                <a:latin typeface="Times New Roman" pitchFamily="18" charset="0"/>
                <a:cs typeface="Times New Roman" pitchFamily="18" charset="0"/>
              </a:rPr>
              <a:t>Пәні</a:t>
            </a:r>
            <a:endParaRPr lang="ru-RU" sz="3200" b="1" i="1" dirty="0">
              <a:latin typeface="Times New Roman" pitchFamily="18" charset="0"/>
              <a:cs typeface="Times New Roman" pitchFamily="18" charset="0"/>
            </a:endParaRPr>
          </a:p>
        </p:txBody>
      </p:sp>
      <p:sp>
        <p:nvSpPr>
          <p:cNvPr id="13" name="Скругленный прямоугольник 12"/>
          <p:cNvSpPr/>
          <p:nvPr/>
        </p:nvSpPr>
        <p:spPr>
          <a:xfrm>
            <a:off x="5460290" y="340039"/>
            <a:ext cx="3212718" cy="540817"/>
          </a:xfrm>
          <a:prstGeom prst="roundRect">
            <a:avLst/>
          </a:prstGeom>
          <a:ln/>
        </p:spPr>
        <p:style>
          <a:lnRef idx="1">
            <a:schemeClr val="accent2"/>
          </a:lnRef>
          <a:fillRef idx="2">
            <a:schemeClr val="accent2"/>
          </a:fillRef>
          <a:effectRef idx="1">
            <a:schemeClr val="accent2"/>
          </a:effectRef>
          <a:fontRef idx="minor">
            <a:schemeClr val="dk1"/>
          </a:fontRef>
        </p:style>
        <p:txBody>
          <a:bodyPr rtlCol="0" anchor="ctr"/>
          <a:lstStyle/>
          <a:p>
            <a:pPr algn="ctr"/>
            <a:r>
              <a:rPr lang="kk-KZ" sz="2800" b="1" i="1" dirty="0" smtClean="0">
                <a:latin typeface="Times New Roman" pitchFamily="18" charset="0"/>
                <a:cs typeface="Times New Roman" pitchFamily="18" charset="0"/>
              </a:rPr>
              <a:t>Қазақ тілі</a:t>
            </a:r>
            <a:endParaRPr lang="ru-RU" sz="2800" b="1" i="1" dirty="0">
              <a:latin typeface="Times New Roman" pitchFamily="18" charset="0"/>
              <a:cs typeface="Times New Roman" pitchFamily="18" charset="0"/>
            </a:endParaRPr>
          </a:p>
        </p:txBody>
      </p:sp>
      <p:sp>
        <p:nvSpPr>
          <p:cNvPr id="10" name="Двойная стрелка влево/вправо 9"/>
          <p:cNvSpPr/>
          <p:nvPr/>
        </p:nvSpPr>
        <p:spPr>
          <a:xfrm>
            <a:off x="2627785" y="430428"/>
            <a:ext cx="2832506" cy="360040"/>
          </a:xfrm>
          <a:prstGeom prst="leftRightArrow">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ru-RU">
              <a:solidFill>
                <a:srgbClr val="FFC000"/>
              </a:solidFill>
            </a:endParaRPr>
          </a:p>
        </p:txBody>
      </p:sp>
      <p:sp>
        <p:nvSpPr>
          <p:cNvPr id="15" name="Скругленный прямоугольник 14"/>
          <p:cNvSpPr/>
          <p:nvPr/>
        </p:nvSpPr>
        <p:spPr>
          <a:xfrm>
            <a:off x="377721" y="1147789"/>
            <a:ext cx="2232248" cy="601982"/>
          </a:xfrm>
          <a:prstGeom prst="roundRect">
            <a:avLst/>
          </a:prstGeom>
          <a:ln/>
        </p:spPr>
        <p:style>
          <a:lnRef idx="1">
            <a:schemeClr val="accent2"/>
          </a:lnRef>
          <a:fillRef idx="2">
            <a:schemeClr val="accent2"/>
          </a:fillRef>
          <a:effectRef idx="1">
            <a:schemeClr val="accent2"/>
          </a:effectRef>
          <a:fontRef idx="minor">
            <a:schemeClr val="dk1"/>
          </a:fontRef>
        </p:style>
        <p:txBody>
          <a:bodyPr rtlCol="0" anchor="ctr"/>
          <a:lstStyle/>
          <a:p>
            <a:pPr algn="ctr"/>
            <a:r>
              <a:rPr lang="kk-KZ" sz="3200" b="1" i="1" dirty="0" smtClean="0">
                <a:latin typeface="Times New Roman" pitchFamily="18" charset="0"/>
                <a:cs typeface="Times New Roman" pitchFamily="18" charset="0"/>
              </a:rPr>
              <a:t>Сынып</a:t>
            </a:r>
            <a:endParaRPr lang="ru-RU" sz="3200" b="1" i="1" dirty="0">
              <a:latin typeface="Times New Roman" pitchFamily="18" charset="0"/>
              <a:cs typeface="Times New Roman" pitchFamily="18" charset="0"/>
            </a:endParaRPr>
          </a:p>
        </p:txBody>
      </p:sp>
      <p:sp>
        <p:nvSpPr>
          <p:cNvPr id="16" name="Скругленный прямоугольник 15"/>
          <p:cNvSpPr/>
          <p:nvPr/>
        </p:nvSpPr>
        <p:spPr>
          <a:xfrm>
            <a:off x="5463738" y="1171073"/>
            <a:ext cx="3212718" cy="601982"/>
          </a:xfrm>
          <a:prstGeom prst="roundRect">
            <a:avLst/>
          </a:prstGeom>
          <a:ln/>
        </p:spPr>
        <p:style>
          <a:lnRef idx="1">
            <a:schemeClr val="accent2"/>
          </a:lnRef>
          <a:fillRef idx="2">
            <a:schemeClr val="accent2"/>
          </a:fillRef>
          <a:effectRef idx="1">
            <a:schemeClr val="accent2"/>
          </a:effectRef>
          <a:fontRef idx="minor">
            <a:schemeClr val="dk1"/>
          </a:fontRef>
        </p:style>
        <p:txBody>
          <a:bodyPr rtlCol="0" anchor="ctr"/>
          <a:lstStyle/>
          <a:p>
            <a:pPr algn="ctr"/>
            <a:r>
              <a:rPr lang="kk-KZ" sz="3200" b="1" i="1" dirty="0" smtClean="0">
                <a:latin typeface="Times New Roman" pitchFamily="18" charset="0"/>
                <a:cs typeface="Times New Roman" pitchFamily="18" charset="0"/>
              </a:rPr>
              <a:t>3 сынып</a:t>
            </a:r>
            <a:endParaRPr lang="ru-RU" sz="3200" b="1" i="1" dirty="0">
              <a:latin typeface="Times New Roman" pitchFamily="18" charset="0"/>
              <a:cs typeface="Times New Roman" pitchFamily="18" charset="0"/>
            </a:endParaRPr>
          </a:p>
        </p:txBody>
      </p:sp>
      <p:sp>
        <p:nvSpPr>
          <p:cNvPr id="17" name="Двойная стрелка влево/вправо 16"/>
          <p:cNvSpPr/>
          <p:nvPr/>
        </p:nvSpPr>
        <p:spPr>
          <a:xfrm>
            <a:off x="2627784" y="1268760"/>
            <a:ext cx="2832506" cy="360040"/>
          </a:xfrm>
          <a:prstGeom prst="leftRightArrow">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ru-RU">
              <a:solidFill>
                <a:srgbClr val="FFC000"/>
              </a:solidFill>
            </a:endParaRPr>
          </a:p>
        </p:txBody>
      </p:sp>
      <p:sp>
        <p:nvSpPr>
          <p:cNvPr id="12" name="Выноска со стрелкой вниз 11"/>
          <p:cNvSpPr/>
          <p:nvPr/>
        </p:nvSpPr>
        <p:spPr>
          <a:xfrm>
            <a:off x="396417" y="1961820"/>
            <a:ext cx="8280920" cy="1512168"/>
          </a:xfrm>
          <a:prstGeom prst="downArrowCallout">
            <a:avLst>
              <a:gd name="adj1" fmla="val 6233"/>
              <a:gd name="adj2" fmla="val 13532"/>
              <a:gd name="adj3" fmla="val 25000"/>
              <a:gd name="adj4" fmla="val 64977"/>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kk-KZ" sz="2400" b="1" i="1" dirty="0" smtClean="0">
                <a:latin typeface="Times New Roman" pitchFamily="18" charset="0"/>
                <a:cs typeface="Times New Roman" pitchFamily="18" charset="0"/>
              </a:rPr>
              <a:t>Сабақтың тақырыбы: Сөйлеу мәдениетіне үйренемін</a:t>
            </a:r>
            <a:endParaRPr lang="ru-RU" sz="2400" b="1" i="1" dirty="0">
              <a:latin typeface="Times New Roman" pitchFamily="18" charset="0"/>
              <a:cs typeface="Times New Roman" pitchFamily="18" charset="0"/>
            </a:endParaRPr>
          </a:p>
        </p:txBody>
      </p:sp>
      <p:sp>
        <p:nvSpPr>
          <p:cNvPr id="20" name="Выноска со стрелкой вниз 19"/>
          <p:cNvSpPr/>
          <p:nvPr/>
        </p:nvSpPr>
        <p:spPr>
          <a:xfrm>
            <a:off x="400670" y="3488432"/>
            <a:ext cx="8280920" cy="1812776"/>
          </a:xfrm>
          <a:prstGeom prst="downArrowCallout">
            <a:avLst>
              <a:gd name="adj1" fmla="val 6233"/>
              <a:gd name="adj2" fmla="val 13532"/>
              <a:gd name="adj3" fmla="val 25000"/>
              <a:gd name="adj4" fmla="val 64977"/>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kk-KZ" sz="2400" b="1" i="1" dirty="0">
                <a:latin typeface="Times New Roman" pitchFamily="18" charset="0"/>
                <a:cs typeface="Times New Roman" pitchFamily="18" charset="0"/>
              </a:rPr>
              <a:t>3.1.3.1 түрлі жағдаяттағы (қоғамдық ортада) қатысымдық әрекеттерде өз сөзін жүйелі түрде жоспарлап, сөйлеу мәдениетін сақтап, диалогке қатысу</a:t>
            </a:r>
            <a:r>
              <a:rPr lang="kk-KZ" sz="2400" i="1" dirty="0"/>
              <a:t>.</a:t>
            </a:r>
            <a:endParaRPr lang="ru-RU" sz="2400" b="1" i="1" dirty="0">
              <a:latin typeface="Times New Roman" pitchFamily="18" charset="0"/>
              <a:cs typeface="Times New Roman" pitchFamily="18" charset="0"/>
            </a:endParaRPr>
          </a:p>
        </p:txBody>
      </p:sp>
      <p:sp>
        <p:nvSpPr>
          <p:cNvPr id="19" name="Выноска со стрелкой вверх 18"/>
          <p:cNvSpPr/>
          <p:nvPr/>
        </p:nvSpPr>
        <p:spPr>
          <a:xfrm>
            <a:off x="395536" y="4630397"/>
            <a:ext cx="2394079" cy="2110970"/>
          </a:xfrm>
          <a:prstGeom prst="upArrowCallout">
            <a:avLst>
              <a:gd name="adj1" fmla="val 8501"/>
              <a:gd name="adj2" fmla="val 18960"/>
              <a:gd name="adj3" fmla="val 25000"/>
              <a:gd name="adj4" fmla="val 64977"/>
            </a:avLst>
          </a:prstGeom>
        </p:spPr>
        <p:style>
          <a:lnRef idx="1">
            <a:schemeClr val="accent2"/>
          </a:lnRef>
          <a:fillRef idx="2">
            <a:schemeClr val="accent2"/>
          </a:fillRef>
          <a:effectRef idx="1">
            <a:schemeClr val="accent2"/>
          </a:effectRef>
          <a:fontRef idx="minor">
            <a:schemeClr val="dk1"/>
          </a:fontRef>
        </p:style>
        <p:txBody>
          <a:bodyPr rtlCol="0" anchor="ctr"/>
          <a:lstStyle/>
          <a:p>
            <a:r>
              <a:rPr lang="kk-KZ" sz="2400" b="1" i="1" dirty="0" smtClean="0">
                <a:latin typeface="Times New Roman" pitchFamily="18" charset="0"/>
                <a:cs typeface="Times New Roman" pitchFamily="18" charset="0"/>
              </a:rPr>
              <a:t>Бөлім: </a:t>
            </a:r>
            <a:r>
              <a:rPr lang="kk-KZ" sz="2400" b="1" i="1" dirty="0">
                <a:latin typeface="Times New Roman" pitchFamily="18" charset="0"/>
                <a:cs typeface="Times New Roman" pitchFamily="18" charset="0"/>
              </a:rPr>
              <a:t>1.Тыңдалым және айтылым</a:t>
            </a:r>
            <a:endParaRPr lang="ru-RU" sz="2400" b="1" i="1" dirty="0">
              <a:latin typeface="Times New Roman" pitchFamily="18" charset="0"/>
              <a:cs typeface="Times New Roman" pitchFamily="18" charset="0"/>
            </a:endParaRPr>
          </a:p>
        </p:txBody>
      </p:sp>
      <p:sp>
        <p:nvSpPr>
          <p:cNvPr id="25" name="Выноска со стрелкой вверх 24"/>
          <p:cNvSpPr/>
          <p:nvPr/>
        </p:nvSpPr>
        <p:spPr>
          <a:xfrm>
            <a:off x="6134722" y="4630397"/>
            <a:ext cx="2548037" cy="2110970"/>
          </a:xfrm>
          <a:prstGeom prst="upArrowCallout">
            <a:avLst>
              <a:gd name="adj1" fmla="val 7576"/>
              <a:gd name="adj2" fmla="val 15048"/>
              <a:gd name="adj3" fmla="val 25000"/>
              <a:gd name="adj4" fmla="val 64977"/>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kk-KZ" sz="2000" b="1" i="1" dirty="0" smtClean="0">
                <a:latin typeface="Times New Roman" pitchFamily="18" charset="0"/>
                <a:cs typeface="Times New Roman" pitchFamily="18" charset="0"/>
              </a:rPr>
              <a:t>Ортақ тақырып бөлімі: </a:t>
            </a:r>
          </a:p>
          <a:p>
            <a:pPr algn="ctr"/>
            <a:r>
              <a:rPr lang="kk-KZ" sz="2000" b="1" i="1" dirty="0" smtClean="0">
                <a:latin typeface="Times New Roman" pitchFamily="18" charset="0"/>
                <a:cs typeface="Times New Roman" pitchFamily="18" charset="0"/>
              </a:rPr>
              <a:t>«Тірі </a:t>
            </a:r>
            <a:r>
              <a:rPr lang="kk-KZ" sz="2000" b="1" i="1" dirty="0">
                <a:latin typeface="Times New Roman" pitchFamily="18" charset="0"/>
                <a:cs typeface="Times New Roman" pitchFamily="18" charset="0"/>
              </a:rPr>
              <a:t>табиғат»</a:t>
            </a:r>
            <a:endParaRPr lang="ru-RU" sz="2000" b="1" dirty="0">
              <a:latin typeface="Times New Roman" pitchFamily="18" charset="0"/>
              <a:cs typeface="Times New Roman" pitchFamily="18" charset="0"/>
            </a:endParaRPr>
          </a:p>
        </p:txBody>
      </p:sp>
      <p:sp>
        <p:nvSpPr>
          <p:cNvPr id="21" name="Загнутый угол 20"/>
          <p:cNvSpPr/>
          <p:nvPr/>
        </p:nvSpPr>
        <p:spPr>
          <a:xfrm>
            <a:off x="2915816" y="5301208"/>
            <a:ext cx="3096344" cy="1440160"/>
          </a:xfrm>
          <a:prstGeom prst="foldedCorner">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kk-KZ" b="1" dirty="0" smtClean="0">
              <a:latin typeface="Times New Roman" pitchFamily="18" charset="0"/>
              <a:cs typeface="Times New Roman" pitchFamily="18" charset="0"/>
            </a:endParaRPr>
          </a:p>
          <a:p>
            <a:pPr algn="ctr"/>
            <a:endParaRPr lang="kk-KZ" b="1" dirty="0">
              <a:latin typeface="Times New Roman" pitchFamily="18" charset="0"/>
              <a:cs typeface="Times New Roman" pitchFamily="18" charset="0"/>
            </a:endParaRPr>
          </a:p>
          <a:p>
            <a:r>
              <a:rPr lang="kk-KZ" sz="2000" b="1" dirty="0" smtClean="0">
                <a:latin typeface="Times New Roman" pitchFamily="18" charset="0"/>
                <a:cs typeface="Times New Roman" pitchFamily="18" charset="0"/>
              </a:rPr>
              <a:t>Бөлімше</a:t>
            </a:r>
            <a:r>
              <a:rPr lang="kk-KZ" b="1" dirty="0" smtClean="0">
                <a:latin typeface="Times New Roman" pitchFamily="18" charset="0"/>
                <a:cs typeface="Times New Roman" pitchFamily="18" charset="0"/>
              </a:rPr>
              <a:t>:</a:t>
            </a:r>
          </a:p>
          <a:p>
            <a:r>
              <a:rPr lang="kk-KZ" b="1" dirty="0" smtClean="0">
                <a:latin typeface="Times New Roman" pitchFamily="18" charset="0"/>
                <a:cs typeface="Times New Roman" pitchFamily="18" charset="0"/>
              </a:rPr>
              <a:t> </a:t>
            </a:r>
            <a:r>
              <a:rPr lang="kk-KZ" sz="2000" b="1" i="1" dirty="0" smtClean="0">
                <a:latin typeface="Times New Roman" pitchFamily="18" charset="0"/>
                <a:cs typeface="Times New Roman" pitchFamily="18" charset="0"/>
              </a:rPr>
              <a:t>1.3 </a:t>
            </a:r>
            <a:r>
              <a:rPr lang="kk-KZ" sz="2000" b="1" i="1" dirty="0">
                <a:latin typeface="Times New Roman" pitchFamily="18" charset="0"/>
                <a:cs typeface="Times New Roman" pitchFamily="18" charset="0"/>
              </a:rPr>
              <a:t>Түрлі жағдаяттарда тілдік нормаларды дұрыс қолдану. </a:t>
            </a:r>
            <a:endParaRPr lang="ru-RU" sz="2400" b="1" dirty="0">
              <a:latin typeface="Times New Roman" pitchFamily="18" charset="0"/>
              <a:cs typeface="Times New Roman" pitchFamily="18" charset="0"/>
            </a:endParaRPr>
          </a:p>
          <a:p>
            <a:pPr algn="ctr"/>
            <a:endParaRPr lang="ru-RU" b="1" dirty="0">
              <a:latin typeface="Times New Roman" pitchFamily="18" charset="0"/>
              <a:cs typeface="Times New Roman" pitchFamily="18" charset="0"/>
            </a:endParaRPr>
          </a:p>
        </p:txBody>
      </p:sp>
    </p:spTree>
    <p:extLst>
      <p:ext uri="{BB962C8B-B14F-4D97-AF65-F5344CB8AC3E}">
        <p14:creationId xmlns:p14="http://schemas.microsoft.com/office/powerpoint/2010/main" xmlns="" val="368917111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Горизонтальный свиток 3"/>
          <p:cNvSpPr/>
          <p:nvPr/>
        </p:nvSpPr>
        <p:spPr>
          <a:xfrm>
            <a:off x="1566437" y="444154"/>
            <a:ext cx="6192688" cy="720080"/>
          </a:xfrm>
          <a:prstGeom prst="horizontalScroll">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kk-KZ" sz="2400" b="1" i="1" dirty="0" smtClean="0">
                <a:latin typeface="Times New Roman" pitchFamily="18" charset="0"/>
                <a:cs typeface="Times New Roman" pitchFamily="18" charset="0"/>
              </a:rPr>
              <a:t>Сабақтың</a:t>
            </a:r>
            <a:r>
              <a:rPr lang="kk-KZ" sz="2400" b="1" i="1" dirty="0" smtClean="0">
                <a:solidFill>
                  <a:schemeClr val="tx1"/>
                </a:solidFill>
                <a:latin typeface="Times New Roman" pitchFamily="18" charset="0"/>
                <a:cs typeface="Times New Roman" pitchFamily="18" charset="0"/>
              </a:rPr>
              <a:t> </a:t>
            </a:r>
            <a:r>
              <a:rPr lang="kk-KZ" sz="2400" b="1" dirty="0">
                <a:solidFill>
                  <a:schemeClr val="tx1"/>
                </a:solidFill>
                <a:latin typeface="Times New Roman" pitchFamily="18" charset="0"/>
                <a:cs typeface="Times New Roman" pitchFamily="18" charset="0"/>
              </a:rPr>
              <a:t>SMART</a:t>
            </a:r>
            <a:r>
              <a:rPr lang="kk-KZ" sz="2400" b="1" i="1" dirty="0" smtClean="0">
                <a:solidFill>
                  <a:schemeClr val="tx1"/>
                </a:solidFill>
                <a:latin typeface="Times New Roman" pitchFamily="18" charset="0"/>
                <a:cs typeface="Times New Roman" pitchFamily="18" charset="0"/>
              </a:rPr>
              <a:t> </a:t>
            </a:r>
            <a:r>
              <a:rPr lang="kk-KZ" sz="2400" b="1" i="1" dirty="0" smtClean="0">
                <a:latin typeface="Times New Roman" pitchFamily="18" charset="0"/>
                <a:cs typeface="Times New Roman" pitchFamily="18" charset="0"/>
              </a:rPr>
              <a:t>мақсаты</a:t>
            </a:r>
            <a:endParaRPr lang="ru-RU" sz="2400" i="1" dirty="0">
              <a:latin typeface="Times New Roman" pitchFamily="18" charset="0"/>
              <a:cs typeface="Times New Roman" pitchFamily="18" charset="0"/>
            </a:endParaRPr>
          </a:p>
        </p:txBody>
      </p:sp>
      <p:sp>
        <p:nvSpPr>
          <p:cNvPr id="5" name="Пятиугольник 4"/>
          <p:cNvSpPr/>
          <p:nvPr/>
        </p:nvSpPr>
        <p:spPr>
          <a:xfrm>
            <a:off x="251520" y="1556792"/>
            <a:ext cx="2808312" cy="936104"/>
          </a:xfrm>
          <a:prstGeom prst="homePlat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kk-KZ" sz="2400" b="1" i="1" dirty="0" smtClean="0">
                <a:latin typeface="Times New Roman" pitchFamily="18" charset="0"/>
                <a:cs typeface="Times New Roman" pitchFamily="18" charset="0"/>
              </a:rPr>
              <a:t>Барлық оқушылар</a:t>
            </a:r>
            <a:endParaRPr lang="ru-RU" sz="2400" b="1" i="1" dirty="0">
              <a:latin typeface="Times New Roman" pitchFamily="18" charset="0"/>
              <a:cs typeface="Times New Roman" pitchFamily="18" charset="0"/>
            </a:endParaRPr>
          </a:p>
        </p:txBody>
      </p:sp>
      <p:sp>
        <p:nvSpPr>
          <p:cNvPr id="6" name="Пятиугольник 5"/>
          <p:cNvSpPr/>
          <p:nvPr/>
        </p:nvSpPr>
        <p:spPr>
          <a:xfrm>
            <a:off x="251520" y="3573016"/>
            <a:ext cx="2808312" cy="936104"/>
          </a:xfrm>
          <a:prstGeom prst="homePlat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kk-KZ" sz="2400" b="1" i="1" dirty="0">
                <a:latin typeface="Times New Roman" pitchFamily="18" charset="0"/>
                <a:cs typeface="Times New Roman" pitchFamily="18" charset="0"/>
              </a:rPr>
              <a:t>Оқушылардың көбі </a:t>
            </a:r>
            <a:endParaRPr lang="ru-RU" sz="2400" b="1" i="1" dirty="0">
              <a:latin typeface="Times New Roman" pitchFamily="18" charset="0"/>
              <a:cs typeface="Times New Roman" pitchFamily="18" charset="0"/>
            </a:endParaRPr>
          </a:p>
        </p:txBody>
      </p:sp>
      <p:sp>
        <p:nvSpPr>
          <p:cNvPr id="7" name="Пятиугольник 6"/>
          <p:cNvSpPr/>
          <p:nvPr/>
        </p:nvSpPr>
        <p:spPr>
          <a:xfrm>
            <a:off x="304467" y="5517232"/>
            <a:ext cx="2808312" cy="1008112"/>
          </a:xfrm>
          <a:prstGeom prst="homePlat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kk-KZ" sz="2400" b="1" i="1" dirty="0">
                <a:latin typeface="Times New Roman" pitchFamily="18" charset="0"/>
                <a:cs typeface="Times New Roman" pitchFamily="18" charset="0"/>
              </a:rPr>
              <a:t>Оқушылардың кейбірі</a:t>
            </a:r>
            <a:endParaRPr lang="ru-RU" sz="2400" i="1" dirty="0">
              <a:latin typeface="Times New Roman" pitchFamily="18" charset="0"/>
              <a:cs typeface="Times New Roman" pitchFamily="18" charset="0"/>
            </a:endParaRPr>
          </a:p>
        </p:txBody>
      </p:sp>
      <p:sp>
        <p:nvSpPr>
          <p:cNvPr id="8" name="Загнутый угол 7"/>
          <p:cNvSpPr/>
          <p:nvPr/>
        </p:nvSpPr>
        <p:spPr>
          <a:xfrm>
            <a:off x="3112780" y="1340768"/>
            <a:ext cx="5744600" cy="1512168"/>
          </a:xfrm>
          <a:prstGeom prst="foldedCorner">
            <a:avLst/>
          </a:prstGeom>
        </p:spPr>
        <p:style>
          <a:lnRef idx="1">
            <a:schemeClr val="accent2"/>
          </a:lnRef>
          <a:fillRef idx="2">
            <a:schemeClr val="accent2"/>
          </a:fillRef>
          <a:effectRef idx="1">
            <a:schemeClr val="accent2"/>
          </a:effectRef>
          <a:fontRef idx="minor">
            <a:schemeClr val="dk1"/>
          </a:fontRef>
        </p:style>
        <p:txBody>
          <a:bodyPr rtlCol="0" anchor="ctr"/>
          <a:lstStyle/>
          <a:p>
            <a:endParaRPr lang="kk-KZ" sz="2400" b="1" i="1" dirty="0" smtClean="0">
              <a:latin typeface="Times New Roman" pitchFamily="18" charset="0"/>
              <a:cs typeface="Times New Roman" pitchFamily="18" charset="0"/>
            </a:endParaRPr>
          </a:p>
          <a:p>
            <a:r>
              <a:rPr lang="kk-KZ" sz="2400" b="1" i="1" dirty="0" smtClean="0">
                <a:latin typeface="Times New Roman" pitchFamily="18" charset="0"/>
                <a:cs typeface="Times New Roman" pitchFamily="18" charset="0"/>
              </a:rPr>
              <a:t>Сөйлеу </a:t>
            </a:r>
            <a:r>
              <a:rPr lang="kk-KZ" sz="2400" b="1" i="1" dirty="0">
                <a:latin typeface="Times New Roman" pitchFamily="18" charset="0"/>
                <a:cs typeface="Times New Roman" pitchFamily="18" charset="0"/>
              </a:rPr>
              <a:t>үшін адамға не қажеттілігін атайды, өз сөзін жүйелі жоспарлап, диалогке қатысады</a:t>
            </a:r>
            <a:r>
              <a:rPr lang="kk-KZ" i="1" dirty="0"/>
              <a:t>.</a:t>
            </a:r>
            <a:endParaRPr lang="ru-RU" dirty="0"/>
          </a:p>
        </p:txBody>
      </p:sp>
      <p:sp>
        <p:nvSpPr>
          <p:cNvPr id="9" name="Загнутый угол 8"/>
          <p:cNvSpPr/>
          <p:nvPr/>
        </p:nvSpPr>
        <p:spPr>
          <a:xfrm>
            <a:off x="3112781" y="3356992"/>
            <a:ext cx="5744600" cy="1512168"/>
          </a:xfrm>
          <a:prstGeom prst="foldedCorner">
            <a:avLst/>
          </a:prstGeom>
        </p:spPr>
        <p:style>
          <a:lnRef idx="1">
            <a:schemeClr val="accent2"/>
          </a:lnRef>
          <a:fillRef idx="2">
            <a:schemeClr val="accent2"/>
          </a:fillRef>
          <a:effectRef idx="1">
            <a:schemeClr val="accent2"/>
          </a:effectRef>
          <a:fontRef idx="minor">
            <a:schemeClr val="dk1"/>
          </a:fontRef>
        </p:style>
        <p:txBody>
          <a:bodyPr rtlCol="0" anchor="ctr"/>
          <a:lstStyle/>
          <a:p>
            <a:r>
              <a:rPr lang="kk-KZ" sz="2400" b="1" i="1" dirty="0">
                <a:latin typeface="Times New Roman" pitchFamily="18" charset="0"/>
                <a:cs typeface="Times New Roman" pitchFamily="18" charset="0"/>
              </a:rPr>
              <a:t>Түрлі жағдаяттағы іс-әрекеттерді салыстырады, қолдану орнын көрсетеді</a:t>
            </a:r>
            <a:endParaRPr lang="ru-RU" sz="2400" b="1" dirty="0">
              <a:latin typeface="Times New Roman" pitchFamily="18" charset="0"/>
              <a:cs typeface="Times New Roman" pitchFamily="18" charset="0"/>
            </a:endParaRPr>
          </a:p>
        </p:txBody>
      </p:sp>
      <p:sp>
        <p:nvSpPr>
          <p:cNvPr id="10" name="Загнутый угол 9"/>
          <p:cNvSpPr/>
          <p:nvPr/>
        </p:nvSpPr>
        <p:spPr>
          <a:xfrm>
            <a:off x="3112782" y="5131264"/>
            <a:ext cx="5744600" cy="1548172"/>
          </a:xfrm>
          <a:prstGeom prst="foldedCorner">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kk-KZ" sz="2400" b="1" i="1" dirty="0">
                <a:latin typeface="Times New Roman" pitchFamily="18" charset="0"/>
                <a:cs typeface="Times New Roman" pitchFamily="18" charset="0"/>
              </a:rPr>
              <a:t>Қоғамдық ортада сөйлеу мәдениетінің ережелерін түсіндіреді, дәлелдейді.</a:t>
            </a:r>
            <a:endParaRPr lang="ru-RU" sz="2400" b="1" dirty="0">
              <a:latin typeface="Times New Roman" pitchFamily="18" charset="0"/>
              <a:cs typeface="Times New Roman" pitchFamily="18" charset="0"/>
            </a:endParaRPr>
          </a:p>
        </p:txBody>
      </p:sp>
    </p:spTree>
    <p:extLst>
      <p:ext uri="{BB962C8B-B14F-4D97-AF65-F5344CB8AC3E}">
        <p14:creationId xmlns:p14="http://schemas.microsoft.com/office/powerpoint/2010/main" xmlns="" val="79511190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Горизонтальный свиток 3"/>
          <p:cNvSpPr/>
          <p:nvPr/>
        </p:nvSpPr>
        <p:spPr>
          <a:xfrm>
            <a:off x="1566437" y="444154"/>
            <a:ext cx="6192688" cy="720080"/>
          </a:xfrm>
          <a:prstGeom prst="horizontalScroll">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kk-KZ" sz="2400" b="1" i="1" dirty="0">
                <a:latin typeface="Times New Roman" pitchFamily="18" charset="0"/>
                <a:cs typeface="Times New Roman" pitchFamily="18" charset="0"/>
              </a:rPr>
              <a:t>Бағалау критерийі</a:t>
            </a:r>
            <a:endParaRPr lang="ru-RU" sz="2400" i="1" dirty="0">
              <a:latin typeface="Times New Roman" pitchFamily="18" charset="0"/>
              <a:cs typeface="Times New Roman" pitchFamily="18" charset="0"/>
            </a:endParaRPr>
          </a:p>
        </p:txBody>
      </p:sp>
      <p:sp>
        <p:nvSpPr>
          <p:cNvPr id="5" name="Нашивка 4"/>
          <p:cNvSpPr/>
          <p:nvPr/>
        </p:nvSpPr>
        <p:spPr>
          <a:xfrm>
            <a:off x="323528" y="1628800"/>
            <a:ext cx="720080" cy="648072"/>
          </a:xfrm>
          <a:prstGeom prst="chevron">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ru-RU">
              <a:solidFill>
                <a:schemeClr val="tx1"/>
              </a:solidFill>
            </a:endParaRPr>
          </a:p>
        </p:txBody>
      </p:sp>
      <p:sp>
        <p:nvSpPr>
          <p:cNvPr id="6" name="Скругленный прямоугольник 5"/>
          <p:cNvSpPr/>
          <p:nvPr/>
        </p:nvSpPr>
        <p:spPr>
          <a:xfrm>
            <a:off x="1259632" y="1448780"/>
            <a:ext cx="7416824" cy="1008112"/>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r>
              <a:rPr lang="kk-KZ" sz="2000" b="1" dirty="0">
                <a:latin typeface="Times New Roman" pitchFamily="18" charset="0"/>
                <a:cs typeface="Times New Roman" pitchFamily="18" charset="0"/>
              </a:rPr>
              <a:t>• </a:t>
            </a:r>
            <a:r>
              <a:rPr lang="kk-KZ" sz="2000" b="1" i="1" dirty="0">
                <a:latin typeface="Times New Roman" pitchFamily="18" charset="0"/>
                <a:cs typeface="Times New Roman" pitchFamily="18" charset="0"/>
              </a:rPr>
              <a:t>өлеңді түсініп оқып, ат қояды, түрлі жағдаяттағы іс-әрекетке өз сөзін жүйелі түрде жоспарлап, «меніңше», «дұрыс болар еді» сөздерін қолданып өз пікірін білдіреді.</a:t>
            </a:r>
            <a:endParaRPr lang="ru-RU" sz="2000" b="1" dirty="0">
              <a:latin typeface="Times New Roman" pitchFamily="18" charset="0"/>
              <a:cs typeface="Times New Roman" pitchFamily="18" charset="0"/>
            </a:endParaRPr>
          </a:p>
        </p:txBody>
      </p:sp>
      <p:sp>
        <p:nvSpPr>
          <p:cNvPr id="7" name="Нашивка 6"/>
          <p:cNvSpPr/>
          <p:nvPr/>
        </p:nvSpPr>
        <p:spPr>
          <a:xfrm>
            <a:off x="281409" y="3104964"/>
            <a:ext cx="720080" cy="648072"/>
          </a:xfrm>
          <a:prstGeom prst="chevron">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ru-RU">
              <a:solidFill>
                <a:schemeClr val="tx1"/>
              </a:solidFill>
            </a:endParaRPr>
          </a:p>
        </p:txBody>
      </p:sp>
      <p:sp>
        <p:nvSpPr>
          <p:cNvPr id="8" name="Нашивка 7"/>
          <p:cNvSpPr/>
          <p:nvPr/>
        </p:nvSpPr>
        <p:spPr>
          <a:xfrm>
            <a:off x="281409" y="4558178"/>
            <a:ext cx="720080" cy="648072"/>
          </a:xfrm>
          <a:prstGeom prst="chevron">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ru-RU">
              <a:solidFill>
                <a:schemeClr val="tx1"/>
              </a:solidFill>
            </a:endParaRPr>
          </a:p>
        </p:txBody>
      </p:sp>
      <p:sp>
        <p:nvSpPr>
          <p:cNvPr id="9" name="Нашивка 8"/>
          <p:cNvSpPr/>
          <p:nvPr/>
        </p:nvSpPr>
        <p:spPr>
          <a:xfrm>
            <a:off x="281409" y="5913276"/>
            <a:ext cx="720080" cy="648072"/>
          </a:xfrm>
          <a:prstGeom prst="chevron">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ru-RU">
              <a:solidFill>
                <a:schemeClr val="tx1"/>
              </a:solidFill>
            </a:endParaRPr>
          </a:p>
        </p:txBody>
      </p:sp>
      <p:sp>
        <p:nvSpPr>
          <p:cNvPr id="10" name="Скругленный прямоугольник 9"/>
          <p:cNvSpPr/>
          <p:nvPr/>
        </p:nvSpPr>
        <p:spPr>
          <a:xfrm>
            <a:off x="1259632" y="2959204"/>
            <a:ext cx="7416824" cy="1008112"/>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r>
              <a:rPr lang="kk-KZ" sz="2000" b="1" i="1" dirty="0">
                <a:latin typeface="Times New Roman" pitchFamily="18" charset="0"/>
                <a:cs typeface="Times New Roman" pitchFamily="18" charset="0"/>
              </a:rPr>
              <a:t>• мәтіндегі негізгі ойды анықтайды, сөйлеу мәдениетін сақтап іс-әрекеттерді салыстырады және бағалайды.</a:t>
            </a:r>
            <a:endParaRPr lang="ru-RU" sz="2000" b="1" i="1" dirty="0">
              <a:latin typeface="Times New Roman" pitchFamily="18" charset="0"/>
              <a:cs typeface="Times New Roman" pitchFamily="18" charset="0"/>
            </a:endParaRPr>
          </a:p>
        </p:txBody>
      </p:sp>
      <p:sp>
        <p:nvSpPr>
          <p:cNvPr id="11" name="Скругленный прямоугольник 10"/>
          <p:cNvSpPr/>
          <p:nvPr/>
        </p:nvSpPr>
        <p:spPr>
          <a:xfrm>
            <a:off x="1259632" y="4395916"/>
            <a:ext cx="7416824" cy="1008112"/>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r>
              <a:rPr lang="kk-KZ" sz="2000" b="1" i="1" dirty="0">
                <a:latin typeface="Times New Roman" pitchFamily="18" charset="0"/>
                <a:cs typeface="Times New Roman" pitchFamily="18" charset="0"/>
              </a:rPr>
              <a:t>• әдеп сөздерді қатыстырып диалог құрастырады.</a:t>
            </a:r>
            <a:endParaRPr lang="ru-RU" sz="2000" b="1" i="1" dirty="0">
              <a:latin typeface="Times New Roman" pitchFamily="18" charset="0"/>
              <a:cs typeface="Times New Roman" pitchFamily="18" charset="0"/>
            </a:endParaRPr>
          </a:p>
        </p:txBody>
      </p:sp>
      <p:sp>
        <p:nvSpPr>
          <p:cNvPr id="12" name="Скругленный прямоугольник 11"/>
          <p:cNvSpPr/>
          <p:nvPr/>
        </p:nvSpPr>
        <p:spPr>
          <a:xfrm>
            <a:off x="1291700" y="5640471"/>
            <a:ext cx="7416824" cy="1008112"/>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r>
              <a:rPr lang="kk-KZ" sz="2000" b="1" i="1" dirty="0">
                <a:latin typeface="Times New Roman" pitchFamily="18" charset="0"/>
                <a:cs typeface="Times New Roman" pitchFamily="18" charset="0"/>
              </a:rPr>
              <a:t>• көңіл-күй лебіздерін қоғамдық ортада қолдану орнын түсіндіреді, өмірмен байланыстырып дәлелдейді.</a:t>
            </a:r>
            <a:endParaRPr lang="ru-RU" sz="2000" b="1" i="1" dirty="0">
              <a:latin typeface="Times New Roman" pitchFamily="18" charset="0"/>
              <a:cs typeface="Times New Roman" pitchFamily="18" charset="0"/>
            </a:endParaRPr>
          </a:p>
        </p:txBody>
      </p:sp>
    </p:spTree>
    <p:extLst>
      <p:ext uri="{BB962C8B-B14F-4D97-AF65-F5344CB8AC3E}">
        <p14:creationId xmlns:p14="http://schemas.microsoft.com/office/powerpoint/2010/main" xmlns="" val="110049717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Горизонтальный свиток 3"/>
          <p:cNvSpPr/>
          <p:nvPr/>
        </p:nvSpPr>
        <p:spPr>
          <a:xfrm>
            <a:off x="585967" y="0"/>
            <a:ext cx="7920880" cy="968669"/>
          </a:xfrm>
          <a:prstGeom prst="horizontalScroll">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kk-KZ" sz="2400" b="1" i="1" dirty="0" smtClean="0">
                <a:latin typeface="Times New Roman" pitchFamily="18" charset="0"/>
                <a:cs typeface="Times New Roman" pitchFamily="18" charset="0"/>
              </a:rPr>
              <a:t>Белсенді оқу әдісі</a:t>
            </a:r>
            <a:endParaRPr lang="ru-RU" sz="2400" b="1" i="1" dirty="0">
              <a:latin typeface="Times New Roman" pitchFamily="18" charset="0"/>
              <a:cs typeface="Times New Roman" pitchFamily="18" charset="0"/>
            </a:endParaRPr>
          </a:p>
        </p:txBody>
      </p:sp>
      <p:sp>
        <p:nvSpPr>
          <p:cNvPr id="5" name="Выноска со стрелкой вниз 4"/>
          <p:cNvSpPr/>
          <p:nvPr/>
        </p:nvSpPr>
        <p:spPr>
          <a:xfrm>
            <a:off x="158519" y="965600"/>
            <a:ext cx="2256649" cy="735208"/>
          </a:xfrm>
          <a:prstGeom prst="downArrowCallou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kk-KZ" b="1" dirty="0">
                <a:latin typeface="Times New Roman" pitchFamily="18" charset="0"/>
                <a:cs typeface="Times New Roman" pitchFamily="18" charset="0"/>
              </a:rPr>
              <a:t>«Ойлан, топтас, бөліс»</a:t>
            </a:r>
            <a:endParaRPr lang="ru-RU" dirty="0">
              <a:latin typeface="Times New Roman" pitchFamily="18" charset="0"/>
              <a:cs typeface="Times New Roman" pitchFamily="18" charset="0"/>
            </a:endParaRPr>
          </a:p>
        </p:txBody>
      </p:sp>
      <p:sp>
        <p:nvSpPr>
          <p:cNvPr id="7" name="Выноска со стрелкой вниз 6"/>
          <p:cNvSpPr/>
          <p:nvPr/>
        </p:nvSpPr>
        <p:spPr>
          <a:xfrm>
            <a:off x="4932040" y="968669"/>
            <a:ext cx="1800200" cy="739493"/>
          </a:xfrm>
          <a:prstGeom prst="downArrowCallou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kk-KZ" b="1" dirty="0">
                <a:latin typeface="Times New Roman" pitchFamily="18" charset="0"/>
                <a:cs typeface="Times New Roman" pitchFamily="18" charset="0"/>
              </a:rPr>
              <a:t>«Менің сөзім» әдісі</a:t>
            </a:r>
            <a:endParaRPr lang="ru-RU" dirty="0">
              <a:latin typeface="Times New Roman" pitchFamily="18" charset="0"/>
              <a:cs typeface="Times New Roman" pitchFamily="18" charset="0"/>
            </a:endParaRPr>
          </a:p>
        </p:txBody>
      </p:sp>
      <p:sp>
        <p:nvSpPr>
          <p:cNvPr id="8" name="Выноска со стрелкой вниз 7"/>
          <p:cNvSpPr/>
          <p:nvPr/>
        </p:nvSpPr>
        <p:spPr>
          <a:xfrm>
            <a:off x="2627784" y="968669"/>
            <a:ext cx="2088232" cy="732139"/>
          </a:xfrm>
          <a:prstGeom prst="downArrowCallou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kk-KZ" b="1" i="1" dirty="0">
                <a:latin typeface="Times New Roman" pitchFamily="18" charset="0"/>
                <a:cs typeface="Times New Roman" pitchFamily="18" charset="0"/>
              </a:rPr>
              <a:t>«Еркін талқылау» әдісі </a:t>
            </a:r>
            <a:endParaRPr lang="ru-RU" i="1" dirty="0">
              <a:latin typeface="Times New Roman" pitchFamily="18" charset="0"/>
              <a:cs typeface="Times New Roman" pitchFamily="18" charset="0"/>
            </a:endParaRPr>
          </a:p>
        </p:txBody>
      </p:sp>
      <p:sp>
        <p:nvSpPr>
          <p:cNvPr id="9" name="Выноска со стрелкой вниз 8"/>
          <p:cNvSpPr/>
          <p:nvPr/>
        </p:nvSpPr>
        <p:spPr>
          <a:xfrm>
            <a:off x="6948264" y="965600"/>
            <a:ext cx="2016224" cy="735208"/>
          </a:xfrm>
          <a:prstGeom prst="downArrowCallout">
            <a:avLst/>
          </a:prstGeom>
        </p:spPr>
        <p:style>
          <a:lnRef idx="1">
            <a:schemeClr val="accent2"/>
          </a:lnRef>
          <a:fillRef idx="2">
            <a:schemeClr val="accent2"/>
          </a:fillRef>
          <a:effectRef idx="1">
            <a:schemeClr val="accent2"/>
          </a:effectRef>
          <a:fontRef idx="minor">
            <a:schemeClr val="dk1"/>
          </a:fontRef>
        </p:style>
        <p:txBody>
          <a:bodyPr rtlCol="0" anchor="ctr"/>
          <a:lstStyle/>
          <a:p>
            <a:r>
              <a:rPr lang="kk-KZ" b="1" i="1" dirty="0">
                <a:latin typeface="Times New Roman" pitchFamily="18" charset="0"/>
                <a:cs typeface="Times New Roman" pitchFamily="18" charset="0"/>
              </a:rPr>
              <a:t>«Айна» әдісі </a:t>
            </a:r>
            <a:endParaRPr lang="ru-RU" i="1" dirty="0">
              <a:latin typeface="Times New Roman" pitchFamily="18" charset="0"/>
              <a:cs typeface="Times New Roman" pitchFamily="18" charset="0"/>
            </a:endParaRPr>
          </a:p>
        </p:txBody>
      </p:sp>
      <p:sp>
        <p:nvSpPr>
          <p:cNvPr id="14" name="Скругленный прямоугольник 13"/>
          <p:cNvSpPr/>
          <p:nvPr/>
        </p:nvSpPr>
        <p:spPr>
          <a:xfrm>
            <a:off x="137652" y="1708162"/>
            <a:ext cx="2076892" cy="2251818"/>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r>
              <a:rPr lang="kk-KZ" sz="1600" b="1" i="1" dirty="0" smtClean="0">
                <a:solidFill>
                  <a:srgbClr val="0070C0"/>
                </a:solidFill>
                <a:latin typeface="Times New Roman" pitchFamily="18" charset="0"/>
                <a:cs typeface="Times New Roman" pitchFamily="18" charset="0"/>
              </a:rPr>
              <a:t>Критерий:</a:t>
            </a:r>
          </a:p>
          <a:p>
            <a:r>
              <a:rPr lang="kk-KZ" sz="1600" b="1" i="1" dirty="0" smtClean="0">
                <a:latin typeface="Times New Roman" pitchFamily="18" charset="0"/>
                <a:cs typeface="Times New Roman" pitchFamily="18" charset="0"/>
              </a:rPr>
              <a:t>• </a:t>
            </a:r>
            <a:r>
              <a:rPr lang="kk-KZ" sz="1600" b="1" i="1" dirty="0">
                <a:latin typeface="Times New Roman" pitchFamily="18" charset="0"/>
                <a:cs typeface="Times New Roman" pitchFamily="18" charset="0"/>
              </a:rPr>
              <a:t>көңіл-күй лебіздерін қоғамдық ортада қолдану орнын түсіндіреді, өмірмен байланыстырып дәлелдейді.</a:t>
            </a:r>
            <a:endParaRPr lang="ru-RU" sz="1600" b="1" i="1" dirty="0">
              <a:latin typeface="Times New Roman" pitchFamily="18" charset="0"/>
              <a:cs typeface="Times New Roman" pitchFamily="18" charset="0"/>
            </a:endParaRPr>
          </a:p>
        </p:txBody>
      </p:sp>
      <p:sp>
        <p:nvSpPr>
          <p:cNvPr id="15" name="Скругленный прямоугольник 14"/>
          <p:cNvSpPr/>
          <p:nvPr/>
        </p:nvSpPr>
        <p:spPr>
          <a:xfrm>
            <a:off x="2415168" y="1708162"/>
            <a:ext cx="2300848" cy="2251817"/>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r>
              <a:rPr lang="kk-KZ" sz="1400" b="1" dirty="0" smtClean="0">
                <a:solidFill>
                  <a:srgbClr val="0070C0"/>
                </a:solidFill>
                <a:latin typeface="Times New Roman" pitchFamily="18" charset="0"/>
                <a:cs typeface="Times New Roman" pitchFamily="18" charset="0"/>
              </a:rPr>
              <a:t>Критерий:</a:t>
            </a:r>
          </a:p>
          <a:p>
            <a:r>
              <a:rPr lang="kk-KZ" sz="1400" b="1" dirty="0" smtClean="0">
                <a:latin typeface="Times New Roman" pitchFamily="18" charset="0"/>
                <a:cs typeface="Times New Roman" pitchFamily="18" charset="0"/>
              </a:rPr>
              <a:t>•  </a:t>
            </a:r>
            <a:r>
              <a:rPr lang="kk-KZ" sz="1400" b="1" i="1" dirty="0">
                <a:latin typeface="Times New Roman" pitchFamily="18" charset="0"/>
                <a:cs typeface="Times New Roman" pitchFamily="18" charset="0"/>
              </a:rPr>
              <a:t>өлеңді түсініп оқып, ат қояды, түрлі жағдаяттағы іс-әрекетке өз сөзін жүйелі түрде жоспарлап, «меніңше», «дұрыс болар еді» сөздерін қолданып өз пікірін білдіреді.</a:t>
            </a:r>
            <a:endParaRPr lang="ru-RU" sz="1400" b="1" i="1" dirty="0">
              <a:latin typeface="Times New Roman" pitchFamily="18" charset="0"/>
              <a:cs typeface="Times New Roman" pitchFamily="18" charset="0"/>
            </a:endParaRPr>
          </a:p>
        </p:txBody>
      </p:sp>
      <p:sp>
        <p:nvSpPr>
          <p:cNvPr id="16" name="Скругленный прямоугольник 15"/>
          <p:cNvSpPr/>
          <p:nvPr/>
        </p:nvSpPr>
        <p:spPr>
          <a:xfrm>
            <a:off x="4932040" y="1708162"/>
            <a:ext cx="1800200" cy="2251819"/>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r>
              <a:rPr lang="kk-KZ" sz="1400" b="1" dirty="0" smtClean="0">
                <a:solidFill>
                  <a:srgbClr val="0070C0"/>
                </a:solidFill>
                <a:latin typeface="Times New Roman" pitchFamily="18" charset="0"/>
                <a:cs typeface="Times New Roman" pitchFamily="18" charset="0"/>
              </a:rPr>
              <a:t>Критерий:</a:t>
            </a:r>
          </a:p>
          <a:p>
            <a:r>
              <a:rPr lang="kk-KZ" sz="1400" b="1" dirty="0" smtClean="0">
                <a:latin typeface="Times New Roman" pitchFamily="18" charset="0"/>
                <a:cs typeface="Times New Roman" pitchFamily="18" charset="0"/>
              </a:rPr>
              <a:t>• </a:t>
            </a:r>
            <a:r>
              <a:rPr lang="kk-KZ" sz="1400" b="1" i="1" dirty="0">
                <a:latin typeface="Times New Roman" pitchFamily="18" charset="0"/>
                <a:cs typeface="Times New Roman" pitchFamily="18" charset="0"/>
              </a:rPr>
              <a:t>мәтіндегі негізгі ойды анықтайды, сөйлеу мәдениетін сақтап іс-әрекеттерді салыстырады және бағалайды</a:t>
            </a:r>
            <a:endParaRPr lang="ru-RU" sz="1400" b="1" dirty="0"/>
          </a:p>
        </p:txBody>
      </p:sp>
      <p:sp>
        <p:nvSpPr>
          <p:cNvPr id="17" name="Скругленный прямоугольник 16"/>
          <p:cNvSpPr/>
          <p:nvPr/>
        </p:nvSpPr>
        <p:spPr>
          <a:xfrm>
            <a:off x="6948264" y="1700808"/>
            <a:ext cx="2025812" cy="2221423"/>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r>
              <a:rPr lang="kk-KZ" sz="1600" b="1" i="1" dirty="0" smtClean="0">
                <a:solidFill>
                  <a:srgbClr val="0070C0"/>
                </a:solidFill>
                <a:latin typeface="Times New Roman" pitchFamily="18" charset="0"/>
                <a:cs typeface="Times New Roman" pitchFamily="18" charset="0"/>
              </a:rPr>
              <a:t>Критерий:</a:t>
            </a:r>
          </a:p>
          <a:p>
            <a:pPr marL="285750" indent="-285750">
              <a:buFont typeface="Arial" pitchFamily="34" charset="0"/>
              <a:buChar char="•"/>
            </a:pPr>
            <a:r>
              <a:rPr lang="kk-KZ" sz="1600" b="1" i="1" dirty="0" smtClean="0">
                <a:latin typeface="Times New Roman" pitchFamily="18" charset="0"/>
                <a:cs typeface="Times New Roman" pitchFamily="18" charset="0"/>
              </a:rPr>
              <a:t>әдеп </a:t>
            </a:r>
            <a:r>
              <a:rPr lang="kk-KZ" sz="1600" b="1" i="1" dirty="0">
                <a:latin typeface="Times New Roman" pitchFamily="18" charset="0"/>
                <a:cs typeface="Times New Roman" pitchFamily="18" charset="0"/>
              </a:rPr>
              <a:t>сөздерді қатыстырып диалог құрастырады.</a:t>
            </a:r>
            <a:endParaRPr lang="ru-RU" sz="1600" b="1" i="1" dirty="0">
              <a:latin typeface="Times New Roman" pitchFamily="18" charset="0"/>
              <a:cs typeface="Times New Roman" pitchFamily="18" charset="0"/>
            </a:endParaRPr>
          </a:p>
        </p:txBody>
      </p:sp>
      <p:sp>
        <p:nvSpPr>
          <p:cNvPr id="19" name="Скругленный прямоугольник 18"/>
          <p:cNvSpPr/>
          <p:nvPr/>
        </p:nvSpPr>
        <p:spPr>
          <a:xfrm>
            <a:off x="0" y="4068006"/>
            <a:ext cx="2214544" cy="1809267"/>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r>
              <a:rPr lang="kk-KZ" sz="1400" b="1" i="1" dirty="0" smtClean="0">
                <a:solidFill>
                  <a:srgbClr val="0070C0"/>
                </a:solidFill>
                <a:latin typeface="Times New Roman" pitchFamily="18" charset="0"/>
                <a:cs typeface="Times New Roman" pitchFamily="18" charset="0"/>
              </a:rPr>
              <a:t>Дескриптор</a:t>
            </a:r>
            <a:r>
              <a:rPr lang="kk-KZ" sz="1400" b="1" i="1" dirty="0" smtClean="0">
                <a:latin typeface="Times New Roman" pitchFamily="18" charset="0"/>
                <a:cs typeface="Times New Roman" pitchFamily="18" charset="0"/>
              </a:rPr>
              <a:t>:</a:t>
            </a:r>
          </a:p>
          <a:p>
            <a:r>
              <a:rPr lang="kk-KZ" sz="1400" b="1" i="1" dirty="0" smtClean="0">
                <a:latin typeface="Times New Roman" pitchFamily="18" charset="0"/>
                <a:cs typeface="Times New Roman" pitchFamily="18" charset="0"/>
              </a:rPr>
              <a:t>-Көңіл-күй лебіздерін айтады, мысалдар келтіреді;</a:t>
            </a:r>
          </a:p>
          <a:p>
            <a:r>
              <a:rPr lang="kk-KZ" sz="1400" b="1" i="1" dirty="0" smtClean="0">
                <a:latin typeface="Times New Roman" pitchFamily="18" charset="0"/>
                <a:cs typeface="Times New Roman" pitchFamily="18" charset="0"/>
              </a:rPr>
              <a:t>- Қоғамдық ортада сөйлеу мәдеениетінің ережесін құрастырады</a:t>
            </a:r>
            <a:endParaRPr lang="ru-RU" sz="1400" b="1" i="1" dirty="0">
              <a:latin typeface="Times New Roman" pitchFamily="18" charset="0"/>
              <a:cs typeface="Times New Roman" pitchFamily="18" charset="0"/>
            </a:endParaRPr>
          </a:p>
        </p:txBody>
      </p:sp>
      <p:sp>
        <p:nvSpPr>
          <p:cNvPr id="20" name="Скругленный прямоугольник 19"/>
          <p:cNvSpPr/>
          <p:nvPr/>
        </p:nvSpPr>
        <p:spPr>
          <a:xfrm>
            <a:off x="2415168" y="4101962"/>
            <a:ext cx="2300848" cy="1728192"/>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r>
              <a:rPr lang="kk-KZ" sz="1600" b="1" i="1" dirty="0">
                <a:solidFill>
                  <a:srgbClr val="0070C0"/>
                </a:solidFill>
                <a:latin typeface="Times New Roman" pitchFamily="18" charset="0"/>
                <a:cs typeface="Times New Roman" pitchFamily="18" charset="0"/>
              </a:rPr>
              <a:t>Дескриптор:</a:t>
            </a:r>
            <a:endParaRPr lang="ru-RU" sz="1600" b="1" i="1" dirty="0">
              <a:solidFill>
                <a:srgbClr val="0070C0"/>
              </a:solidFill>
              <a:latin typeface="Times New Roman" pitchFamily="18" charset="0"/>
              <a:cs typeface="Times New Roman" pitchFamily="18" charset="0"/>
            </a:endParaRPr>
          </a:p>
          <a:p>
            <a:r>
              <a:rPr lang="kk-KZ" sz="1600" b="1" i="1" dirty="0">
                <a:latin typeface="Times New Roman" pitchFamily="18" charset="0"/>
                <a:cs typeface="Times New Roman" pitchFamily="18" charset="0"/>
              </a:rPr>
              <a:t>- Өлеңнің не туралы екенін айтады;</a:t>
            </a:r>
            <a:endParaRPr lang="ru-RU" sz="1600" b="1" i="1" dirty="0">
              <a:latin typeface="Times New Roman" pitchFamily="18" charset="0"/>
              <a:cs typeface="Times New Roman" pitchFamily="18" charset="0"/>
            </a:endParaRPr>
          </a:p>
          <a:p>
            <a:r>
              <a:rPr lang="kk-KZ" sz="1600" b="1" i="1" dirty="0">
                <a:latin typeface="Times New Roman" pitchFamily="18" charset="0"/>
                <a:cs typeface="Times New Roman" pitchFamily="18" charset="0"/>
              </a:rPr>
              <a:t>- Өлеңге ат қояды;</a:t>
            </a:r>
            <a:endParaRPr lang="ru-RU" sz="1600" b="1" i="1" dirty="0">
              <a:latin typeface="Times New Roman" pitchFamily="18" charset="0"/>
              <a:cs typeface="Times New Roman" pitchFamily="18" charset="0"/>
            </a:endParaRPr>
          </a:p>
          <a:p>
            <a:r>
              <a:rPr lang="kk-KZ" sz="1600" b="1" i="1" dirty="0">
                <a:latin typeface="Times New Roman" pitchFamily="18" charset="0"/>
                <a:cs typeface="Times New Roman" pitchFamily="18" charset="0"/>
              </a:rPr>
              <a:t>- Өз пікірін білдіреді</a:t>
            </a:r>
            <a:r>
              <a:rPr lang="kk-KZ" sz="1600" b="1" dirty="0"/>
              <a:t>.</a:t>
            </a:r>
            <a:endParaRPr lang="ru-RU" sz="1600" b="1" dirty="0"/>
          </a:p>
        </p:txBody>
      </p:sp>
      <p:sp>
        <p:nvSpPr>
          <p:cNvPr id="23" name="Скругленный прямоугольник 22"/>
          <p:cNvSpPr/>
          <p:nvPr/>
        </p:nvSpPr>
        <p:spPr>
          <a:xfrm>
            <a:off x="4923470" y="4101962"/>
            <a:ext cx="1837430" cy="1717273"/>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endParaRPr lang="kk-KZ" b="1" i="1" dirty="0" smtClean="0">
              <a:latin typeface="Times New Roman" pitchFamily="18" charset="0"/>
              <a:cs typeface="Times New Roman" pitchFamily="18" charset="0"/>
            </a:endParaRPr>
          </a:p>
          <a:p>
            <a:r>
              <a:rPr lang="kk-KZ" sz="1400" b="1" i="1" dirty="0" smtClean="0">
                <a:solidFill>
                  <a:srgbClr val="0070C0"/>
                </a:solidFill>
                <a:latin typeface="Times New Roman" pitchFamily="18" charset="0"/>
                <a:cs typeface="Times New Roman" pitchFamily="18" charset="0"/>
              </a:rPr>
              <a:t>Дескриптор</a:t>
            </a:r>
            <a:endParaRPr lang="ru-RU" sz="1400" b="1" i="1" dirty="0">
              <a:solidFill>
                <a:srgbClr val="0070C0"/>
              </a:solidFill>
              <a:latin typeface="Times New Roman" pitchFamily="18" charset="0"/>
              <a:cs typeface="Times New Roman" pitchFamily="18" charset="0"/>
            </a:endParaRPr>
          </a:p>
          <a:p>
            <a:r>
              <a:rPr lang="kk-KZ" sz="1400" b="1" i="1" dirty="0">
                <a:latin typeface="Times New Roman" pitchFamily="18" charset="0"/>
                <a:cs typeface="Times New Roman" pitchFamily="18" charset="0"/>
              </a:rPr>
              <a:t>- Мәтінді оқиды негізгі ойды анықтайды.</a:t>
            </a:r>
            <a:endParaRPr lang="ru-RU" sz="1400" b="1" i="1" dirty="0">
              <a:latin typeface="Times New Roman" pitchFamily="18" charset="0"/>
              <a:cs typeface="Times New Roman" pitchFamily="18" charset="0"/>
            </a:endParaRPr>
          </a:p>
          <a:p>
            <a:r>
              <a:rPr lang="kk-KZ" sz="1400" b="1" i="1" dirty="0">
                <a:latin typeface="Times New Roman" pitchFamily="18" charset="0"/>
                <a:cs typeface="Times New Roman" pitchFamily="18" charset="0"/>
              </a:rPr>
              <a:t>- іс-әрекеттерді салыстырады, бағалайды</a:t>
            </a:r>
            <a:endParaRPr lang="ru-RU" sz="1400" b="1" i="1" dirty="0">
              <a:latin typeface="Times New Roman" pitchFamily="18" charset="0"/>
              <a:cs typeface="Times New Roman" pitchFamily="18" charset="0"/>
            </a:endParaRPr>
          </a:p>
          <a:p>
            <a:endParaRPr lang="ru-RU" sz="1400" b="1" dirty="0">
              <a:latin typeface="Times New Roman" pitchFamily="18" charset="0"/>
              <a:cs typeface="Times New Roman" pitchFamily="18" charset="0"/>
            </a:endParaRPr>
          </a:p>
        </p:txBody>
      </p:sp>
      <p:sp>
        <p:nvSpPr>
          <p:cNvPr id="24" name="Скругленный прямоугольник 23"/>
          <p:cNvSpPr/>
          <p:nvPr/>
        </p:nvSpPr>
        <p:spPr>
          <a:xfrm>
            <a:off x="6957851" y="4101962"/>
            <a:ext cx="2016225" cy="1717272"/>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r>
              <a:rPr lang="kk-KZ" sz="1600" b="1" i="1" dirty="0">
                <a:solidFill>
                  <a:srgbClr val="0070C0"/>
                </a:solidFill>
                <a:latin typeface="Times New Roman" pitchFamily="18" charset="0"/>
                <a:cs typeface="Times New Roman" pitchFamily="18" charset="0"/>
              </a:rPr>
              <a:t>Дескриптор</a:t>
            </a:r>
            <a:endParaRPr lang="ru-RU" sz="1600" b="1" i="1" dirty="0">
              <a:solidFill>
                <a:srgbClr val="0070C0"/>
              </a:solidFill>
              <a:latin typeface="Times New Roman" pitchFamily="18" charset="0"/>
              <a:cs typeface="Times New Roman" pitchFamily="18" charset="0"/>
            </a:endParaRPr>
          </a:p>
          <a:p>
            <a:pPr lvl="0"/>
            <a:r>
              <a:rPr lang="kk-KZ" sz="1600" b="1" i="1" dirty="0" smtClean="0">
                <a:solidFill>
                  <a:schemeClr val="tx1"/>
                </a:solidFill>
                <a:latin typeface="Times New Roman" pitchFamily="18" charset="0"/>
                <a:cs typeface="Times New Roman" pitchFamily="18" charset="0"/>
              </a:rPr>
              <a:t>- әдеп </a:t>
            </a:r>
            <a:r>
              <a:rPr lang="kk-KZ" sz="1600" b="1" i="1" dirty="0">
                <a:solidFill>
                  <a:schemeClr val="tx1"/>
                </a:solidFill>
                <a:latin typeface="Times New Roman" pitchFamily="18" charset="0"/>
                <a:cs typeface="Times New Roman" pitchFamily="18" charset="0"/>
              </a:rPr>
              <a:t>сөздерді айтады;</a:t>
            </a:r>
            <a:endParaRPr lang="ru-RU" sz="1600" b="1" i="1" dirty="0">
              <a:solidFill>
                <a:schemeClr val="tx1"/>
              </a:solidFill>
              <a:latin typeface="Times New Roman" pitchFamily="18" charset="0"/>
              <a:cs typeface="Times New Roman" pitchFamily="18" charset="0"/>
            </a:endParaRPr>
          </a:p>
          <a:p>
            <a:pPr lvl="0"/>
            <a:r>
              <a:rPr lang="kk-KZ" sz="1600" b="1" i="1" dirty="0" smtClean="0">
                <a:solidFill>
                  <a:schemeClr val="tx1"/>
                </a:solidFill>
                <a:latin typeface="Times New Roman" pitchFamily="18" charset="0"/>
                <a:cs typeface="Times New Roman" pitchFamily="18" charset="0"/>
              </a:rPr>
              <a:t>- диалогқа </a:t>
            </a:r>
            <a:r>
              <a:rPr lang="kk-KZ" sz="1600" b="1" i="1" dirty="0">
                <a:solidFill>
                  <a:schemeClr val="tx1"/>
                </a:solidFill>
                <a:latin typeface="Times New Roman" pitchFamily="18" charset="0"/>
                <a:cs typeface="Times New Roman" pitchFamily="18" charset="0"/>
              </a:rPr>
              <a:t>қатысады</a:t>
            </a:r>
            <a:r>
              <a:rPr lang="kk-KZ" sz="2000" b="1" i="1" dirty="0">
                <a:latin typeface="Times New Roman" pitchFamily="18" charset="0"/>
                <a:cs typeface="Times New Roman" pitchFamily="18" charset="0"/>
              </a:rPr>
              <a:t>.</a:t>
            </a:r>
            <a:endParaRPr lang="ru-RU" sz="2000" b="1" i="1" dirty="0">
              <a:latin typeface="Times New Roman" pitchFamily="18" charset="0"/>
              <a:cs typeface="Times New Roman" pitchFamily="18" charset="0"/>
            </a:endParaRPr>
          </a:p>
        </p:txBody>
      </p:sp>
      <p:sp>
        <p:nvSpPr>
          <p:cNvPr id="25" name="Загнутый угол 24"/>
          <p:cNvSpPr/>
          <p:nvPr/>
        </p:nvSpPr>
        <p:spPr>
          <a:xfrm>
            <a:off x="137652" y="6021288"/>
            <a:ext cx="1950580" cy="720080"/>
          </a:xfrm>
          <a:prstGeom prst="foldedCorner">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kk-KZ" b="1" i="1" dirty="0" smtClean="0">
                <a:latin typeface="Times New Roman" pitchFamily="18" charset="0"/>
                <a:cs typeface="Times New Roman" pitchFamily="18" charset="0"/>
              </a:rPr>
              <a:t>ҚБ: </a:t>
            </a:r>
            <a:r>
              <a:rPr lang="kk-KZ" b="1" i="1" dirty="0" smtClean="0">
                <a:solidFill>
                  <a:srgbClr val="0070C0"/>
                </a:solidFill>
                <a:latin typeface="Times New Roman" pitchFamily="18" charset="0"/>
                <a:cs typeface="Times New Roman" pitchFamily="18" charset="0"/>
              </a:rPr>
              <a:t>«Галерияны шарлау»</a:t>
            </a:r>
            <a:endParaRPr lang="ru-RU" b="1" i="1" dirty="0">
              <a:solidFill>
                <a:srgbClr val="0070C0"/>
              </a:solidFill>
              <a:latin typeface="Times New Roman" pitchFamily="18" charset="0"/>
              <a:cs typeface="Times New Roman" pitchFamily="18" charset="0"/>
            </a:endParaRPr>
          </a:p>
        </p:txBody>
      </p:sp>
      <p:sp>
        <p:nvSpPr>
          <p:cNvPr id="26" name="Загнутый угол 25"/>
          <p:cNvSpPr/>
          <p:nvPr/>
        </p:nvSpPr>
        <p:spPr>
          <a:xfrm>
            <a:off x="2415168" y="6021288"/>
            <a:ext cx="2300848" cy="720080"/>
          </a:xfrm>
          <a:prstGeom prst="foldedCorner">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kk-KZ" b="1" i="1" dirty="0" smtClean="0">
                <a:latin typeface="Times New Roman" pitchFamily="18" charset="0"/>
                <a:cs typeface="Times New Roman" pitchFamily="18" charset="0"/>
              </a:rPr>
              <a:t>ҚБ:  </a:t>
            </a:r>
            <a:r>
              <a:rPr lang="kk-KZ" b="1" i="1" dirty="0" smtClean="0">
                <a:solidFill>
                  <a:srgbClr val="0070C0"/>
                </a:solidFill>
                <a:latin typeface="Times New Roman" pitchFamily="18" charset="0"/>
                <a:cs typeface="Times New Roman" pitchFamily="18" charset="0"/>
              </a:rPr>
              <a:t>«Қол белгісі»</a:t>
            </a:r>
            <a:endParaRPr lang="ru-RU" b="1" i="1" dirty="0">
              <a:solidFill>
                <a:srgbClr val="0070C0"/>
              </a:solidFill>
              <a:latin typeface="Times New Roman" pitchFamily="18" charset="0"/>
              <a:cs typeface="Times New Roman" pitchFamily="18" charset="0"/>
            </a:endParaRPr>
          </a:p>
        </p:txBody>
      </p:sp>
      <p:sp>
        <p:nvSpPr>
          <p:cNvPr id="27" name="Загнутый угол 26"/>
          <p:cNvSpPr/>
          <p:nvPr/>
        </p:nvSpPr>
        <p:spPr>
          <a:xfrm>
            <a:off x="4932040" y="6021288"/>
            <a:ext cx="1800200" cy="720080"/>
          </a:xfrm>
          <a:prstGeom prst="foldedCorner">
            <a:avLst/>
          </a:prstGeom>
        </p:spPr>
        <p:style>
          <a:lnRef idx="1">
            <a:schemeClr val="accent2"/>
          </a:lnRef>
          <a:fillRef idx="2">
            <a:schemeClr val="accent2"/>
          </a:fillRef>
          <a:effectRef idx="1">
            <a:schemeClr val="accent2"/>
          </a:effectRef>
          <a:fontRef idx="minor">
            <a:schemeClr val="dk1"/>
          </a:fontRef>
        </p:style>
        <p:txBody>
          <a:bodyPr rtlCol="0" anchor="ctr"/>
          <a:lstStyle/>
          <a:p>
            <a:r>
              <a:rPr lang="kk-KZ" sz="1600" b="1" i="1" dirty="0">
                <a:latin typeface="Times New Roman" pitchFamily="18" charset="0"/>
                <a:cs typeface="Times New Roman" pitchFamily="18" charset="0"/>
              </a:rPr>
              <a:t>ҚБ: </a:t>
            </a:r>
            <a:r>
              <a:rPr lang="kk-KZ" sz="1600" b="1" i="1" dirty="0">
                <a:solidFill>
                  <a:srgbClr val="0070C0"/>
                </a:solidFill>
                <a:latin typeface="Times New Roman" pitchFamily="18" charset="0"/>
                <a:cs typeface="Times New Roman" pitchFamily="18" charset="0"/>
              </a:rPr>
              <a:t>«Екі жұлдыз, бір ұсыныс» </a:t>
            </a:r>
            <a:endParaRPr lang="ru-RU" sz="1600" b="1" i="1" dirty="0">
              <a:solidFill>
                <a:srgbClr val="0070C0"/>
              </a:solidFill>
              <a:latin typeface="Times New Roman" pitchFamily="18" charset="0"/>
              <a:cs typeface="Times New Roman" pitchFamily="18" charset="0"/>
            </a:endParaRPr>
          </a:p>
        </p:txBody>
      </p:sp>
      <p:sp>
        <p:nvSpPr>
          <p:cNvPr id="28" name="Загнутый угол 27"/>
          <p:cNvSpPr/>
          <p:nvPr/>
        </p:nvSpPr>
        <p:spPr>
          <a:xfrm>
            <a:off x="6948264" y="5966048"/>
            <a:ext cx="2025812" cy="720080"/>
          </a:xfrm>
          <a:prstGeom prst="foldedCorner">
            <a:avLst/>
          </a:prstGeom>
        </p:spPr>
        <p:style>
          <a:lnRef idx="1">
            <a:schemeClr val="accent2"/>
          </a:lnRef>
          <a:fillRef idx="2">
            <a:schemeClr val="accent2"/>
          </a:fillRef>
          <a:effectRef idx="1">
            <a:schemeClr val="accent2"/>
          </a:effectRef>
          <a:fontRef idx="minor">
            <a:schemeClr val="dk1"/>
          </a:fontRef>
        </p:style>
        <p:txBody>
          <a:bodyPr rtlCol="0" anchor="ctr"/>
          <a:lstStyle/>
          <a:p>
            <a:r>
              <a:rPr lang="kk-KZ" b="1" dirty="0">
                <a:latin typeface="Times New Roman" pitchFamily="18" charset="0"/>
                <a:cs typeface="Times New Roman" pitchFamily="18" charset="0"/>
              </a:rPr>
              <a:t>ҚБ: </a:t>
            </a:r>
            <a:r>
              <a:rPr lang="kk-KZ" b="1" dirty="0">
                <a:solidFill>
                  <a:srgbClr val="0070C0"/>
                </a:solidFill>
                <a:latin typeface="Times New Roman" pitchFamily="18" charset="0"/>
                <a:cs typeface="Times New Roman" pitchFamily="18" charset="0"/>
              </a:rPr>
              <a:t>«Өзара бағалау» </a:t>
            </a: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xmlns="" val="248558062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C:\Users\User\Desktop\слайд матер\40.jpg"/>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0" y="3068961"/>
            <a:ext cx="3275856" cy="1584176"/>
          </a:xfrm>
          <a:prstGeom prst="rect">
            <a:avLst/>
          </a:prstGeom>
          <a:ln>
            <a:noFill/>
          </a:ln>
          <a:effectLst>
            <a:softEdge rad="112500"/>
          </a:effectLst>
          <a:extLst>
            <a:ext uri="{909E8E84-426E-40DD-AFC4-6F175D3DCCD1}">
              <a14:hiddenFill xmlns:a14="http://schemas.microsoft.com/office/drawing/2010/main" xmlns="">
                <a:solidFill>
                  <a:srgbClr val="FFFFFF"/>
                </a:solidFill>
              </a14:hiddenFill>
            </a:ext>
          </a:extLst>
        </p:spPr>
      </p:pic>
      <p:sp>
        <p:nvSpPr>
          <p:cNvPr id="5" name="Загнутый угол 4"/>
          <p:cNvSpPr/>
          <p:nvPr/>
        </p:nvSpPr>
        <p:spPr>
          <a:xfrm>
            <a:off x="84258" y="4715681"/>
            <a:ext cx="2327502" cy="1872208"/>
          </a:xfrm>
          <a:prstGeom prst="foldedCorner">
            <a:avLst/>
          </a:prstGeom>
        </p:spPr>
        <p:style>
          <a:lnRef idx="1">
            <a:schemeClr val="accent2"/>
          </a:lnRef>
          <a:fillRef idx="2">
            <a:schemeClr val="accent2"/>
          </a:fillRef>
          <a:effectRef idx="1">
            <a:schemeClr val="accent2"/>
          </a:effectRef>
          <a:fontRef idx="minor">
            <a:schemeClr val="dk1"/>
          </a:fontRef>
        </p:style>
        <p:txBody>
          <a:bodyPr rtlCol="0" anchor="ctr"/>
          <a:lstStyle/>
          <a:p>
            <a:r>
              <a:rPr lang="kk-KZ" sz="2000" b="1" i="1" dirty="0">
                <a:latin typeface="Times New Roman" pitchFamily="18" charset="0"/>
                <a:cs typeface="Times New Roman" pitchFamily="18" charset="0"/>
              </a:rPr>
              <a:t>1-топ </a:t>
            </a:r>
            <a:endParaRPr lang="ru-RU" sz="2000" b="1" i="1" dirty="0">
              <a:latin typeface="Times New Roman" pitchFamily="18" charset="0"/>
              <a:cs typeface="Times New Roman" pitchFamily="18" charset="0"/>
            </a:endParaRPr>
          </a:p>
          <a:p>
            <a:r>
              <a:rPr lang="kk-KZ" sz="2000" b="1" i="1" dirty="0">
                <a:latin typeface="Times New Roman" pitchFamily="18" charset="0"/>
                <a:cs typeface="Times New Roman" pitchFamily="18" charset="0"/>
              </a:rPr>
              <a:t>Қошемет,таңдану сөздерін жазу, қолдану орнын түсіндіру.</a:t>
            </a:r>
            <a:endParaRPr lang="ru-RU" b="1" i="1" dirty="0">
              <a:latin typeface="Times New Roman" pitchFamily="18" charset="0"/>
              <a:cs typeface="Times New Roman" pitchFamily="18" charset="0"/>
            </a:endParaRPr>
          </a:p>
        </p:txBody>
      </p:sp>
      <p:sp>
        <p:nvSpPr>
          <p:cNvPr id="7" name="Лента лицом вниз 6"/>
          <p:cNvSpPr/>
          <p:nvPr/>
        </p:nvSpPr>
        <p:spPr>
          <a:xfrm>
            <a:off x="851831" y="1580"/>
            <a:ext cx="6552728" cy="576064"/>
          </a:xfrm>
          <a:prstGeom prst="ribbon">
            <a:avLst>
              <a:gd name="adj1" fmla="val 16667"/>
              <a:gd name="adj2" fmla="val 75000"/>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kk-KZ" sz="2400" b="1" dirty="0">
                <a:latin typeface="Times New Roman" pitchFamily="18" charset="0"/>
                <a:cs typeface="Times New Roman" pitchFamily="18" charset="0"/>
              </a:rPr>
              <a:t>«Ойлан, топтас, бөліс»</a:t>
            </a:r>
            <a:endParaRPr lang="ru-RU" sz="2400" dirty="0">
              <a:latin typeface="Times New Roman" pitchFamily="18" charset="0"/>
              <a:cs typeface="Times New Roman" pitchFamily="18" charset="0"/>
            </a:endParaRPr>
          </a:p>
        </p:txBody>
      </p:sp>
      <p:sp>
        <p:nvSpPr>
          <p:cNvPr id="9" name="Загнутый угол 8"/>
          <p:cNvSpPr/>
          <p:nvPr/>
        </p:nvSpPr>
        <p:spPr>
          <a:xfrm>
            <a:off x="2519772" y="4715681"/>
            <a:ext cx="1944216" cy="1872207"/>
          </a:xfrm>
          <a:prstGeom prst="foldedCorner">
            <a:avLst/>
          </a:prstGeom>
        </p:spPr>
        <p:style>
          <a:lnRef idx="1">
            <a:schemeClr val="accent2"/>
          </a:lnRef>
          <a:fillRef idx="2">
            <a:schemeClr val="accent2"/>
          </a:fillRef>
          <a:effectRef idx="1">
            <a:schemeClr val="accent2"/>
          </a:effectRef>
          <a:fontRef idx="minor">
            <a:schemeClr val="dk1"/>
          </a:fontRef>
        </p:style>
        <p:txBody>
          <a:bodyPr rtlCol="0" anchor="ctr"/>
          <a:lstStyle/>
          <a:p>
            <a:endParaRPr lang="kk-KZ" b="1" i="1" dirty="0" smtClean="0">
              <a:latin typeface="Times New Roman" pitchFamily="18" charset="0"/>
              <a:cs typeface="Times New Roman" pitchFamily="18" charset="0"/>
            </a:endParaRPr>
          </a:p>
          <a:p>
            <a:r>
              <a:rPr lang="kk-KZ" b="1" i="1" dirty="0" smtClean="0">
                <a:latin typeface="Times New Roman" pitchFamily="18" charset="0"/>
                <a:cs typeface="Times New Roman" pitchFamily="18" charset="0"/>
              </a:rPr>
              <a:t>2-топ</a:t>
            </a:r>
            <a:endParaRPr lang="ru-RU" b="1" i="1" dirty="0">
              <a:latin typeface="Times New Roman" pitchFamily="18" charset="0"/>
              <a:cs typeface="Times New Roman" pitchFamily="18" charset="0"/>
            </a:endParaRPr>
          </a:p>
          <a:p>
            <a:r>
              <a:rPr lang="kk-KZ" b="1" i="1" dirty="0">
                <a:latin typeface="Times New Roman" pitchFamily="18" charset="0"/>
                <a:cs typeface="Times New Roman" pitchFamily="18" charset="0"/>
              </a:rPr>
              <a:t>Алғыс және құттықтау сөздерді жазу, мысалдар келтіру.</a:t>
            </a:r>
            <a:endParaRPr lang="ru-RU" b="1" i="1" dirty="0">
              <a:latin typeface="Times New Roman" pitchFamily="18" charset="0"/>
              <a:cs typeface="Times New Roman" pitchFamily="18" charset="0"/>
            </a:endParaRPr>
          </a:p>
        </p:txBody>
      </p:sp>
      <p:sp>
        <p:nvSpPr>
          <p:cNvPr id="10" name="Загнутый угол 9"/>
          <p:cNvSpPr/>
          <p:nvPr/>
        </p:nvSpPr>
        <p:spPr>
          <a:xfrm>
            <a:off x="7020272" y="4653136"/>
            <a:ext cx="2016224" cy="1934752"/>
          </a:xfrm>
          <a:prstGeom prst="foldedCorner">
            <a:avLst/>
          </a:prstGeom>
        </p:spPr>
        <p:style>
          <a:lnRef idx="1">
            <a:schemeClr val="accent2"/>
          </a:lnRef>
          <a:fillRef idx="2">
            <a:schemeClr val="accent2"/>
          </a:fillRef>
          <a:effectRef idx="1">
            <a:schemeClr val="accent2"/>
          </a:effectRef>
          <a:fontRef idx="minor">
            <a:schemeClr val="dk1"/>
          </a:fontRef>
        </p:style>
        <p:txBody>
          <a:bodyPr rtlCol="0" anchor="ctr"/>
          <a:lstStyle/>
          <a:p>
            <a:r>
              <a:rPr lang="kk-KZ" b="1" i="1" dirty="0">
                <a:latin typeface="Times New Roman" pitchFamily="18" charset="0"/>
                <a:cs typeface="Times New Roman" pitchFamily="18" charset="0"/>
              </a:rPr>
              <a:t>4-топ </a:t>
            </a:r>
            <a:endParaRPr lang="ru-RU" b="1" i="1" dirty="0">
              <a:latin typeface="Times New Roman" pitchFamily="18" charset="0"/>
              <a:cs typeface="Times New Roman" pitchFamily="18" charset="0"/>
            </a:endParaRPr>
          </a:p>
          <a:p>
            <a:r>
              <a:rPr lang="kk-KZ" b="1" i="1" dirty="0">
                <a:latin typeface="Times New Roman" pitchFamily="18" charset="0"/>
                <a:cs typeface="Times New Roman" pitchFamily="18" charset="0"/>
              </a:rPr>
              <a:t>Қоғамдық ортадағы сөйлеу мәдениетінің ережелерін құрастыру. </a:t>
            </a:r>
            <a:endParaRPr lang="ru-RU" b="1" i="1" dirty="0">
              <a:latin typeface="Times New Roman" pitchFamily="18" charset="0"/>
              <a:cs typeface="Times New Roman" pitchFamily="18" charset="0"/>
            </a:endParaRPr>
          </a:p>
        </p:txBody>
      </p:sp>
      <p:sp>
        <p:nvSpPr>
          <p:cNvPr id="11" name="Загнутый угол 10"/>
          <p:cNvSpPr/>
          <p:nvPr/>
        </p:nvSpPr>
        <p:spPr>
          <a:xfrm>
            <a:off x="3491880" y="836711"/>
            <a:ext cx="5400599" cy="2592289"/>
          </a:xfrm>
          <a:prstGeom prst="foldedCorner">
            <a:avLst/>
          </a:prstGeom>
        </p:spPr>
        <p:style>
          <a:lnRef idx="1">
            <a:schemeClr val="accent2"/>
          </a:lnRef>
          <a:fillRef idx="2">
            <a:schemeClr val="accent2"/>
          </a:fillRef>
          <a:effectRef idx="1">
            <a:schemeClr val="accent2"/>
          </a:effectRef>
          <a:fontRef idx="minor">
            <a:schemeClr val="dk1"/>
          </a:fontRef>
        </p:style>
        <p:txBody>
          <a:bodyPr rtlCol="0" anchor="ctr"/>
          <a:lstStyle/>
          <a:p>
            <a:endParaRPr lang="kk-KZ" b="1" i="1" dirty="0" smtClean="0">
              <a:latin typeface="Times New Roman" pitchFamily="18" charset="0"/>
              <a:cs typeface="Times New Roman" pitchFamily="18" charset="0"/>
            </a:endParaRPr>
          </a:p>
          <a:p>
            <a:r>
              <a:rPr lang="kk-KZ" b="1" i="1" dirty="0" smtClean="0">
                <a:latin typeface="Times New Roman" pitchFamily="18" charset="0"/>
                <a:cs typeface="Times New Roman" pitchFamily="18" charset="0"/>
              </a:rPr>
              <a:t>Дескриптор</a:t>
            </a:r>
            <a:r>
              <a:rPr lang="kk-KZ" b="1" i="1" dirty="0">
                <a:latin typeface="Times New Roman" pitchFamily="18" charset="0"/>
                <a:cs typeface="Times New Roman" pitchFamily="18" charset="0"/>
              </a:rPr>
              <a:t>	</a:t>
            </a:r>
            <a:endParaRPr lang="ru-RU" b="1" i="1" dirty="0">
              <a:latin typeface="Times New Roman" pitchFamily="18" charset="0"/>
              <a:cs typeface="Times New Roman" pitchFamily="18" charset="0"/>
            </a:endParaRPr>
          </a:p>
          <a:p>
            <a:pPr lvl="0"/>
            <a:r>
              <a:rPr lang="kk-KZ" b="1" i="1" dirty="0" smtClean="0">
                <a:latin typeface="Times New Roman" pitchFamily="18" charset="0"/>
                <a:cs typeface="Times New Roman" pitchFamily="18" charset="0"/>
              </a:rPr>
              <a:t>- қошемет</a:t>
            </a:r>
            <a:r>
              <a:rPr lang="kk-KZ" b="1" i="1" dirty="0">
                <a:latin typeface="Times New Roman" pitchFamily="18" charset="0"/>
                <a:cs typeface="Times New Roman" pitchFamily="18" charset="0"/>
              </a:rPr>
              <a:t>, таңдану сөздерін айтады,қолданылуын түсіндіреді.</a:t>
            </a:r>
            <a:endParaRPr lang="ru-RU" b="1" i="1" dirty="0">
              <a:latin typeface="Times New Roman" pitchFamily="18" charset="0"/>
              <a:cs typeface="Times New Roman" pitchFamily="18" charset="0"/>
            </a:endParaRPr>
          </a:p>
          <a:p>
            <a:pPr lvl="0"/>
            <a:r>
              <a:rPr lang="kk-KZ" b="1" i="1" dirty="0" smtClean="0">
                <a:latin typeface="Times New Roman" pitchFamily="18" charset="0"/>
                <a:cs typeface="Times New Roman" pitchFamily="18" charset="0"/>
              </a:rPr>
              <a:t>- алғыс </a:t>
            </a:r>
            <a:r>
              <a:rPr lang="kk-KZ" b="1" i="1" dirty="0">
                <a:latin typeface="Times New Roman" pitchFamily="18" charset="0"/>
                <a:cs typeface="Times New Roman" pitchFamily="18" charset="0"/>
              </a:rPr>
              <a:t>және құттықтау сөздерді айтады, мысалдар келтіреді.</a:t>
            </a:r>
            <a:endParaRPr lang="ru-RU" b="1" i="1" dirty="0">
              <a:latin typeface="Times New Roman" pitchFamily="18" charset="0"/>
              <a:cs typeface="Times New Roman" pitchFamily="18" charset="0"/>
            </a:endParaRPr>
          </a:p>
          <a:p>
            <a:pPr lvl="0"/>
            <a:r>
              <a:rPr lang="kk-KZ" b="1" i="1" dirty="0" smtClean="0">
                <a:latin typeface="Times New Roman" pitchFamily="18" charset="0"/>
                <a:cs typeface="Times New Roman" pitchFamily="18" charset="0"/>
              </a:rPr>
              <a:t>- сәлемдесу</a:t>
            </a:r>
            <a:r>
              <a:rPr lang="kk-KZ" b="1" i="1" dirty="0">
                <a:latin typeface="Times New Roman" pitchFamily="18" charset="0"/>
                <a:cs typeface="Times New Roman" pitchFamily="18" charset="0"/>
              </a:rPr>
              <a:t>, қоштасу сөздерін айтады, өмірмен байланыстырады.</a:t>
            </a:r>
            <a:endParaRPr lang="ru-RU" b="1" i="1" dirty="0">
              <a:latin typeface="Times New Roman" pitchFamily="18" charset="0"/>
              <a:cs typeface="Times New Roman" pitchFamily="18" charset="0"/>
            </a:endParaRPr>
          </a:p>
          <a:p>
            <a:pPr lvl="0"/>
            <a:r>
              <a:rPr lang="kk-KZ" b="1" i="1" dirty="0" smtClean="0">
                <a:latin typeface="Times New Roman" pitchFamily="18" charset="0"/>
                <a:cs typeface="Times New Roman" pitchFamily="18" charset="0"/>
              </a:rPr>
              <a:t>- қоғамдық </a:t>
            </a:r>
            <a:r>
              <a:rPr lang="kk-KZ" b="1" i="1" dirty="0">
                <a:latin typeface="Times New Roman" pitchFamily="18" charset="0"/>
                <a:cs typeface="Times New Roman" pitchFamily="18" charset="0"/>
              </a:rPr>
              <a:t>ортадағы сөйлеу мәдениетінің ережелерін құрастырады.</a:t>
            </a:r>
            <a:endParaRPr lang="ru-RU" b="1" i="1" dirty="0">
              <a:latin typeface="Times New Roman" pitchFamily="18" charset="0"/>
              <a:cs typeface="Times New Roman" pitchFamily="18" charset="0"/>
            </a:endParaRPr>
          </a:p>
        </p:txBody>
      </p:sp>
      <p:sp>
        <p:nvSpPr>
          <p:cNvPr id="12" name="Загнутый угол 11"/>
          <p:cNvSpPr/>
          <p:nvPr/>
        </p:nvSpPr>
        <p:spPr>
          <a:xfrm>
            <a:off x="182232" y="836712"/>
            <a:ext cx="3093624" cy="2088232"/>
          </a:xfrm>
          <a:prstGeom prst="foldedCorner">
            <a:avLst/>
          </a:prstGeom>
        </p:spPr>
        <p:style>
          <a:lnRef idx="1">
            <a:schemeClr val="accent2"/>
          </a:lnRef>
          <a:fillRef idx="2">
            <a:schemeClr val="accent2"/>
          </a:fillRef>
          <a:effectRef idx="1">
            <a:schemeClr val="accent2"/>
          </a:effectRef>
          <a:fontRef idx="minor">
            <a:schemeClr val="dk1"/>
          </a:fontRef>
        </p:style>
        <p:txBody>
          <a:bodyPr rtlCol="0" anchor="ctr"/>
          <a:lstStyle/>
          <a:p>
            <a:r>
              <a:rPr lang="kk-KZ" b="1" i="1" dirty="0">
                <a:latin typeface="Times New Roman" pitchFamily="18" charset="0"/>
                <a:cs typeface="Times New Roman" pitchFamily="18" charset="0"/>
              </a:rPr>
              <a:t>Критерий:</a:t>
            </a:r>
            <a:endParaRPr lang="ru-RU" b="1" i="1" dirty="0">
              <a:latin typeface="Times New Roman" pitchFamily="18" charset="0"/>
              <a:cs typeface="Times New Roman" pitchFamily="18" charset="0"/>
            </a:endParaRPr>
          </a:p>
          <a:p>
            <a:r>
              <a:rPr lang="kk-KZ" b="1" i="1" dirty="0">
                <a:latin typeface="Times New Roman" pitchFamily="18" charset="0"/>
                <a:cs typeface="Times New Roman" pitchFamily="18" charset="0"/>
              </a:rPr>
              <a:t>• көңіл-күй лебіздерін қоғамдық ортада қолдану орнын түсіндіреді, өмірмен байланыстырып дәлелдейді.</a:t>
            </a:r>
            <a:endParaRPr lang="ru-RU" b="1" i="1" dirty="0">
              <a:latin typeface="Times New Roman" pitchFamily="18" charset="0"/>
              <a:cs typeface="Times New Roman" pitchFamily="18" charset="0"/>
            </a:endParaRPr>
          </a:p>
        </p:txBody>
      </p:sp>
      <p:sp>
        <p:nvSpPr>
          <p:cNvPr id="13" name="Загнутый угол 12"/>
          <p:cNvSpPr/>
          <p:nvPr/>
        </p:nvSpPr>
        <p:spPr>
          <a:xfrm>
            <a:off x="4644008" y="4715681"/>
            <a:ext cx="2160240" cy="1872207"/>
          </a:xfrm>
          <a:prstGeom prst="foldedCorner">
            <a:avLst/>
          </a:prstGeom>
        </p:spPr>
        <p:style>
          <a:lnRef idx="1">
            <a:schemeClr val="accent2"/>
          </a:lnRef>
          <a:fillRef idx="2">
            <a:schemeClr val="accent2"/>
          </a:fillRef>
          <a:effectRef idx="1">
            <a:schemeClr val="accent2"/>
          </a:effectRef>
          <a:fontRef idx="minor">
            <a:schemeClr val="dk1"/>
          </a:fontRef>
        </p:style>
        <p:txBody>
          <a:bodyPr rtlCol="0" anchor="ctr"/>
          <a:lstStyle/>
          <a:p>
            <a:r>
              <a:rPr lang="kk-KZ" b="1" i="1" dirty="0">
                <a:latin typeface="Times New Roman" pitchFamily="18" charset="0"/>
                <a:cs typeface="Times New Roman" pitchFamily="18" charset="0"/>
              </a:rPr>
              <a:t>3-топ 	</a:t>
            </a:r>
            <a:endParaRPr lang="ru-RU" b="1" i="1" dirty="0">
              <a:latin typeface="Times New Roman" pitchFamily="18" charset="0"/>
              <a:cs typeface="Times New Roman" pitchFamily="18" charset="0"/>
            </a:endParaRPr>
          </a:p>
          <a:p>
            <a:r>
              <a:rPr lang="kk-KZ" b="1" i="1" dirty="0">
                <a:latin typeface="Times New Roman" pitchFamily="18" charset="0"/>
                <a:cs typeface="Times New Roman" pitchFamily="18" charset="0"/>
              </a:rPr>
              <a:t>Сәлемдесу, қоштасу сөздерін жазу, өмірмен байланыстыру.</a:t>
            </a:r>
            <a:endParaRPr lang="ru-RU" b="1" i="1" dirty="0">
              <a:latin typeface="Times New Roman" pitchFamily="18" charset="0"/>
              <a:cs typeface="Times New Roman" pitchFamily="18" charset="0"/>
            </a:endParaRPr>
          </a:p>
        </p:txBody>
      </p:sp>
      <p:sp>
        <p:nvSpPr>
          <p:cNvPr id="14" name="Загнутый угол 13"/>
          <p:cNvSpPr/>
          <p:nvPr/>
        </p:nvSpPr>
        <p:spPr>
          <a:xfrm>
            <a:off x="3510037" y="3717032"/>
            <a:ext cx="5382442" cy="792087"/>
          </a:xfrm>
          <a:prstGeom prst="foldedCorner">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kk-KZ" b="1" i="1" dirty="0" smtClean="0">
                <a:latin typeface="Times New Roman" pitchFamily="18" charset="0"/>
                <a:cs typeface="Times New Roman" pitchFamily="18" charset="0"/>
              </a:rPr>
              <a:t>ҚБ: </a:t>
            </a:r>
            <a:r>
              <a:rPr lang="kk-KZ" b="1" i="1" dirty="0" smtClean="0">
                <a:solidFill>
                  <a:srgbClr val="0070C0"/>
                </a:solidFill>
                <a:latin typeface="Times New Roman" pitchFamily="18" charset="0"/>
                <a:cs typeface="Times New Roman" pitchFamily="18" charset="0"/>
              </a:rPr>
              <a:t>«Галерияны шарлау»</a:t>
            </a:r>
            <a:endParaRPr lang="ru-RU" b="1" i="1" dirty="0">
              <a:solidFill>
                <a:srgbClr val="0070C0"/>
              </a:solidFill>
              <a:latin typeface="Times New Roman" pitchFamily="18" charset="0"/>
              <a:cs typeface="Times New Roman" pitchFamily="18" charset="0"/>
            </a:endParaRPr>
          </a:p>
        </p:txBody>
      </p:sp>
      <p:sp>
        <p:nvSpPr>
          <p:cNvPr id="2" name="Нашивка 1"/>
          <p:cNvSpPr/>
          <p:nvPr/>
        </p:nvSpPr>
        <p:spPr>
          <a:xfrm>
            <a:off x="3275856" y="1628800"/>
            <a:ext cx="216024" cy="252028"/>
          </a:xfrm>
          <a:prstGeom prst="chevron">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ru-RU">
              <a:solidFill>
                <a:schemeClr val="tx1"/>
              </a:solidFill>
            </a:endParaRPr>
          </a:p>
        </p:txBody>
      </p:sp>
      <p:sp>
        <p:nvSpPr>
          <p:cNvPr id="6" name="Стрелка вниз 5"/>
          <p:cNvSpPr/>
          <p:nvPr/>
        </p:nvSpPr>
        <p:spPr>
          <a:xfrm>
            <a:off x="5724128" y="3429000"/>
            <a:ext cx="468051" cy="288032"/>
          </a:xfrm>
          <a:prstGeom prst="downArrow">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ru-RU"/>
          </a:p>
        </p:txBody>
      </p:sp>
    </p:spTree>
    <p:extLst>
      <p:ext uri="{BB962C8B-B14F-4D97-AF65-F5344CB8AC3E}">
        <p14:creationId xmlns:p14="http://schemas.microsoft.com/office/powerpoint/2010/main" xmlns="" val="231639080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Блок-схема: несколько документов 3"/>
          <p:cNvSpPr/>
          <p:nvPr/>
        </p:nvSpPr>
        <p:spPr>
          <a:xfrm>
            <a:off x="1259632" y="260648"/>
            <a:ext cx="6048672" cy="792088"/>
          </a:xfrm>
          <a:prstGeom prst="flowChartMultidocumen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kk-KZ" sz="2400" b="1" i="1" dirty="0">
                <a:latin typeface="Times New Roman" pitchFamily="18" charset="0"/>
                <a:cs typeface="Times New Roman" pitchFamily="18" charset="0"/>
              </a:rPr>
              <a:t>«Айна» әдісі </a:t>
            </a:r>
            <a:endParaRPr lang="ru-RU" sz="2400" i="1" dirty="0">
              <a:latin typeface="Times New Roman" pitchFamily="18" charset="0"/>
              <a:cs typeface="Times New Roman" pitchFamily="18" charset="0"/>
            </a:endParaRPr>
          </a:p>
        </p:txBody>
      </p:sp>
      <p:sp>
        <p:nvSpPr>
          <p:cNvPr id="5" name="AutoShape 2" descr="ÐÐ°ÑÑÐ¸Ð½ÐºÐ¸ Ð¿Ð¾ Ð·Ð°Ð¿ÑÐ¾ÑÑ Ó©Ð·Ð°ÑÐ° Ð±Ð°ÒÐ°Ð»Ð°Ñ"/>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6" name="AutoShape 4" descr="ÐÐ°ÑÑÐ¸Ð½ÐºÐ¸ Ð¿Ð¾ Ð·Ð°Ð¿ÑÐ¾ÑÑ Ó©Ð·Ð°ÑÐ° Ð±Ð°ÒÐ°Ð»Ð°Ñ"/>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7" name="AutoShape 6" descr="ÐÐ°ÑÑÐ¸Ð½ÐºÐ¸ Ð¿Ð¾ Ð·Ð°Ð¿ÑÐ¾ÑÑ Ó©Ð·Ð°ÑÐ° Ð±Ð°ÒÐ°Ð»Ð°Ñ"/>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pic>
        <p:nvPicPr>
          <p:cNvPr id="1031" name="Picture 7"/>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7190423" y="4646927"/>
            <a:ext cx="1724719" cy="199704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34" name="Picture 10" descr="ÐÐ°ÑÑÐ¸Ð½ÐºÐ¸ Ð¿Ð¾ Ð·Ð°Ð¿ÑÐ¾ÑÑ Ð´Ð¸Ð°Ð»Ð¾Ð³ ÐºÐ°ÑÑÐ¸Ð½ÐºÐ°"/>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3439053" y="1052736"/>
            <a:ext cx="2398940" cy="2592288"/>
          </a:xfrm>
          <a:prstGeom prst="rect">
            <a:avLst/>
          </a:prstGeom>
          <a:ln>
            <a:noFill/>
          </a:ln>
          <a:effectLst>
            <a:softEdge rad="112500"/>
          </a:effectLst>
          <a:extLst>
            <a:ext uri="{909E8E84-426E-40DD-AFC4-6F175D3DCCD1}">
              <a14:hiddenFill xmlns:a14="http://schemas.microsoft.com/office/drawing/2010/main" xmlns="">
                <a:solidFill>
                  <a:srgbClr val="FFFFFF"/>
                </a:solidFill>
              </a14:hiddenFill>
            </a:ext>
          </a:extLst>
        </p:spPr>
      </p:pic>
      <p:sp>
        <p:nvSpPr>
          <p:cNvPr id="8" name="Овал 7"/>
          <p:cNvSpPr/>
          <p:nvPr/>
        </p:nvSpPr>
        <p:spPr>
          <a:xfrm>
            <a:off x="155575" y="1292597"/>
            <a:ext cx="2831717" cy="3216523"/>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r>
              <a:rPr lang="kk-KZ" b="1" i="1" dirty="0">
                <a:solidFill>
                  <a:srgbClr val="0070C0"/>
                </a:solidFill>
                <a:latin typeface="Times New Roman" pitchFamily="18" charset="0"/>
                <a:cs typeface="Times New Roman" pitchFamily="18" charset="0"/>
              </a:rPr>
              <a:t>Критерий:</a:t>
            </a:r>
          </a:p>
          <a:p>
            <a:pPr marL="285750" indent="-285750">
              <a:buFont typeface="Arial" pitchFamily="34" charset="0"/>
              <a:buChar char="•"/>
            </a:pPr>
            <a:r>
              <a:rPr lang="kk-KZ" b="1" i="1" dirty="0">
                <a:latin typeface="Times New Roman" pitchFamily="18" charset="0"/>
                <a:cs typeface="Times New Roman" pitchFamily="18" charset="0"/>
              </a:rPr>
              <a:t>әдеп сөздерді қатыстырып диалог құрастырады.</a:t>
            </a:r>
            <a:endParaRPr lang="ru-RU" b="1" i="1" dirty="0">
              <a:latin typeface="Times New Roman" pitchFamily="18" charset="0"/>
              <a:cs typeface="Times New Roman" pitchFamily="18" charset="0"/>
            </a:endParaRPr>
          </a:p>
        </p:txBody>
      </p:sp>
      <p:sp>
        <p:nvSpPr>
          <p:cNvPr id="9" name="Овал 8"/>
          <p:cNvSpPr/>
          <p:nvPr/>
        </p:nvSpPr>
        <p:spPr>
          <a:xfrm>
            <a:off x="6300192" y="1268760"/>
            <a:ext cx="2604485" cy="3096344"/>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r>
              <a:rPr lang="kk-KZ" b="1" i="1" dirty="0">
                <a:solidFill>
                  <a:srgbClr val="0070C0"/>
                </a:solidFill>
                <a:latin typeface="Times New Roman" pitchFamily="18" charset="0"/>
                <a:cs typeface="Times New Roman" pitchFamily="18" charset="0"/>
              </a:rPr>
              <a:t>Дескриптор</a:t>
            </a:r>
            <a:endParaRPr lang="ru-RU" b="1" i="1" dirty="0">
              <a:solidFill>
                <a:srgbClr val="0070C0"/>
              </a:solidFill>
              <a:latin typeface="Times New Roman" pitchFamily="18" charset="0"/>
              <a:cs typeface="Times New Roman" pitchFamily="18" charset="0"/>
            </a:endParaRPr>
          </a:p>
          <a:p>
            <a:pPr lvl="0"/>
            <a:r>
              <a:rPr lang="kk-KZ" b="1" i="1" dirty="0">
                <a:solidFill>
                  <a:schemeClr val="tx1"/>
                </a:solidFill>
                <a:latin typeface="Times New Roman" pitchFamily="18" charset="0"/>
                <a:cs typeface="Times New Roman" pitchFamily="18" charset="0"/>
              </a:rPr>
              <a:t>- әдеп сөздерді айтады;</a:t>
            </a:r>
            <a:endParaRPr lang="ru-RU" b="1" i="1" dirty="0">
              <a:solidFill>
                <a:schemeClr val="tx1"/>
              </a:solidFill>
              <a:latin typeface="Times New Roman" pitchFamily="18" charset="0"/>
              <a:cs typeface="Times New Roman" pitchFamily="18" charset="0"/>
            </a:endParaRPr>
          </a:p>
          <a:p>
            <a:pPr lvl="0"/>
            <a:r>
              <a:rPr lang="kk-KZ" b="1" i="1" dirty="0">
                <a:solidFill>
                  <a:schemeClr val="tx1"/>
                </a:solidFill>
                <a:latin typeface="Times New Roman" pitchFamily="18" charset="0"/>
                <a:cs typeface="Times New Roman" pitchFamily="18" charset="0"/>
              </a:rPr>
              <a:t>- диалогқа қатысады</a:t>
            </a:r>
            <a:r>
              <a:rPr lang="kk-KZ" sz="2400" b="1" i="1" dirty="0">
                <a:latin typeface="Times New Roman" pitchFamily="18" charset="0"/>
                <a:cs typeface="Times New Roman" pitchFamily="18" charset="0"/>
              </a:rPr>
              <a:t>.</a:t>
            </a:r>
            <a:endParaRPr lang="ru-RU" sz="2400" b="1" i="1" dirty="0">
              <a:latin typeface="Times New Roman" pitchFamily="18" charset="0"/>
              <a:cs typeface="Times New Roman" pitchFamily="18" charset="0"/>
            </a:endParaRPr>
          </a:p>
        </p:txBody>
      </p:sp>
      <p:sp>
        <p:nvSpPr>
          <p:cNvPr id="10" name="Овал 9"/>
          <p:cNvSpPr/>
          <p:nvPr/>
        </p:nvSpPr>
        <p:spPr>
          <a:xfrm>
            <a:off x="1755880" y="4729947"/>
            <a:ext cx="5267865" cy="1435357"/>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kk-KZ" sz="2400" b="1" i="1" dirty="0" smtClean="0">
                <a:solidFill>
                  <a:srgbClr val="0070C0"/>
                </a:solidFill>
                <a:latin typeface="Times New Roman" pitchFamily="18" charset="0"/>
                <a:cs typeface="Times New Roman" pitchFamily="18" charset="0"/>
              </a:rPr>
              <a:t>ҚБ: </a:t>
            </a:r>
            <a:r>
              <a:rPr lang="kk-KZ" sz="2400" b="1" i="1" dirty="0" smtClean="0">
                <a:solidFill>
                  <a:schemeClr val="tx1"/>
                </a:solidFill>
                <a:latin typeface="Times New Roman" pitchFamily="18" charset="0"/>
                <a:cs typeface="Times New Roman" pitchFamily="18" charset="0"/>
              </a:rPr>
              <a:t>«Өзара </a:t>
            </a:r>
            <a:r>
              <a:rPr lang="kk-KZ" sz="2400" b="1" i="1" dirty="0">
                <a:solidFill>
                  <a:schemeClr val="tx1"/>
                </a:solidFill>
                <a:latin typeface="Times New Roman" pitchFamily="18" charset="0"/>
                <a:cs typeface="Times New Roman" pitchFamily="18" charset="0"/>
              </a:rPr>
              <a:t>бағалау» </a:t>
            </a:r>
            <a:endParaRPr lang="ru-RU" sz="2400" b="1" i="1" dirty="0">
              <a:solidFill>
                <a:schemeClr val="tx1"/>
              </a:solidFill>
              <a:latin typeface="Times New Roman" pitchFamily="18" charset="0"/>
              <a:cs typeface="Times New Roman" pitchFamily="18" charset="0"/>
            </a:endParaRPr>
          </a:p>
        </p:txBody>
      </p:sp>
      <p:sp>
        <p:nvSpPr>
          <p:cNvPr id="17" name="Тройная стрелка влево/вправо/вверх 16"/>
          <p:cNvSpPr/>
          <p:nvPr/>
        </p:nvSpPr>
        <p:spPr>
          <a:xfrm rot="10800000">
            <a:off x="2843808" y="3418075"/>
            <a:ext cx="3672408" cy="1311869"/>
          </a:xfrm>
          <a:prstGeom prst="leftRightUpArrow">
            <a:avLst>
              <a:gd name="adj1" fmla="val 8137"/>
              <a:gd name="adj2" fmla="val 18817"/>
              <a:gd name="adj3" fmla="val 17130"/>
            </a:avLst>
          </a:prstGeom>
        </p:spPr>
        <p:style>
          <a:lnRef idx="2">
            <a:schemeClr val="accent2"/>
          </a:lnRef>
          <a:fillRef idx="1">
            <a:schemeClr val="lt1"/>
          </a:fillRef>
          <a:effectRef idx="0">
            <a:schemeClr val="accent2"/>
          </a:effectRef>
          <a:fontRef idx="minor">
            <a:schemeClr val="dk1"/>
          </a:fontRef>
        </p:style>
        <p:txBody>
          <a:bodyPr rtlCol="0" anchor="ctr"/>
          <a:lstStyle/>
          <a:p>
            <a:pPr algn="ctr"/>
            <a:endParaRPr lang="ru-RU"/>
          </a:p>
        </p:txBody>
      </p:sp>
    </p:spTree>
    <p:extLst>
      <p:ext uri="{BB962C8B-B14F-4D97-AF65-F5344CB8AC3E}">
        <p14:creationId xmlns:p14="http://schemas.microsoft.com/office/powerpoint/2010/main" xmlns="" val="231642437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Горизонтальный свиток 3"/>
          <p:cNvSpPr/>
          <p:nvPr/>
        </p:nvSpPr>
        <p:spPr>
          <a:xfrm>
            <a:off x="1979712" y="188640"/>
            <a:ext cx="4752528" cy="648072"/>
          </a:xfrm>
          <a:prstGeom prst="horizontalScroll">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kk-KZ" sz="2400" b="1" i="1" dirty="0" smtClean="0">
                <a:latin typeface="Times New Roman" pitchFamily="18" charset="0"/>
                <a:cs typeface="Times New Roman" pitchFamily="18" charset="0"/>
              </a:rPr>
              <a:t>Бағалау түрлері</a:t>
            </a:r>
            <a:endParaRPr lang="ru-RU" sz="2400" b="1" i="1" dirty="0">
              <a:latin typeface="Times New Roman" pitchFamily="18" charset="0"/>
              <a:cs typeface="Times New Roman" pitchFamily="18" charset="0"/>
            </a:endParaRPr>
          </a:p>
        </p:txBody>
      </p:sp>
      <p:sp>
        <p:nvSpPr>
          <p:cNvPr id="8" name="Загнутый угол 7"/>
          <p:cNvSpPr/>
          <p:nvPr/>
        </p:nvSpPr>
        <p:spPr>
          <a:xfrm>
            <a:off x="210488" y="1042050"/>
            <a:ext cx="1797481" cy="1234821"/>
          </a:xfrm>
          <a:prstGeom prst="foldedCorner">
            <a:avLst/>
          </a:prstGeom>
        </p:spPr>
        <p:style>
          <a:lnRef idx="1">
            <a:schemeClr val="accent2"/>
          </a:lnRef>
          <a:fillRef idx="2">
            <a:schemeClr val="accent2"/>
          </a:fillRef>
          <a:effectRef idx="1">
            <a:schemeClr val="accent2"/>
          </a:effectRef>
          <a:fontRef idx="minor">
            <a:schemeClr val="dk1"/>
          </a:fontRef>
        </p:style>
        <p:txBody>
          <a:bodyPr rtlCol="0" anchor="ctr"/>
          <a:lstStyle/>
          <a:p>
            <a:endParaRPr lang="ru-RU" b="1" i="1" dirty="0">
              <a:latin typeface="Times New Roman" pitchFamily="18" charset="0"/>
              <a:cs typeface="Times New Roman" pitchFamily="18" charset="0"/>
            </a:endParaRPr>
          </a:p>
        </p:txBody>
      </p:sp>
      <p:sp>
        <p:nvSpPr>
          <p:cNvPr id="10" name="Загнутый угол 9"/>
          <p:cNvSpPr/>
          <p:nvPr/>
        </p:nvSpPr>
        <p:spPr>
          <a:xfrm>
            <a:off x="202695" y="2471047"/>
            <a:ext cx="1777018" cy="1376506"/>
          </a:xfrm>
          <a:prstGeom prst="foldedCorner">
            <a:avLst/>
          </a:prstGeom>
        </p:spPr>
        <p:style>
          <a:lnRef idx="1">
            <a:schemeClr val="accent2"/>
          </a:lnRef>
          <a:fillRef idx="2">
            <a:schemeClr val="accent2"/>
          </a:fillRef>
          <a:effectRef idx="1">
            <a:schemeClr val="accent2"/>
          </a:effectRef>
          <a:fontRef idx="minor">
            <a:schemeClr val="dk1"/>
          </a:fontRef>
        </p:style>
        <p:txBody>
          <a:bodyPr rtlCol="0" anchor="ctr"/>
          <a:lstStyle/>
          <a:p>
            <a:endParaRPr lang="ru-RU" b="1" i="1" dirty="0">
              <a:latin typeface="Times New Roman" pitchFamily="18" charset="0"/>
              <a:cs typeface="Times New Roman" pitchFamily="18" charset="0"/>
            </a:endParaRPr>
          </a:p>
        </p:txBody>
      </p:sp>
      <p:sp>
        <p:nvSpPr>
          <p:cNvPr id="11" name="Загнутый угол 10"/>
          <p:cNvSpPr/>
          <p:nvPr/>
        </p:nvSpPr>
        <p:spPr>
          <a:xfrm>
            <a:off x="238752" y="4053167"/>
            <a:ext cx="1769217" cy="1296144"/>
          </a:xfrm>
          <a:prstGeom prst="foldedCorner">
            <a:avLst/>
          </a:prstGeom>
        </p:spPr>
        <p:style>
          <a:lnRef idx="1">
            <a:schemeClr val="accent2"/>
          </a:lnRef>
          <a:fillRef idx="2">
            <a:schemeClr val="accent2"/>
          </a:fillRef>
          <a:effectRef idx="1">
            <a:schemeClr val="accent2"/>
          </a:effectRef>
          <a:fontRef idx="minor">
            <a:schemeClr val="dk1"/>
          </a:fontRef>
        </p:style>
        <p:txBody>
          <a:bodyPr rtlCol="0" anchor="ctr"/>
          <a:lstStyle/>
          <a:p>
            <a:endParaRPr lang="ru-RU" b="1" i="1" dirty="0">
              <a:latin typeface="Times New Roman" pitchFamily="18" charset="0"/>
              <a:cs typeface="Times New Roman" pitchFamily="18" charset="0"/>
            </a:endParaRPr>
          </a:p>
        </p:txBody>
      </p:sp>
      <p:pic>
        <p:nvPicPr>
          <p:cNvPr id="12" name="Рисунок 11" descr="ÐÐ¾ÑÐ¾Ð¶ÐµÐµ Ð¸Ð·Ð¾Ð±ÑÐ°Ð¶ÐµÐ½Ð¸Ðµ"/>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549499" y="2961561"/>
            <a:ext cx="856459" cy="720703"/>
          </a:xfrm>
          <a:prstGeom prst="rect">
            <a:avLst/>
          </a:prstGeom>
          <a:noFill/>
          <a:ln>
            <a:noFill/>
          </a:ln>
        </p:spPr>
      </p:pic>
      <p:sp>
        <p:nvSpPr>
          <p:cNvPr id="15" name="Овальная выноска 14"/>
          <p:cNvSpPr/>
          <p:nvPr/>
        </p:nvSpPr>
        <p:spPr>
          <a:xfrm>
            <a:off x="1013753" y="2471046"/>
            <a:ext cx="666324" cy="563245"/>
          </a:xfrm>
          <a:prstGeom prst="wedgeEllipseCallout">
            <a:avLst/>
          </a:prstGeom>
        </p:spPr>
        <p:style>
          <a:lnRef idx="2">
            <a:schemeClr val="accent5"/>
          </a:lnRef>
          <a:fillRef idx="1">
            <a:schemeClr val="lt1"/>
          </a:fillRef>
          <a:effectRef idx="0">
            <a:schemeClr val="accent5"/>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kk-KZ" sz="600" dirty="0">
                <a:solidFill>
                  <a:srgbClr val="FF0000"/>
                </a:solidFill>
                <a:effectLst/>
                <a:latin typeface="Times New Roman"/>
                <a:ea typeface="Times New Roman"/>
                <a:cs typeface="Times New Roman"/>
              </a:rPr>
              <a:t>Бір ұсыныс</a:t>
            </a:r>
            <a:endParaRPr lang="ru-RU" sz="1100" dirty="0">
              <a:effectLst/>
              <a:ea typeface="Times New Roman"/>
              <a:cs typeface="Times New Roman"/>
            </a:endParaRPr>
          </a:p>
          <a:p>
            <a:pPr>
              <a:lnSpc>
                <a:spcPct val="115000"/>
              </a:lnSpc>
              <a:spcAft>
                <a:spcPts val="1000"/>
              </a:spcAft>
            </a:pPr>
            <a:r>
              <a:rPr lang="kk-KZ" sz="800" dirty="0">
                <a:effectLst/>
                <a:ea typeface="Times New Roman"/>
                <a:cs typeface="Times New Roman"/>
              </a:rPr>
              <a:t> </a:t>
            </a:r>
            <a:endParaRPr lang="ru-RU" sz="1100" dirty="0">
              <a:effectLst/>
              <a:ea typeface="Times New Roman"/>
              <a:cs typeface="Times New Roman"/>
            </a:endParaRPr>
          </a:p>
        </p:txBody>
      </p:sp>
      <p:pic>
        <p:nvPicPr>
          <p:cNvPr id="16" name="Рисунок 15" descr="ÐÐ°ÑÑÐ¸Ð½ÐºÐ¸ Ð¿Ð¾ Ð·Ð°Ð¿ÑÐ¾ÑÑ Ð±Ð°Ñ Ð±Ð°ÑÐ¼Ð°Ò ÓÐ´ÑÑÑ"/>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479136" y="4377395"/>
            <a:ext cx="1224136" cy="679059"/>
          </a:xfrm>
          <a:prstGeom prst="rect">
            <a:avLst/>
          </a:prstGeom>
          <a:noFill/>
          <a:ln>
            <a:noFill/>
          </a:ln>
        </p:spPr>
      </p:pic>
      <p:sp>
        <p:nvSpPr>
          <p:cNvPr id="17" name="Загнутый угол 16"/>
          <p:cNvSpPr/>
          <p:nvPr/>
        </p:nvSpPr>
        <p:spPr>
          <a:xfrm>
            <a:off x="238752" y="5536941"/>
            <a:ext cx="1769217" cy="1204427"/>
          </a:xfrm>
          <a:prstGeom prst="foldedCorner">
            <a:avLst/>
          </a:prstGeom>
        </p:spPr>
        <p:style>
          <a:lnRef idx="1">
            <a:schemeClr val="accent2"/>
          </a:lnRef>
          <a:fillRef idx="2">
            <a:schemeClr val="accent2"/>
          </a:fillRef>
          <a:effectRef idx="1">
            <a:schemeClr val="accent2"/>
          </a:effectRef>
          <a:fontRef idx="minor">
            <a:schemeClr val="dk1"/>
          </a:fontRef>
        </p:style>
        <p:txBody>
          <a:bodyPr rtlCol="0" anchor="ctr"/>
          <a:lstStyle/>
          <a:p>
            <a:endParaRPr lang="ru-RU" b="1" i="1" dirty="0">
              <a:latin typeface="Times New Roman" pitchFamily="18" charset="0"/>
              <a:cs typeface="Times New Roman" pitchFamily="18" charset="0"/>
            </a:endParaRPr>
          </a:p>
        </p:txBody>
      </p:sp>
      <p:sp>
        <p:nvSpPr>
          <p:cNvPr id="19" name="Стрелка вправо с вырезом 18"/>
          <p:cNvSpPr/>
          <p:nvPr/>
        </p:nvSpPr>
        <p:spPr>
          <a:xfrm>
            <a:off x="2479592" y="1437564"/>
            <a:ext cx="2016224" cy="551276"/>
          </a:xfrm>
          <a:prstGeom prst="notchedRightArrow">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ru-RU"/>
          </a:p>
        </p:txBody>
      </p:sp>
      <p:sp>
        <p:nvSpPr>
          <p:cNvPr id="20" name="Стрелка вправо с вырезом 19"/>
          <p:cNvSpPr/>
          <p:nvPr/>
        </p:nvSpPr>
        <p:spPr>
          <a:xfrm>
            <a:off x="2512809" y="3034291"/>
            <a:ext cx="2016224" cy="551276"/>
          </a:xfrm>
          <a:prstGeom prst="notchedRightArrow">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ru-RU"/>
          </a:p>
        </p:txBody>
      </p:sp>
      <p:sp>
        <p:nvSpPr>
          <p:cNvPr id="21" name="Стрелка вправо с вырезом 20"/>
          <p:cNvSpPr/>
          <p:nvPr/>
        </p:nvSpPr>
        <p:spPr>
          <a:xfrm>
            <a:off x="2518747" y="4505178"/>
            <a:ext cx="2016224" cy="551276"/>
          </a:xfrm>
          <a:prstGeom prst="notchedRightArrow">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ru-RU"/>
          </a:p>
        </p:txBody>
      </p:sp>
      <p:sp>
        <p:nvSpPr>
          <p:cNvPr id="22" name="Стрелка вправо с вырезом 21"/>
          <p:cNvSpPr/>
          <p:nvPr/>
        </p:nvSpPr>
        <p:spPr>
          <a:xfrm>
            <a:off x="2518747" y="5835488"/>
            <a:ext cx="2016224" cy="551276"/>
          </a:xfrm>
          <a:prstGeom prst="notchedRightArrow">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ru-RU"/>
          </a:p>
        </p:txBody>
      </p:sp>
      <p:sp>
        <p:nvSpPr>
          <p:cNvPr id="23" name="Загнутый угол 22"/>
          <p:cNvSpPr/>
          <p:nvPr/>
        </p:nvSpPr>
        <p:spPr>
          <a:xfrm>
            <a:off x="5390337" y="1239807"/>
            <a:ext cx="3168352" cy="946789"/>
          </a:xfrm>
          <a:prstGeom prst="foldedCorner">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kk-KZ" sz="2400" b="1" dirty="0">
                <a:solidFill>
                  <a:schemeClr val="tx1"/>
                </a:solidFill>
                <a:latin typeface="Times New Roman" pitchFamily="18" charset="0"/>
                <a:cs typeface="Times New Roman" pitchFamily="18" charset="0"/>
              </a:rPr>
              <a:t>«Өзара бағалау»</a:t>
            </a:r>
            <a:r>
              <a:rPr lang="kk-KZ" sz="2400" b="1" dirty="0">
                <a:solidFill>
                  <a:srgbClr val="0070C0"/>
                </a:solidFill>
                <a:latin typeface="Times New Roman" pitchFamily="18" charset="0"/>
                <a:cs typeface="Times New Roman" pitchFamily="18" charset="0"/>
              </a:rPr>
              <a:t> </a:t>
            </a:r>
            <a:endParaRPr lang="ru-RU" sz="2400" b="1" i="1" dirty="0">
              <a:latin typeface="Times New Roman" pitchFamily="18" charset="0"/>
              <a:cs typeface="Times New Roman" pitchFamily="18" charset="0"/>
            </a:endParaRPr>
          </a:p>
        </p:txBody>
      </p:sp>
      <p:sp>
        <p:nvSpPr>
          <p:cNvPr id="24" name="Загнутый угол 23"/>
          <p:cNvSpPr/>
          <p:nvPr/>
        </p:nvSpPr>
        <p:spPr>
          <a:xfrm>
            <a:off x="5369722" y="2848517"/>
            <a:ext cx="3168352" cy="946789"/>
          </a:xfrm>
          <a:prstGeom prst="foldedCorner">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kk-KZ" sz="2400" b="1" i="1" dirty="0" smtClean="0">
                <a:latin typeface="Times New Roman" pitchFamily="18" charset="0"/>
                <a:cs typeface="Times New Roman" pitchFamily="18" charset="0"/>
              </a:rPr>
              <a:t>Екі жұлдыз, бір ұсыныс</a:t>
            </a:r>
            <a:endParaRPr lang="ru-RU" sz="2400" b="1" i="1" dirty="0">
              <a:latin typeface="Times New Roman" pitchFamily="18" charset="0"/>
              <a:cs typeface="Times New Roman" pitchFamily="18" charset="0"/>
            </a:endParaRPr>
          </a:p>
        </p:txBody>
      </p:sp>
      <p:sp>
        <p:nvSpPr>
          <p:cNvPr id="25" name="Загнутый угол 24"/>
          <p:cNvSpPr/>
          <p:nvPr/>
        </p:nvSpPr>
        <p:spPr>
          <a:xfrm>
            <a:off x="5399279" y="4323757"/>
            <a:ext cx="3168352" cy="946789"/>
          </a:xfrm>
          <a:prstGeom prst="foldedCorner">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kk-KZ" sz="2400" b="1" i="1" dirty="0" smtClean="0">
                <a:latin typeface="Times New Roman" pitchFamily="18" charset="0"/>
                <a:cs typeface="Times New Roman" pitchFamily="18" charset="0"/>
              </a:rPr>
              <a:t>Қол белгісі</a:t>
            </a:r>
            <a:endParaRPr lang="ru-RU" sz="2400" b="1" i="1" dirty="0">
              <a:latin typeface="Times New Roman" pitchFamily="18" charset="0"/>
              <a:cs typeface="Times New Roman" pitchFamily="18" charset="0"/>
            </a:endParaRPr>
          </a:p>
        </p:txBody>
      </p:sp>
      <p:sp>
        <p:nvSpPr>
          <p:cNvPr id="26" name="Загнутый угол 25"/>
          <p:cNvSpPr/>
          <p:nvPr/>
        </p:nvSpPr>
        <p:spPr>
          <a:xfrm>
            <a:off x="5419814" y="5637731"/>
            <a:ext cx="3168352" cy="946789"/>
          </a:xfrm>
          <a:prstGeom prst="foldedCorner">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kk-KZ" sz="2400" b="1" i="1" dirty="0">
                <a:solidFill>
                  <a:schemeClr val="tx1"/>
                </a:solidFill>
                <a:latin typeface="Times New Roman" pitchFamily="18" charset="0"/>
                <a:cs typeface="Times New Roman" pitchFamily="18" charset="0"/>
              </a:rPr>
              <a:t>«</a:t>
            </a:r>
            <a:r>
              <a:rPr lang="kk-KZ" sz="2400" b="1" i="1" dirty="0" smtClean="0">
                <a:solidFill>
                  <a:schemeClr val="tx1"/>
                </a:solidFill>
                <a:latin typeface="Times New Roman" pitchFamily="18" charset="0"/>
                <a:cs typeface="Times New Roman" pitchFamily="18" charset="0"/>
              </a:rPr>
              <a:t>Галереяны шарлау</a:t>
            </a:r>
            <a:r>
              <a:rPr lang="kk-KZ" sz="2400" b="1" i="1" dirty="0">
                <a:solidFill>
                  <a:schemeClr val="tx1"/>
                </a:solidFill>
                <a:latin typeface="Times New Roman" pitchFamily="18" charset="0"/>
                <a:cs typeface="Times New Roman" pitchFamily="18" charset="0"/>
              </a:rPr>
              <a:t>»</a:t>
            </a:r>
            <a:endParaRPr lang="ru-RU" sz="2400" b="1" i="1" dirty="0">
              <a:solidFill>
                <a:schemeClr val="tx1"/>
              </a:solidFill>
              <a:latin typeface="Times New Roman" pitchFamily="18" charset="0"/>
              <a:cs typeface="Times New Roman" pitchFamily="18" charset="0"/>
            </a:endParaRPr>
          </a:p>
        </p:txBody>
      </p:sp>
      <p:sp>
        <p:nvSpPr>
          <p:cNvPr id="2" name="AutoShape 2" descr="ÐÐ°ÑÑÐ¸Ð½ÐºÐ¸ Ð¿Ð¾ Ð·Ð°Ð¿ÑÐ¾ÑÑ Ó©Ð·Ð°ÑÐ° Ð±Ð°ÒÐ°Ð»Ð°Ñ"/>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pic>
        <p:nvPicPr>
          <p:cNvPr id="2051" name="Picture 3"/>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684714" y="1206638"/>
            <a:ext cx="782147" cy="90564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27" name="Picture 8"/>
          <p:cNvPicPr>
            <a:picLocks noChangeAspect="1" noChangeArrowheads="1"/>
          </p:cNvPicPr>
          <p:nvPr/>
        </p:nvPicPr>
        <p:blipFill>
          <a:blip r:embed="rId5" cstate="print">
            <a:extLst>
              <a:ext uri="{28A0092B-C50C-407E-A947-70E740481C1C}">
                <a14:useLocalDpi xmlns:a14="http://schemas.microsoft.com/office/drawing/2010/main" xmlns="" val="0"/>
              </a:ext>
            </a:extLst>
          </a:blip>
          <a:srcRect/>
          <a:stretch>
            <a:fillRect/>
          </a:stretch>
        </p:blipFill>
        <p:spPr bwMode="auto">
          <a:xfrm>
            <a:off x="699589" y="5757677"/>
            <a:ext cx="783229" cy="70689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212769869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Овал 3"/>
          <p:cNvSpPr/>
          <p:nvPr/>
        </p:nvSpPr>
        <p:spPr>
          <a:xfrm>
            <a:off x="395536" y="765220"/>
            <a:ext cx="3888432" cy="5112051"/>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kk-KZ" sz="2400" b="1" i="1" dirty="0" smtClean="0">
                <a:latin typeface="Times New Roman" pitchFamily="18" charset="0"/>
                <a:cs typeface="Times New Roman" pitchFamily="18" charset="0"/>
              </a:rPr>
              <a:t>Кері байланыс</a:t>
            </a:r>
          </a:p>
          <a:p>
            <a:pPr algn="ctr"/>
            <a:r>
              <a:rPr lang="kk-KZ" sz="2400" b="1" i="1" dirty="0" smtClean="0">
                <a:solidFill>
                  <a:srgbClr val="0070C0"/>
                </a:solidFill>
                <a:latin typeface="Times New Roman" pitchFamily="18" charset="0"/>
                <a:cs typeface="Times New Roman" pitchFamily="18" charset="0"/>
              </a:rPr>
              <a:t>«Желпуіш» әдісі</a:t>
            </a:r>
          </a:p>
          <a:p>
            <a:pPr algn="ctr"/>
            <a:endParaRPr lang="kk-KZ" sz="2400" b="1" i="1" dirty="0">
              <a:latin typeface="Times New Roman" pitchFamily="18" charset="0"/>
              <a:cs typeface="Times New Roman" pitchFamily="18" charset="0"/>
            </a:endParaRPr>
          </a:p>
          <a:p>
            <a:pPr algn="ctr"/>
            <a:endParaRPr lang="kk-KZ" sz="2400" b="1" i="1" dirty="0" smtClean="0">
              <a:latin typeface="Times New Roman" pitchFamily="18" charset="0"/>
              <a:cs typeface="Times New Roman" pitchFamily="18" charset="0"/>
            </a:endParaRPr>
          </a:p>
          <a:p>
            <a:pPr algn="ctr"/>
            <a:endParaRPr lang="kk-KZ" sz="2400" b="1" i="1" dirty="0">
              <a:latin typeface="Times New Roman" pitchFamily="18" charset="0"/>
              <a:cs typeface="Times New Roman" pitchFamily="18" charset="0"/>
            </a:endParaRPr>
          </a:p>
          <a:p>
            <a:pPr algn="ctr"/>
            <a:endParaRPr lang="kk-KZ" sz="2400" b="1" i="1" dirty="0" smtClean="0">
              <a:latin typeface="Times New Roman" pitchFamily="18" charset="0"/>
              <a:cs typeface="Times New Roman" pitchFamily="18" charset="0"/>
            </a:endParaRPr>
          </a:p>
          <a:p>
            <a:pPr algn="ctr"/>
            <a:endParaRPr lang="kk-KZ" sz="2400" b="1" i="1" dirty="0">
              <a:latin typeface="Times New Roman" pitchFamily="18" charset="0"/>
              <a:cs typeface="Times New Roman" pitchFamily="18" charset="0"/>
            </a:endParaRPr>
          </a:p>
          <a:p>
            <a:pPr algn="ctr"/>
            <a:endParaRPr lang="ru-RU" sz="2400" b="1" i="1" dirty="0">
              <a:latin typeface="Times New Roman" pitchFamily="18" charset="0"/>
              <a:cs typeface="Times New Roman" pitchFamily="18" charset="0"/>
            </a:endParaRPr>
          </a:p>
        </p:txBody>
      </p:sp>
      <p:sp>
        <p:nvSpPr>
          <p:cNvPr id="5" name="Овал 4"/>
          <p:cNvSpPr/>
          <p:nvPr/>
        </p:nvSpPr>
        <p:spPr>
          <a:xfrm>
            <a:off x="4644008" y="765220"/>
            <a:ext cx="4032448" cy="5112050"/>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kk-KZ" sz="2400" b="1" i="1" dirty="0" smtClean="0">
                <a:latin typeface="Times New Roman" pitchFamily="18" charset="0"/>
                <a:cs typeface="Times New Roman" pitchFamily="18" charset="0"/>
              </a:rPr>
              <a:t>Рефлексия</a:t>
            </a:r>
          </a:p>
          <a:p>
            <a:pPr algn="ctr"/>
            <a:r>
              <a:rPr lang="kk-KZ" sz="2400" b="1" i="1" dirty="0" smtClean="0">
                <a:solidFill>
                  <a:srgbClr val="0070C0"/>
                </a:solidFill>
                <a:latin typeface="Times New Roman" pitchFamily="18" charset="0"/>
                <a:cs typeface="Times New Roman" pitchFamily="18" charset="0"/>
              </a:rPr>
              <a:t>«Бір сөзбен»</a:t>
            </a:r>
          </a:p>
          <a:p>
            <a:pPr algn="ctr"/>
            <a:endParaRPr lang="kk-KZ" sz="2400" b="1" i="1" dirty="0" smtClean="0">
              <a:latin typeface="Times New Roman" pitchFamily="18" charset="0"/>
              <a:cs typeface="Times New Roman" pitchFamily="18" charset="0"/>
            </a:endParaRPr>
          </a:p>
          <a:p>
            <a:pPr algn="ctr"/>
            <a:endParaRPr lang="kk-KZ" sz="2400" b="1" i="1" dirty="0">
              <a:latin typeface="Times New Roman" pitchFamily="18" charset="0"/>
              <a:cs typeface="Times New Roman" pitchFamily="18" charset="0"/>
            </a:endParaRPr>
          </a:p>
          <a:p>
            <a:pPr algn="ctr"/>
            <a:endParaRPr lang="kk-KZ" sz="2400" b="1" i="1" dirty="0" smtClean="0">
              <a:latin typeface="Times New Roman" pitchFamily="18" charset="0"/>
              <a:cs typeface="Times New Roman" pitchFamily="18" charset="0"/>
            </a:endParaRPr>
          </a:p>
          <a:p>
            <a:pPr algn="ctr"/>
            <a:endParaRPr lang="kk-KZ" sz="2400" b="1" i="1" dirty="0">
              <a:latin typeface="Times New Roman" pitchFamily="18" charset="0"/>
              <a:cs typeface="Times New Roman" pitchFamily="18" charset="0"/>
            </a:endParaRPr>
          </a:p>
          <a:p>
            <a:pPr algn="ctr"/>
            <a:endParaRPr lang="kk-KZ" sz="2400" b="1" i="1" dirty="0" smtClean="0">
              <a:latin typeface="Times New Roman" pitchFamily="18" charset="0"/>
              <a:cs typeface="Times New Roman" pitchFamily="18" charset="0"/>
            </a:endParaRPr>
          </a:p>
          <a:p>
            <a:pPr algn="ctr"/>
            <a:endParaRPr lang="kk-KZ" sz="2400" b="1" i="1" dirty="0">
              <a:latin typeface="Times New Roman" pitchFamily="18" charset="0"/>
              <a:cs typeface="Times New Roman" pitchFamily="18" charset="0"/>
            </a:endParaRPr>
          </a:p>
          <a:p>
            <a:pPr algn="ctr"/>
            <a:endParaRPr lang="ru-RU" sz="2400" b="1" i="1" dirty="0">
              <a:latin typeface="Times New Roman" pitchFamily="18" charset="0"/>
              <a:cs typeface="Times New Roman" pitchFamily="18" charset="0"/>
            </a:endParaRPr>
          </a:p>
        </p:txBody>
      </p:sp>
      <p:pic>
        <p:nvPicPr>
          <p:cNvPr id="14" name="Рисунок 13" descr="ÐÐ¾ÑÐ¾Ð¶ÐµÐµ Ð¸Ð·Ð¾Ð±ÑÐ°Ð¶ÐµÐ½Ð¸Ðµ"/>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306416" y="2708920"/>
            <a:ext cx="2005811" cy="2448272"/>
          </a:xfrm>
          <a:prstGeom prst="ellipse">
            <a:avLst/>
          </a:prstGeom>
          <a:ln>
            <a:noFill/>
          </a:ln>
          <a:effectLst>
            <a:softEdge rad="112500"/>
          </a:effectLst>
        </p:spPr>
      </p:pic>
      <p:pic>
        <p:nvPicPr>
          <p:cNvPr id="15" name="Рисунок 14" descr="ÐÐ°ÑÑÐ¸Ð½ÐºÐ¸ Ð¿Ð¾ Ð·Ð°Ð¿ÑÐ¾ÑÑ ÑÐµÑÐ»ÐµÐºÑÐ¸Ñ ÑÒ¯ÑÐ»ÐµÑÑ"/>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5364088" y="2606444"/>
            <a:ext cx="2520280" cy="2046692"/>
          </a:xfrm>
          <a:prstGeom prst="rect">
            <a:avLst/>
          </a:prstGeom>
          <a:noFill/>
          <a:ln>
            <a:noFill/>
          </a:ln>
        </p:spPr>
      </p:pic>
    </p:spTree>
    <p:extLst>
      <p:ext uri="{BB962C8B-B14F-4D97-AF65-F5344CB8AC3E}">
        <p14:creationId xmlns:p14="http://schemas.microsoft.com/office/powerpoint/2010/main" xmlns="" val="1762417658"/>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668</TotalTime>
  <Words>603</Words>
  <Application>Microsoft Office PowerPoint</Application>
  <PresentationFormat>Экран (4:3)</PresentationFormat>
  <Paragraphs>113</Paragraphs>
  <Slides>11</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11</vt:i4>
      </vt:variant>
    </vt:vector>
  </HeadingPairs>
  <TitlesOfParts>
    <vt:vector size="12" baseType="lpstr">
      <vt:lpstr>Тема Office</vt:lpstr>
      <vt:lpstr>Слайд 1</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vector>
  </TitlesOfParts>
  <Company>SPecialiST RePack</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User</dc:creator>
  <cp:lastModifiedBy>Пользователь</cp:lastModifiedBy>
  <cp:revision>46</cp:revision>
  <dcterms:created xsi:type="dcterms:W3CDTF">2019-05-31T06:56:35Z</dcterms:created>
  <dcterms:modified xsi:type="dcterms:W3CDTF">2020-11-02T15:46:36Z</dcterms:modified>
</cp:coreProperties>
</file>