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2" r:id="rId4"/>
    <p:sldId id="259" r:id="rId5"/>
    <p:sldId id="260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F91E-F078-4A39-89CA-FFFCCFC5F268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EEDD4-E79D-46B1-B63D-4E2FB35784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F91E-F078-4A39-89CA-FFFCCFC5F268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EEDD4-E79D-46B1-B63D-4E2FB35784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F91E-F078-4A39-89CA-FFFCCFC5F268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EEDD4-E79D-46B1-B63D-4E2FB35784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F91E-F078-4A39-89CA-FFFCCFC5F268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EEDD4-E79D-46B1-B63D-4E2FB35784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F91E-F078-4A39-89CA-FFFCCFC5F268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EEDD4-E79D-46B1-B63D-4E2FB35784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F91E-F078-4A39-89CA-FFFCCFC5F268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EEDD4-E79D-46B1-B63D-4E2FB35784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F91E-F078-4A39-89CA-FFFCCFC5F268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EEDD4-E79D-46B1-B63D-4E2FB35784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F91E-F078-4A39-89CA-FFFCCFC5F268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EEDD4-E79D-46B1-B63D-4E2FB35784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F91E-F078-4A39-89CA-FFFCCFC5F268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EEDD4-E79D-46B1-B63D-4E2FB35784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F91E-F078-4A39-89CA-FFFCCFC5F268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EEDD4-E79D-46B1-B63D-4E2FB35784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0F91E-F078-4A39-89CA-FFFCCFC5F268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EEDD4-E79D-46B1-B63D-4E2FB35784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0F91E-F078-4A39-89CA-FFFCCFC5F268}" type="datetimeFigureOut">
              <a:rPr lang="ru-RU" smtClean="0"/>
              <a:pPr/>
              <a:t>20.11.2017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EEDD4-E79D-46B1-B63D-4E2FB357848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11560" y="692696"/>
          <a:ext cx="8208912" cy="4248472"/>
        </p:xfrm>
        <a:graphic>
          <a:graphicData uri="http://schemas.openxmlformats.org/drawingml/2006/table">
            <a:tbl>
              <a:tblPr/>
              <a:tblGrid>
                <a:gridCol w="8208912"/>
              </a:tblGrid>
              <a:tr h="42484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6000" b="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Ширату  </a:t>
                      </a:r>
                      <a:r>
                        <a:rPr lang="kk-KZ" sz="6000" b="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жаттығуы </a:t>
                      </a: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kk-KZ" sz="4400" dirty="0">
                          <a:latin typeface="Times New Roman"/>
                          <a:ea typeface="Times New Roman"/>
                          <a:cs typeface="Times New Roman"/>
                        </a:rPr>
                        <a:t>«Мадақтау»  тәсілімен:  Оқушылар  шеңбер  жасап  тұрып,  бір</a:t>
                      </a:r>
                      <a:r>
                        <a:rPr lang="ru-RU" sz="44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kk-KZ" sz="4400" dirty="0">
                          <a:latin typeface="Times New Roman"/>
                          <a:ea typeface="Times New Roman"/>
                          <a:cs typeface="Times New Roman"/>
                        </a:rPr>
                        <a:t>біріне  комплимент  айтып,  сабаққа  сәттілік  тілейді.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2" y="1484784"/>
          <a:ext cx="4941257" cy="3501323"/>
        </p:xfrm>
        <a:graphic>
          <a:graphicData uri="http://schemas.openxmlformats.org/drawingml/2006/table">
            <a:tbl>
              <a:tblPr/>
              <a:tblGrid>
                <a:gridCol w="160564"/>
                <a:gridCol w="464400"/>
                <a:gridCol w="464923"/>
                <a:gridCol w="254484"/>
                <a:gridCol w="160564"/>
                <a:gridCol w="110132"/>
                <a:gridCol w="330349"/>
                <a:gridCol w="395512"/>
                <a:gridCol w="362469"/>
                <a:gridCol w="326686"/>
                <a:gridCol w="331587"/>
                <a:gridCol w="294468"/>
                <a:gridCol w="365406"/>
                <a:gridCol w="329937"/>
                <a:gridCol w="329937"/>
                <a:gridCol w="166857"/>
                <a:gridCol w="92982"/>
              </a:tblGrid>
              <a:tr h="370452">
                <a:tc gridSpan="7">
                  <a:txBody>
                    <a:bodyPr/>
                    <a:lstStyle/>
                    <a:p>
                      <a:endParaRPr lang="ru-RU" sz="1100" dirty="0">
                        <a:latin typeface="Calibri"/>
                      </a:endParaRPr>
                    </a:p>
                  </a:txBody>
                  <a:tcPr marL="67582" marR="6758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451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100" b="1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9982">
                <a:tc gridSpan="5">
                  <a:txBody>
                    <a:bodyPr/>
                    <a:lstStyle/>
                    <a:p>
                      <a:pPr marL="269875" indent="-26987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100" dirty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kk-KZ" sz="11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1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1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1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endParaRPr lang="ru-RU" sz="1100">
                        <a:latin typeface="Calibri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5446">
                <a:tc rowSpan="5">
                  <a:txBody>
                    <a:bodyPr/>
                    <a:lstStyle/>
                    <a:p>
                      <a:endParaRPr lang="ru-RU" sz="1100" dirty="0">
                        <a:latin typeface="Calibri"/>
                      </a:endParaRPr>
                    </a:p>
                  </a:txBody>
                  <a:tcPr marL="67582" marR="67582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3238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100" dirty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>
                        <a:solidFill>
                          <a:srgbClr val="C0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4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100" dirty="0">
                          <a:latin typeface="Calibri"/>
                          <a:ea typeface="Calibri"/>
                          <a:cs typeface="Times New Roman"/>
                        </a:rPr>
                        <a:t>                  </a:t>
                      </a:r>
                      <a:r>
                        <a:rPr lang="kk-KZ" sz="1100" dirty="0" smtClean="0">
                          <a:latin typeface="Calibri"/>
                          <a:ea typeface="Calibri"/>
                          <a:cs typeface="Times New Roman"/>
                        </a:rPr>
                        <a:t>                     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1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b="1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1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4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 dirty="0" smtClean="0">
                          <a:latin typeface="Calibri"/>
                          <a:ea typeface="Calibri"/>
                          <a:cs typeface="Times New Roman"/>
                        </a:rPr>
                        <a:t>           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2025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20256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>
                        <a:solidFill>
                          <a:srgbClr val="C0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54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1701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>
                        <a:solidFill>
                          <a:srgbClr val="C0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4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>
                        <a:solidFill>
                          <a:srgbClr val="C0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7582" marR="6758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9963">
                <a:tc gridSpan="8">
                  <a:txBody>
                    <a:bodyPr/>
                    <a:lstStyle/>
                    <a:p>
                      <a:pPr marL="8293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67582" marR="6758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C0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5446">
                <a:tc gridSpan="3">
                  <a:txBody>
                    <a:bodyPr/>
                    <a:lstStyle/>
                    <a:p>
                      <a:pPr marL="360363" indent="449263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0" algn="l"/>
                          <a:tab pos="719138" algn="l"/>
                        </a:tabLs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>
                        <a:solidFill>
                          <a:srgbClr val="C0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5446">
                <a:tc gridSpan="6">
                  <a:txBody>
                    <a:bodyPr/>
                    <a:lstStyle/>
                    <a:p>
                      <a:endParaRPr lang="ru-RU" sz="1100" dirty="0">
                        <a:latin typeface="Calibri"/>
                      </a:endParaRPr>
                    </a:p>
                  </a:txBody>
                  <a:tcPr marL="67582" marR="6758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b="1" dirty="0">
                        <a:solidFill>
                          <a:srgbClr val="C000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582" marR="67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331640" y="404664"/>
          <a:ext cx="7056784" cy="701040"/>
        </p:xfrm>
        <a:graphic>
          <a:graphicData uri="http://schemas.openxmlformats.org/drawingml/2006/table">
            <a:tbl>
              <a:tblPr/>
              <a:tblGrid>
                <a:gridCol w="7056784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«Өсімдіктер»  сөзжұмбағын  құрастыру арқылы  оқушылар  бүгінгі  сабақтың  тақырыбын  анықтайды. </a:t>
                      </a:r>
                      <a:endParaRPr lang="ru-RU" sz="16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64088" y="1628800"/>
            <a:ext cx="338437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k-KZ" sz="1200" dirty="0" smtClean="0">
                <a:latin typeface="Arial" pitchFamily="34" charset="0"/>
                <a:cs typeface="Arial" pitchFamily="34" charset="0"/>
              </a:rPr>
              <a:t>“Су  аққан  жерінен  ағар, ...  Шыққан жеріне  шығар”  мақалдағы түсіп қалған сөзді тап?</a:t>
            </a:r>
          </a:p>
          <a:p>
            <a:pPr marL="342900" indent="-342900">
              <a:buAutoNum type="arabicPeriod"/>
            </a:pPr>
            <a:r>
              <a:rPr lang="kk-KZ" sz="1200" dirty="0" smtClean="0">
                <a:latin typeface="Arial" pitchFamily="34" charset="0"/>
                <a:cs typeface="Arial" pitchFamily="34" charset="0"/>
              </a:rPr>
              <a:t>Әртүрлі  жеміс-жидектен жасалған  тәтті  тағам.</a:t>
            </a:r>
          </a:p>
          <a:p>
            <a:pPr marL="342900" indent="-342900">
              <a:buAutoNum type="arabicPeriod"/>
            </a:pPr>
            <a:r>
              <a:rPr lang="kk-KZ" sz="1200" dirty="0" smtClean="0">
                <a:latin typeface="Arial" pitchFamily="34" charset="0"/>
                <a:cs typeface="Arial" pitchFamily="34" charset="0"/>
              </a:rPr>
              <a:t>Шоқ  жемісті  атат?</a:t>
            </a:r>
          </a:p>
          <a:p>
            <a:pPr marL="342900" indent="-342900">
              <a:buAutoNum type="arabicPeriod"/>
            </a:pPr>
            <a:r>
              <a:rPr lang="kk-KZ" sz="1200" dirty="0" smtClean="0">
                <a:latin typeface="Arial" pitchFamily="34" charset="0"/>
                <a:cs typeface="Arial" pitchFamily="34" charset="0"/>
              </a:rPr>
              <a:t>Алматы  қаласының  символына  айналған  жеміс?</a:t>
            </a:r>
          </a:p>
          <a:p>
            <a:pPr marL="342900" indent="-342900">
              <a:buAutoNum type="arabicPeriod"/>
            </a:pPr>
            <a:r>
              <a:rPr lang="kk-KZ" sz="1200" dirty="0" smtClean="0">
                <a:latin typeface="Arial" pitchFamily="34" charset="0"/>
                <a:cs typeface="Arial" pitchFamily="34" charset="0"/>
              </a:rPr>
              <a:t>Астық  тұқымдасына жататын, ең  маңызды  тағамдық  дақыл?</a:t>
            </a:r>
          </a:p>
          <a:p>
            <a:pPr marL="342900" indent="-342900">
              <a:buAutoNum type="arabicPeriod"/>
            </a:pPr>
            <a:r>
              <a:rPr lang="kk-KZ" sz="1200" dirty="0" smtClean="0">
                <a:latin typeface="Arial" pitchFamily="34" charset="0"/>
                <a:cs typeface="Arial" pitchFamily="34" charset="0"/>
              </a:rPr>
              <a:t>Ағашта  өсетін  жемістің  түрі?</a:t>
            </a:r>
          </a:p>
          <a:p>
            <a:pPr marL="342900" indent="-342900">
              <a:buAutoNum type="arabicPeriod"/>
            </a:pPr>
            <a:r>
              <a:rPr lang="kk-KZ" sz="1200" dirty="0" smtClean="0">
                <a:latin typeface="Arial" pitchFamily="34" charset="0"/>
                <a:cs typeface="Arial" pitchFamily="34" charset="0"/>
              </a:rPr>
              <a:t>Аскөктің  орысшасы?</a:t>
            </a:r>
          </a:p>
          <a:p>
            <a:pPr marL="342900" indent="-342900">
              <a:buAutoNum type="arabicPeriod"/>
            </a:pPr>
            <a:r>
              <a:rPr lang="kk-KZ" sz="1200" dirty="0" smtClean="0">
                <a:latin typeface="Arial" pitchFamily="34" charset="0"/>
                <a:cs typeface="Arial" pitchFamily="34" charset="0"/>
              </a:rPr>
              <a:t>Малинаның  қазақшасы?</a:t>
            </a:r>
          </a:p>
          <a:p>
            <a:pPr marL="342900" indent="-342900">
              <a:buAutoNum type="arabicPeriod"/>
            </a:pPr>
            <a:r>
              <a:rPr lang="kk-KZ" sz="1200" dirty="0" smtClean="0">
                <a:latin typeface="Arial" pitchFamily="34" charset="0"/>
                <a:cs typeface="Arial" pitchFamily="34" charset="0"/>
              </a:rPr>
              <a:t>Көктем  гүлін  ата?</a:t>
            </a:r>
          </a:p>
          <a:p>
            <a:pPr marL="342900" indent="-342900">
              <a:buAutoNum type="arabicPeriod"/>
            </a:pPr>
            <a:r>
              <a:rPr lang="kk-KZ" sz="1200" dirty="0" smtClean="0">
                <a:latin typeface="Arial" pitchFamily="34" charset="0"/>
                <a:cs typeface="Arial" pitchFamily="34" charset="0"/>
              </a:rPr>
              <a:t>Қысы-жазы жап-жасыл  боп  тұратын  қылқанжапырақты  ағаш?</a:t>
            </a:r>
          </a:p>
          <a:p>
            <a:pPr marL="342900" indent="-342900"/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27584" y="692696"/>
          <a:ext cx="7776864" cy="4248472"/>
        </p:xfrm>
        <a:graphic>
          <a:graphicData uri="http://schemas.openxmlformats.org/drawingml/2006/table">
            <a:tbl>
              <a:tblPr/>
              <a:tblGrid>
                <a:gridCol w="7776864"/>
              </a:tblGrid>
              <a:tr h="42484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6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Тыңдалым. </a:t>
                      </a:r>
                      <a:endParaRPr lang="ru-RU" sz="36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6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1-тапсырма. Мәтінді  тыңда. Не  туралы? Парталас көршіңе  </a:t>
                      </a:r>
                      <a:endParaRPr lang="ru-RU" sz="36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36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сұрақтар қой. Жауабын бағала. </a:t>
                      </a:r>
                      <a:endParaRPr lang="ru-RU" sz="36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Картинки по запросу польша  бидай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92696"/>
            <a:ext cx="5068112" cy="4680520"/>
          </a:xfrm>
          <a:prstGeom prst="rect">
            <a:avLst/>
          </a:prstGeom>
          <a:noFill/>
        </p:spPr>
      </p:pic>
      <p:pic>
        <p:nvPicPr>
          <p:cNvPr id="3" name="Picture 4" descr="Картинки по запросу қатты  бидай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764704"/>
            <a:ext cx="3168352" cy="43924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 descr="Картинки по запросу қатты  бида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3568" y="764704"/>
          <a:ext cx="7992888" cy="3185160"/>
        </p:xfrm>
        <a:graphic>
          <a:graphicData uri="http://schemas.openxmlformats.org/drawingml/2006/table">
            <a:tbl>
              <a:tblPr/>
              <a:tblGrid>
                <a:gridCol w="7992888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32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Оқылым.</a:t>
                      </a:r>
                      <a:endParaRPr lang="ru-RU" sz="32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32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3-тапсырма.   </a:t>
                      </a:r>
                      <a:r>
                        <a:rPr lang="kk-KZ" sz="32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(МК)</a:t>
                      </a:r>
                      <a:endParaRPr lang="ru-RU" sz="32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32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Мәтінді  оқып  беремін. Оқушылар  мәтін бойынша  бір-біріне сұрақ қояды.  </a:t>
                      </a:r>
                      <a:endParaRPr lang="ru-RU" sz="32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32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(Ауызша  кері  байланыс жүргізіледі)</a:t>
                      </a:r>
                      <a:endParaRPr lang="ru-RU" sz="32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11560" y="260648"/>
          <a:ext cx="7992888" cy="5688632"/>
        </p:xfrm>
        <a:graphic>
          <a:graphicData uri="http://schemas.openxmlformats.org/drawingml/2006/table">
            <a:tbl>
              <a:tblPr/>
              <a:tblGrid>
                <a:gridCol w="7992888"/>
              </a:tblGrid>
              <a:tr h="568863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4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Times New Roman" pitchFamily="18" charset="0"/>
                        </a:rPr>
                        <a:t>(Т)  </a:t>
                      </a:r>
                      <a:endParaRPr kumimoji="0" lang="ru-RU" sz="4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kk-KZ" sz="40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4-тапсырма</a:t>
                      </a:r>
                      <a:r>
                        <a:rPr lang="kk-KZ" sz="40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Оқылым  мәтінінен  синоним, антоним, омоним  сөздерді  тауып  жаз. </a:t>
                      </a:r>
                      <a:endParaRPr lang="ru-RU" sz="4000" dirty="0">
                        <a:solidFill>
                          <a:srgbClr val="C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kk-KZ" sz="40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1-топ   синоним</a:t>
                      </a:r>
                      <a:endParaRPr lang="ru-RU" sz="400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kk-KZ" sz="40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2-топ антоним</a:t>
                      </a:r>
                      <a:endParaRPr lang="ru-RU" sz="400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kk-KZ" sz="400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3-топ омоним</a:t>
                      </a:r>
                      <a:endParaRPr lang="ru-RU" sz="4000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5445224"/>
          <a:ext cx="7560840" cy="841248"/>
        </p:xfrm>
        <a:graphic>
          <a:graphicData uri="http://schemas.openxmlformats.org/drawingml/2006/table">
            <a:tbl>
              <a:tblPr/>
              <a:tblGrid>
                <a:gridCol w="756084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400" dirty="0">
                          <a:latin typeface="Times New Roman"/>
                          <a:ea typeface="Times New Roman"/>
                          <a:cs typeface="Times New Roman"/>
                        </a:rPr>
                        <a:t>Әр топ бірін-бірі «Екі жұлдыз, бір ұсыныс» арқылы  бағалайды.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6" y="764704"/>
          <a:ext cx="8496944" cy="386906"/>
        </p:xfrm>
        <a:graphic>
          <a:graphicData uri="http://schemas.openxmlformats.org/drawingml/2006/table">
            <a:tbl>
              <a:tblPr/>
              <a:tblGrid>
                <a:gridCol w="8496944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2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(Ө)«</a:t>
                      </a:r>
                      <a:r>
                        <a:rPr lang="kk-KZ" sz="24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Крест- нөл»  кестесі  арқылы  тапсырманы  орындайды. </a:t>
                      </a:r>
                      <a:endParaRPr lang="ru-RU" sz="18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71601" y="1412776"/>
          <a:ext cx="7632846" cy="4416552"/>
        </p:xfrm>
        <a:graphic>
          <a:graphicData uri="http://schemas.openxmlformats.org/drawingml/2006/table">
            <a:tbl>
              <a:tblPr/>
              <a:tblGrid>
                <a:gridCol w="2544282"/>
                <a:gridCol w="2544282"/>
                <a:gridCol w="2544282"/>
              </a:tblGrid>
              <a:tr h="20106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  Кез-келген </a:t>
                      </a:r>
                      <a:r>
                        <a:rPr lang="kk-KZ" sz="2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жемістің суретін сал.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  Жеміс-жидек </a:t>
                      </a:r>
                      <a:r>
                        <a:rPr lang="kk-KZ" sz="2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туралы  қандай мақал-мәселді білесіңдер?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  Өсімдіктер </a:t>
                      </a:r>
                      <a:r>
                        <a:rPr lang="kk-KZ" sz="2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туралы қандай  жұмбақ білесіңдер?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9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  Өсімдік </a:t>
                      </a:r>
                      <a:r>
                        <a:rPr lang="kk-KZ" sz="2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немесе жеміс-жидек  туралы өлең  құрастыр.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  Кез-келген </a:t>
                      </a:r>
                      <a:r>
                        <a:rPr lang="kk-KZ" sz="2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жемісті  сипаттап, үш тілде ата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</a:t>
                      </a:r>
                      <a:r>
                        <a:rPr lang="kk-KZ" sz="2800" baseline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kk-KZ" sz="28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Өсімдіктер </a:t>
                      </a:r>
                      <a:r>
                        <a:rPr lang="kk-KZ" sz="2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туралы  ән айт.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11560" y="908720"/>
          <a:ext cx="7920880" cy="942086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3234055" algn="l"/>
                        </a:tabLst>
                      </a:pPr>
                      <a:r>
                        <a:rPr lang="kk-KZ" sz="2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(Ж)   6-тапсырма. </a:t>
                      </a:r>
                      <a:r>
                        <a:rPr lang="kk-KZ" sz="28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Оқылым  мәтініндегі  өсімдік  атауларын  топтарға-бөл. </a:t>
                      </a:r>
                      <a:endParaRPr lang="ru-RU" sz="20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528" y="548680"/>
          <a:ext cx="8064896" cy="5544616"/>
        </p:xfrm>
        <a:graphic>
          <a:graphicData uri="http://schemas.openxmlformats.org/drawingml/2006/table">
            <a:tbl>
              <a:tblPr/>
              <a:tblGrid>
                <a:gridCol w="8064896"/>
              </a:tblGrid>
              <a:tr h="55446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234055" algn="l"/>
                        </a:tabLst>
                      </a:pPr>
                      <a:r>
                        <a:rPr lang="kk-KZ" sz="4800" b="1" dirty="0">
                          <a:solidFill>
                            <a:srgbClr val="00B05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Шығу  парағы</a:t>
                      </a:r>
                      <a:endParaRPr lang="ru-RU" sz="4800" b="1" dirty="0">
                        <a:solidFill>
                          <a:srgbClr val="00B05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234055" algn="l"/>
                        </a:tabLst>
                      </a:pPr>
                      <a:r>
                        <a:rPr lang="kk-KZ" sz="2800" dirty="0">
                          <a:latin typeface="Times New Roman"/>
                          <a:ea typeface="Times New Roman"/>
                          <a:cs typeface="Times New Roman"/>
                        </a:rPr>
                        <a:t>Сабақ  аяғында  оқушылар  бірнеше  сұраққа  жауап  береді.Ол  сұрақтар (немесе  тапсырмалар)  сабақты  қорытындылап,  оқушының  алған  білімін,  сабақтың  қалай  өткендігін  бағалайды.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234055" algn="l"/>
                        </a:tabLst>
                      </a:pPr>
                      <a:r>
                        <a:rPr lang="kk-KZ" sz="28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kk-KZ" sz="28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Бүгін  не  үйрендіңіздер?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234055" algn="l"/>
                        </a:tabLst>
                      </a:pPr>
                      <a:r>
                        <a:rPr lang="kk-KZ" sz="28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Сабақ  бойынша  қандай  сұрақтарыңыз  бар?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234055" algn="l"/>
                        </a:tabLst>
                      </a:pPr>
                      <a:r>
                        <a:rPr lang="kk-KZ" sz="28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Сабақ  қызықты  өтті  ме?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234055" algn="l"/>
                        </a:tabLst>
                      </a:pPr>
                      <a:r>
                        <a:rPr lang="kk-KZ" sz="280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Осы  тақырып  бойынша  тағы  не  білгіңіз  келеді?</a:t>
                      </a:r>
                      <a:endParaRPr lang="ru-RU" sz="28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316</Words>
  <Application>Microsoft Office PowerPoint</Application>
  <PresentationFormat>Экран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007</dc:creator>
  <cp:lastModifiedBy>007</cp:lastModifiedBy>
  <cp:revision>22</cp:revision>
  <dcterms:created xsi:type="dcterms:W3CDTF">2017-11-19T15:23:20Z</dcterms:created>
  <dcterms:modified xsi:type="dcterms:W3CDTF">2017-11-19T18:56:20Z</dcterms:modified>
</cp:coreProperties>
</file>