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4" r:id="rId2"/>
    <p:sldId id="266" r:id="rId3"/>
    <p:sldId id="273" r:id="rId4"/>
    <p:sldId id="257" r:id="rId5"/>
    <p:sldId id="275" r:id="rId6"/>
    <p:sldId id="260" r:id="rId7"/>
    <p:sldId id="261" r:id="rId8"/>
    <p:sldId id="272" r:id="rId9"/>
    <p:sldId id="265" r:id="rId10"/>
    <p:sldId id="267" r:id="rId11"/>
    <p:sldId id="268" r:id="rId12"/>
    <p:sldId id="269" r:id="rId13"/>
    <p:sldId id="264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29B38-A85F-41AE-9F71-4FBCBAD32F42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70E21-016C-49FD-A9F4-43F5C979A5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381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81" name="Shape 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35" name="Shape 1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1" name="Shape 1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1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75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25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54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3" y="274654"/>
            <a:ext cx="65341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74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10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634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29200" y="1600206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223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7394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248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85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6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229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7059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17CAE-27C8-4D9B-ABDE-F6D9B1ABDC4D}" type="datetimeFigureOut">
              <a:rPr lang="ru-RU" smtClean="0"/>
              <a:t>26.07.2018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6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6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16C13-5A5F-437E-9794-877FD2B4FC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47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OzABZ8BPi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jpeg"/><Relationship Id="rId10" Type="http://schemas.openxmlformats.org/officeDocument/2006/relationships/image" Target="../media/image12.pn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ctrTitle"/>
          </p:nvPr>
        </p:nvSpPr>
        <p:spPr>
          <a:xfrm>
            <a:off x="323528" y="908720"/>
            <a:ext cx="8568951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kk-KZ" sz="6000" b="1" dirty="0">
                <a:solidFill>
                  <a:srgbClr val="00B050"/>
                </a:solidFill>
              </a:rPr>
              <a:t>бөлім</a:t>
            </a: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программалар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en-US" sz="6000" b="1" i="0" u="none" strike="noStrike" cap="none" baseline="0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</a:t>
            </a:r>
            <a:r>
              <a:rPr lang="kk-KZ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қырып</a:t>
            </a:r>
            <a:r>
              <a:rPr lang="en-US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</a:t>
            </a:r>
            <a:r>
              <a:rPr lang="ru-RU" sz="6000" b="1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терезелері</a:t>
            </a:r>
            <a:endParaRPr lang="en-US" sz="6000" b="1" i="0" u="none" strike="noStrike" cap="none" baseline="0" dirty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2656007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539552" y="332656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4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Сергіту сәті</a:t>
            </a:r>
            <a:endParaRPr lang="en-US" sz="40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268760"/>
            <a:ext cx="8229600" cy="532859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000" u="sng" dirty="0">
                <a:hlinkClick r:id="rId3"/>
              </a:rPr>
              <a:t> https://</a:t>
            </a:r>
            <a:r>
              <a:rPr lang="ru-RU" sz="4000" u="sng" dirty="0" smtClean="0">
                <a:hlinkClick r:id="rId3"/>
              </a:rPr>
              <a:t>www.youtube.com/watch?v=0OzABZ8BPi4</a:t>
            </a:r>
            <a:endParaRPr lang="ru-RU" sz="4000" u="sng" dirty="0" smtClean="0"/>
          </a:p>
          <a:p>
            <a:pPr marL="0" indent="0"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u="sng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7025" y="3411661"/>
            <a:ext cx="34099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9417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4" y="141253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Практикалық</a:t>
            </a:r>
            <a:r>
              <a:rPr lang="ru-RU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жұмыс</a:t>
            </a:r>
            <a:endParaRPr lang="en-US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908720"/>
            <a:ext cx="8435280" cy="56166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 мен Алматының ұлттық символы «Қар қабыланы» бейнеленген суретті ашыңыз. Программамен келесі командаларды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орындаңыз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 жиырыңыз.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үстеліне программа терезесін қалпына келтіріп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Жаймалаңыз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терезесінінің өлшемін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өзгертіңіз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терезесін Жұмыс үстелінің сол жағына жылжытып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қойыңыз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*Бейнені қарау программасын қолданып тандап алған суретке сүзгі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орнатыңыз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бұрыңыз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Суретті қалпына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келтіріңіз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Масштаб қолданып суретті </a:t>
            </a:r>
            <a:r>
              <a:rPr lang="kk-KZ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үлкейтіңіз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649841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5400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Үй</a:t>
            </a:r>
            <a:r>
              <a:rPr lang="ru-RU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5400" b="1" i="0" u="none" strike="noStrike" cap="none" baseline="0" dirty="0" err="1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тапсырмасы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2132856"/>
            <a:ext cx="8229600" cy="424218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Жұмыс үстеліне 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бүркіттің </a:t>
            </a:r>
            <a:r>
              <a:rPr lang="kk-K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суретін </a:t>
            </a:r>
            <a:r>
              <a:rPr lang="kk-KZ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орналастырыңыз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65103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ru-RU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Рефлексия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287887"/>
            <a:ext cx="8229600" cy="508715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 smtClean="0"/>
              <a:t>Акромәтін</a:t>
            </a:r>
            <a:r>
              <a:rPr lang="ru-RU" dirty="0" smtClean="0"/>
              <a:t>:</a:t>
            </a:r>
            <a:endParaRPr lang="ru-RU" dirty="0"/>
          </a:p>
          <a:p>
            <a:pPr marL="1257300" lvl="3" indent="0">
              <a:buNone/>
            </a:pPr>
            <a:r>
              <a:rPr lang="ru-RU" sz="4400" b="1" dirty="0" smtClean="0">
                <a:solidFill>
                  <a:srgbClr val="FF0000"/>
                </a:solidFill>
              </a:rPr>
              <a:t>Т –</a:t>
            </a:r>
          </a:p>
          <a:p>
            <a:pPr marL="1257300" lvl="3" indent="0">
              <a:buNone/>
            </a:pPr>
            <a:r>
              <a:rPr lang="kk-KZ" sz="4400" b="1" dirty="0" smtClean="0">
                <a:solidFill>
                  <a:schemeClr val="accent6">
                    <a:lumMod val="75000"/>
                  </a:schemeClr>
                </a:solidFill>
              </a:rPr>
              <a:t>Е –</a:t>
            </a:r>
          </a:p>
          <a:p>
            <a:pPr marL="1257300" lvl="3" indent="0">
              <a:buNone/>
            </a:pPr>
            <a:r>
              <a:rPr lang="kk-KZ" sz="4400" b="1" dirty="0" smtClean="0">
                <a:solidFill>
                  <a:srgbClr val="00B050"/>
                </a:solidFill>
              </a:rPr>
              <a:t>Р –</a:t>
            </a:r>
          </a:p>
          <a:p>
            <a:pPr marL="1257300" lvl="3" indent="0">
              <a:buNone/>
            </a:pPr>
            <a:r>
              <a:rPr lang="kk-KZ" sz="4400" b="1" dirty="0">
                <a:solidFill>
                  <a:srgbClr val="0070C0"/>
                </a:solidFill>
              </a:rPr>
              <a:t>Е –</a:t>
            </a:r>
          </a:p>
          <a:p>
            <a:pPr marL="1257300" lvl="3" indent="0">
              <a:buNone/>
            </a:pPr>
            <a:r>
              <a:rPr lang="kk-KZ" sz="4400" b="1" dirty="0" smtClean="0">
                <a:solidFill>
                  <a:srgbClr val="00B0F0"/>
                </a:solidFill>
              </a:rPr>
              <a:t>З –</a:t>
            </a:r>
          </a:p>
          <a:p>
            <a:pPr marL="1257300" lvl="3" indent="0">
              <a:buNone/>
            </a:pPr>
            <a:r>
              <a:rPr lang="kk-KZ" sz="4400" b="1" dirty="0" smtClean="0">
                <a:solidFill>
                  <a:srgbClr val="7030A0"/>
                </a:solidFill>
              </a:rPr>
              <a:t>Е –</a:t>
            </a:r>
          </a:p>
          <a:p>
            <a:pPr marL="0" indent="0">
              <a:buNone/>
            </a:pPr>
            <a:endParaRPr lang="ru-RU" sz="5400" b="1" dirty="0" smtClean="0"/>
          </a:p>
          <a:p>
            <a:pPr marL="0" indent="0">
              <a:buNone/>
            </a:pPr>
            <a:endParaRPr lang="ru-RU" sz="5400" b="1" dirty="0" smtClean="0"/>
          </a:p>
          <a:p>
            <a:pPr marL="0" indent="0">
              <a:buNone/>
            </a:pPr>
            <a:endParaRPr lang="ru-RU" sz="5400" dirty="0"/>
          </a:p>
          <a:p>
            <a:pPr marL="0" indent="0" algn="just">
              <a:buNone/>
            </a:pP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 </a:t>
            </a:r>
          </a:p>
          <a:p>
            <a:pPr marL="0" indent="0" algn="just">
              <a:buNone/>
            </a:pPr>
            <a:endParaRPr lang="ru-RU" sz="3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785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285316" y="435714"/>
            <a:ext cx="8699860" cy="9770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r>
              <a:rPr lang="kk-KZ" sz="3200" b="1" dirty="0" smtClean="0">
                <a:solidFill>
                  <a:srgbClr val="0070C0"/>
                </a:solidFill>
              </a:rPr>
              <a:t>Қандай сөз барлық </a:t>
            </a:r>
            <a:r>
              <a:rPr lang="kk-KZ" sz="3200" b="1" dirty="0">
                <a:solidFill>
                  <a:srgbClr val="0070C0"/>
                </a:solidFill>
              </a:rPr>
              <a:t>суреттерді </a:t>
            </a:r>
            <a:r>
              <a:rPr lang="kk-KZ" sz="3200" b="1" dirty="0" smtClean="0">
                <a:solidFill>
                  <a:srgbClr val="0070C0"/>
                </a:solidFill>
              </a:rPr>
              <a:t>сипаттайды. </a:t>
            </a:r>
            <a:r>
              <a:rPr lang="kk-KZ" sz="3200" b="1" dirty="0" smtClean="0">
                <a:solidFill>
                  <a:srgbClr val="0070C0"/>
                </a:solidFill>
              </a:rPr>
              <a:t/>
            </a:r>
            <a:br>
              <a:rPr lang="kk-KZ" sz="3200" b="1" dirty="0" smtClean="0">
                <a:solidFill>
                  <a:srgbClr val="0070C0"/>
                </a:solidFill>
              </a:rPr>
            </a:br>
            <a:r>
              <a:rPr lang="kk-KZ" sz="3200" b="1" dirty="0" smtClean="0">
                <a:solidFill>
                  <a:srgbClr val="0070C0"/>
                </a:solidFill>
              </a:rPr>
              <a:t>Бұл </a:t>
            </a:r>
            <a:r>
              <a:rPr lang="kk-KZ" sz="3200" b="1" dirty="0">
                <a:solidFill>
                  <a:srgbClr val="0070C0"/>
                </a:solidFill>
              </a:rPr>
              <a:t>сөз 6 әріптен тұрады</a:t>
            </a:r>
            <a:r>
              <a:rPr lang="ru-RU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i="0" u="none" strike="noStrike" cap="none" baseline="0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  <a:sym typeface="Times New Roman"/>
            </a:endParaRPr>
          </a:p>
        </p:txBody>
      </p:sp>
      <p:sp>
        <p:nvSpPr>
          <p:cNvPr id="2" name="AutoShape 8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5" name="Рисунок 54" descr="Картинки по запросу калькулятор программ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56791"/>
            <a:ext cx="2227293" cy="2308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Рисунок 55" descr="Картинки по запросу окно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14719"/>
            <a:ext cx="1929881" cy="227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Рисунок 56" descr="Картинки по запросу блокнот программа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636806"/>
            <a:ext cx="2331939" cy="20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Рисунок 57" descr="Картинки по запросу программа паинт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208" y="3600127"/>
            <a:ext cx="2067049" cy="206112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Группа 3"/>
          <p:cNvGrpSpPr/>
          <p:nvPr/>
        </p:nvGrpSpPr>
        <p:grpSpPr>
          <a:xfrm>
            <a:off x="2550790" y="5819518"/>
            <a:ext cx="3633428" cy="581025"/>
            <a:chOff x="2550790" y="5819518"/>
            <a:chExt cx="3633428" cy="581025"/>
          </a:xfrm>
        </p:grpSpPr>
        <p:grpSp>
          <p:nvGrpSpPr>
            <p:cNvPr id="59" name="Группа 58"/>
            <p:cNvGrpSpPr/>
            <p:nvPr/>
          </p:nvGrpSpPr>
          <p:grpSpPr>
            <a:xfrm>
              <a:off x="2550790" y="5819518"/>
              <a:ext cx="2381250" cy="571500"/>
              <a:chOff x="0" y="0"/>
              <a:chExt cx="2381250" cy="571500"/>
            </a:xfrm>
          </p:grpSpPr>
          <p:grpSp>
            <p:nvGrpSpPr>
              <p:cNvPr id="60" name="Группа 59"/>
              <p:cNvGrpSpPr/>
              <p:nvPr/>
            </p:nvGrpSpPr>
            <p:grpSpPr>
              <a:xfrm>
                <a:off x="0" y="0"/>
                <a:ext cx="1181100" cy="571500"/>
                <a:chOff x="0" y="0"/>
                <a:chExt cx="1181100" cy="571500"/>
              </a:xfrm>
            </p:grpSpPr>
            <p:sp>
              <p:nvSpPr>
                <p:cNvPr id="64" name="Прямоугольник 63"/>
                <p:cNvSpPr/>
                <p:nvPr/>
              </p:nvSpPr>
              <p:spPr>
                <a:xfrm>
                  <a:off x="0" y="0"/>
                  <a:ext cx="533400" cy="561975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ru-RU"/>
                </a:p>
              </p:txBody>
            </p:sp>
            <p:sp>
              <p:nvSpPr>
                <p:cNvPr id="65" name="Прямоугольник 64"/>
                <p:cNvSpPr/>
                <p:nvPr/>
              </p:nvSpPr>
              <p:spPr>
                <a:xfrm>
                  <a:off x="647700" y="9525"/>
                  <a:ext cx="533400" cy="561975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61" name="Группа 60"/>
              <p:cNvGrpSpPr/>
              <p:nvPr/>
            </p:nvGrpSpPr>
            <p:grpSpPr>
              <a:xfrm>
                <a:off x="1228725" y="0"/>
                <a:ext cx="1152525" cy="571500"/>
                <a:chOff x="1228725" y="0"/>
                <a:chExt cx="1152525" cy="571500"/>
              </a:xfrm>
            </p:grpSpPr>
            <p:sp>
              <p:nvSpPr>
                <p:cNvPr id="62" name="Прямоугольник 61"/>
                <p:cNvSpPr/>
                <p:nvPr/>
              </p:nvSpPr>
              <p:spPr>
                <a:xfrm>
                  <a:off x="1228725" y="9525"/>
                  <a:ext cx="533400" cy="561975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ru-RU" sz="1200">
                      <a:effectLst/>
                      <a:ea typeface="Times New Roman"/>
                      <a:cs typeface="Times New Roman"/>
                    </a:rPr>
                    <a:t> </a:t>
                  </a:r>
                </a:p>
              </p:txBody>
            </p:sp>
            <p:sp>
              <p:nvSpPr>
                <p:cNvPr id="63" name="Прямоугольник 62"/>
                <p:cNvSpPr/>
                <p:nvPr/>
              </p:nvSpPr>
              <p:spPr>
                <a:xfrm>
                  <a:off x="1847850" y="0"/>
                  <a:ext cx="533400" cy="561975"/>
                </a:xfrm>
                <a:prstGeom prst="rect">
                  <a:avLst/>
                </a:prstGeom>
              </p:spPr>
              <p:style>
                <a:lnRef idx="1">
                  <a:schemeClr val="accent5"/>
                </a:lnRef>
                <a:fillRef idx="2">
                  <a:schemeClr val="accent5"/>
                </a:fillRef>
                <a:effectRef idx="1">
                  <a:schemeClr val="accent5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ru-RU" sz="1200">
                      <a:effectLst/>
                      <a:ea typeface="Times New Roman"/>
                      <a:cs typeface="Times New Roman"/>
                    </a:rPr>
                    <a:t> </a:t>
                  </a:r>
                </a:p>
              </p:txBody>
            </p:sp>
          </p:grpSp>
        </p:grpSp>
        <p:grpSp>
          <p:nvGrpSpPr>
            <p:cNvPr id="18" name="Группа 17"/>
            <p:cNvGrpSpPr/>
            <p:nvPr/>
          </p:nvGrpSpPr>
          <p:grpSpPr>
            <a:xfrm>
              <a:off x="5003118" y="5829043"/>
              <a:ext cx="1181100" cy="571500"/>
              <a:chOff x="0" y="0"/>
              <a:chExt cx="1181100" cy="571500"/>
            </a:xfrm>
          </p:grpSpPr>
          <p:sp>
            <p:nvSpPr>
              <p:cNvPr id="22" name="Прямоугольник 21"/>
              <p:cNvSpPr/>
              <p:nvPr/>
            </p:nvSpPr>
            <p:spPr>
              <a:xfrm>
                <a:off x="0" y="0"/>
                <a:ext cx="533400" cy="56197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23" name="Прямоугольник 22"/>
              <p:cNvSpPr/>
              <p:nvPr/>
            </p:nvSpPr>
            <p:spPr>
              <a:xfrm>
                <a:off x="647700" y="9525"/>
                <a:ext cx="533400" cy="561975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626168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155575" y="-8382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10" descr="Картинки по запросу фотограф за компьютером"/>
          <p:cNvSpPr>
            <a:spLocks noChangeAspect="1" noChangeArrowheads="1"/>
          </p:cNvSpPr>
          <p:nvPr/>
        </p:nvSpPr>
        <p:spPr bwMode="auto">
          <a:xfrm>
            <a:off x="307975" y="-685800"/>
            <a:ext cx="261937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5" name="Рисунок 54" descr="Картинки по запросу калькулятор программ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556791"/>
            <a:ext cx="2227293" cy="230842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Рисунок 55" descr="Картинки по запросу окно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1514719"/>
            <a:ext cx="1929881" cy="2274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Рисунок 56" descr="Картинки по запросу блокнот программа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3636806"/>
            <a:ext cx="2331939" cy="2019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Рисунок 57" descr="Картинки по запросу программа паинт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9208" y="3600127"/>
            <a:ext cx="2067049" cy="2061121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Группа 3"/>
          <p:cNvGrpSpPr/>
          <p:nvPr/>
        </p:nvGrpSpPr>
        <p:grpSpPr>
          <a:xfrm>
            <a:off x="2787607" y="5877272"/>
            <a:ext cx="3633428" cy="581025"/>
            <a:chOff x="2787607" y="5877272"/>
            <a:chExt cx="3633428" cy="581025"/>
          </a:xfrm>
        </p:grpSpPr>
        <p:sp>
          <p:nvSpPr>
            <p:cNvPr id="26" name="Прямоугольник 25"/>
            <p:cNvSpPr/>
            <p:nvPr/>
          </p:nvSpPr>
          <p:spPr>
            <a:xfrm>
              <a:off x="2787607" y="587727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Т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7" name="Прямоугольник 26"/>
            <p:cNvSpPr/>
            <p:nvPr/>
          </p:nvSpPr>
          <p:spPr>
            <a:xfrm>
              <a:off x="3435307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Е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016332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4400" b="1" dirty="0" smtClean="0">
                  <a:solidFill>
                    <a:srgbClr val="7030A0"/>
                  </a:solidFill>
                  <a:effectLst/>
                  <a:ea typeface="Times New Roman"/>
                  <a:cs typeface="Times New Roman"/>
                </a:rPr>
                <a:t>Р</a:t>
              </a:r>
              <a:endParaRPr lang="ru-RU" sz="4400" b="1" dirty="0">
                <a:solidFill>
                  <a:srgbClr val="7030A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635457" y="587727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4400" b="1" dirty="0" smtClean="0">
                  <a:solidFill>
                    <a:srgbClr val="7030A0"/>
                  </a:solidFill>
                  <a:ea typeface="Times New Roman"/>
                  <a:cs typeface="Times New Roman"/>
                </a:rPr>
                <a:t>Е</a:t>
              </a:r>
              <a:endParaRPr lang="ru-RU" sz="4400" b="1" dirty="0">
                <a:solidFill>
                  <a:srgbClr val="7030A0"/>
                </a:solidFill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239935" y="5886797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З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5887635" y="5896322"/>
              <a:ext cx="533400" cy="561975"/>
            </a:xfrm>
            <a:prstGeom prst="rect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kk-KZ" sz="4400" b="1" dirty="0" smtClean="0">
                  <a:solidFill>
                    <a:srgbClr val="7030A0"/>
                  </a:solidFill>
                </a:rPr>
                <a:t>Е</a:t>
              </a:r>
              <a:endParaRPr lang="ru-RU" sz="4400" b="1" dirty="0">
                <a:solidFill>
                  <a:srgbClr val="7030A0"/>
                </a:solidFill>
              </a:endParaRPr>
            </a:p>
          </p:txBody>
        </p:sp>
      </p:grpSp>
      <p:sp>
        <p:nvSpPr>
          <p:cNvPr id="17" name="Shape 76"/>
          <p:cNvSpPr txBox="1">
            <a:spLocks/>
          </p:cNvSpPr>
          <p:nvPr/>
        </p:nvSpPr>
        <p:spPr>
          <a:xfrm>
            <a:off x="285316" y="435714"/>
            <a:ext cx="8699860" cy="977062"/>
          </a:xfrm>
          <a:prstGeom prst="rect">
            <a:avLst/>
          </a:prstGeom>
          <a:noFill/>
          <a:ln>
            <a:noFill/>
          </a:ln>
        </p:spPr>
        <p:txBody>
          <a:bodyPr vert="horz" lIns="91425" tIns="45700" rIns="91425" bIns="4570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3200" b="1" smtClean="0">
                <a:solidFill>
                  <a:srgbClr val="0070C0"/>
                </a:solidFill>
              </a:rPr>
              <a:t>Қандай сөз барлық суреттерді сипаттайды. </a:t>
            </a:r>
            <a:br>
              <a:rPr lang="kk-KZ" sz="3200" b="1" smtClean="0">
                <a:solidFill>
                  <a:srgbClr val="0070C0"/>
                </a:solidFill>
              </a:rPr>
            </a:br>
            <a:r>
              <a:rPr lang="kk-KZ" sz="3200" b="1" smtClean="0">
                <a:solidFill>
                  <a:srgbClr val="0070C0"/>
                </a:solidFill>
              </a:rPr>
              <a:t>Бұл сөз 6 әріптен тұрады</a:t>
            </a:r>
            <a:r>
              <a:rPr lang="ru-RU" sz="3200" b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425894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11560" y="1340768"/>
            <a:ext cx="8229600" cy="42813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estrial"/>
              <a:buNone/>
            </a:pPr>
            <a:r>
              <a:rPr lang="kk-KZ" sz="5400" b="1" dirty="0" smtClean="0">
                <a:solidFill>
                  <a:srgbClr val="00B050"/>
                </a:solidFill>
                <a:latin typeface="Times New Roman" pitchFamily="18" charset="0"/>
                <a:ea typeface="Questrial"/>
                <a:cs typeface="Times New Roman" pitchFamily="18" charset="0"/>
                <a:sym typeface="Questrial"/>
              </a:rPr>
              <a:t>Сабақтын тақырыбы қандай болуы мүмкін</a:t>
            </a:r>
            <a:r>
              <a:rPr lang="en-US" sz="5400" b="1" i="0" u="none" strike="noStrike" cap="none" baseline="0" dirty="0" smtClean="0">
                <a:solidFill>
                  <a:srgbClr val="00B050"/>
                </a:solidFill>
                <a:latin typeface="Times New Roman" pitchFamily="18" charset="0"/>
                <a:ea typeface="Questrial"/>
                <a:cs typeface="Times New Roman" pitchFamily="18" charset="0"/>
                <a:sym typeface="Questrial"/>
              </a:rPr>
              <a:t>?</a:t>
            </a:r>
            <a:endParaRPr lang="ru-RU" sz="5400" b="1" i="0" u="none" strike="noStrike" cap="none" baseline="0" dirty="0" smtClean="0">
              <a:solidFill>
                <a:srgbClr val="00B050"/>
              </a:solidFill>
              <a:latin typeface="Times New Roman" pitchFamily="18" charset="0"/>
              <a:ea typeface="Questrial"/>
              <a:cs typeface="Times New Roman" pitchFamily="18" charset="0"/>
              <a:sym typeface="Quest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estrial"/>
              <a:buNone/>
            </a:pP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Сабақтын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мақсатын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анықтаңыз</a:t>
            </a:r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i="0" u="none" strike="noStrike" cap="none" baseline="0" dirty="0">
              <a:solidFill>
                <a:srgbClr val="0070C0"/>
              </a:solidFill>
              <a:latin typeface="Times New Roman" pitchFamily="18" charset="0"/>
              <a:ea typeface="Questrial"/>
              <a:cs typeface="Times New Roman" pitchFamily="18" charset="0"/>
              <a:sym typeface="Questrial"/>
            </a:endParaRPr>
          </a:p>
        </p:txBody>
      </p:sp>
    </p:spTree>
    <p:extLst>
      <p:ext uri="{BB962C8B-B14F-4D97-AF65-F5344CB8AC3E}">
        <p14:creationId xmlns:p14="http://schemas.microsoft.com/office/powerpoint/2010/main" val="287397742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ctrTitle"/>
          </p:nvPr>
        </p:nvSpPr>
        <p:spPr>
          <a:xfrm>
            <a:off x="323528" y="908720"/>
            <a:ext cx="8568951" cy="41044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chemeClr val="dk2"/>
              </a:buClr>
              <a:buSzPct val="25000"/>
            </a:pP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/>
            </a:r>
            <a:br>
              <a:rPr lang="ru-RU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kk-KZ" sz="6000" b="1" dirty="0">
                <a:solidFill>
                  <a:srgbClr val="00B050"/>
                </a:solidFill>
              </a:rPr>
              <a:t>бөлім</a:t>
            </a:r>
            <a:r>
              <a:rPr lang="ru-RU" sz="60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sz="6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программалар</a:t>
            </a: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en-US" sz="6000" b="1" i="0" u="none" strike="noStrike" cap="none" baseline="0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Та</a:t>
            </a:r>
            <a:r>
              <a:rPr lang="kk-KZ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қырып</a:t>
            </a:r>
            <a:r>
              <a:rPr lang="en-US" sz="6000" b="1" i="0" u="none" strike="noStrike" cap="none" baseline="0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lang="ru-RU" sz="6000" b="1" dirty="0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Программа </a:t>
            </a:r>
            <a:r>
              <a:rPr lang="ru-RU" sz="6000" b="1" dirty="0" err="1" smtClean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терезелері</a:t>
            </a:r>
            <a:endParaRPr lang="en-US" sz="6000" b="1" i="0" u="none" strike="noStrike" cap="none" baseline="0" dirty="0">
              <a:solidFill>
                <a:schemeClr val="dk2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3105925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476250"/>
            <a:ext cx="8229600" cy="112395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5400" b="1" i="0" u="none" strike="noStrike" cap="none" baseline="0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Оқу</a:t>
            </a:r>
            <a:r>
              <a:rPr lang="kk-KZ" sz="5400" b="1" i="0" u="none" strike="noStrike" cap="none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мақсаты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1772816"/>
            <a:ext cx="8229600" cy="46085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енгізу (мысалы, тінтуір, пернетақта) және шығару құрылғыларын (мысалы, монитор мен принтер) </a:t>
            </a:r>
            <a:r>
              <a:rPr lang="kk-KZ" sz="3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ажырату; 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программалар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қолданушының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міндеттерін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шешу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3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r>
              <a:rPr lang="ru-RU" sz="36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3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компьютерлік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программада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меню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командаларын</a:t>
            </a:r>
            <a:r>
              <a:rPr lang="ru-RU" sz="36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қолдану</a:t>
            </a:r>
            <a:r>
              <a:rPr lang="ru-RU" sz="3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66646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620688"/>
            <a:ext cx="8229600" cy="5754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аңдау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дөңгелегі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ойыны</a:t>
            </a: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3" name="Рисунок 62" descr="Описание: 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994" y="3189542"/>
            <a:ext cx="1539642" cy="132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Рисунок 63" descr="Описание: Картинки по запросу монитор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2451" y="3370263"/>
            <a:ext cx="1722894" cy="1722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Рисунок 64" descr="Описание: Картинки по запросу принтер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6927" y="1587141"/>
            <a:ext cx="2230146" cy="160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Рисунок 65" descr="Описание: Картинки по запросу ворд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1054" y="4694238"/>
            <a:ext cx="1677583" cy="1650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Рисунок 66" descr="Описание: Картинки по запросу аудасити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913313"/>
            <a:ext cx="1709936" cy="1709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Рисунок 68" descr="Описание: Картинки по запросу системный блок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60" r="8824"/>
          <a:stretch>
            <a:fillRect/>
          </a:stretch>
        </p:blipFill>
        <p:spPr bwMode="auto">
          <a:xfrm>
            <a:off x="323528" y="3890922"/>
            <a:ext cx="1962472" cy="240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Рисунок 67" descr="Описание: Картинки по запросу паинт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270375"/>
            <a:ext cx="1822921" cy="1822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Рисунок 70" descr="Описание: Картинки по запросу клавиатура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628800"/>
            <a:ext cx="2202886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Рисунок 71" descr="Описание: Картинки по запросу главное меню windows 7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772816"/>
            <a:ext cx="1872208" cy="1955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> 	 	 </a:t>
            </a:r>
          </a:p>
          <a:p>
            <a:r>
              <a:rPr lang="ru-RU" dirty="0"/>
              <a:t> 	 	 </a:t>
            </a:r>
          </a:p>
          <a:p>
            <a:r>
              <a:rPr lang="ru-RU" dirty="0"/>
              <a:t> 	 	 </a:t>
            </a:r>
          </a:p>
        </p:txBody>
      </p:sp>
    </p:spTree>
    <p:extLst>
      <p:ext uri="{BB962C8B-B14F-4D97-AF65-F5344CB8AC3E}">
        <p14:creationId xmlns:p14="http://schemas.microsoft.com/office/powerpoint/2010/main" val="23523109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620688"/>
            <a:ext cx="8229600" cy="575435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 algn="ctr">
              <a:buNone/>
            </a:pP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Терезенің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элементтері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84784"/>
            <a:ext cx="6131966" cy="4738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2170960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566671"/>
            <a:ext cx="8229600" cy="69545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7407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Times New Roman"/>
              <a:buNone/>
            </a:pPr>
            <a:r>
              <a:rPr lang="kk-KZ" sz="5400" b="1" dirty="0" smtClean="0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1 Тапсырма</a:t>
            </a:r>
            <a:endParaRPr lang="en-US" sz="5400" b="1" i="0" u="none" strike="noStrike" cap="none" baseline="0" dirty="0">
              <a:solidFill>
                <a:srgbClr val="00B05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395536" y="1052736"/>
            <a:ext cx="8435280" cy="517829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/>
              <a:t>Нұсқаулыққа </a:t>
            </a:r>
            <a:r>
              <a:rPr lang="kk-KZ" sz="2800" dirty="0"/>
              <a:t>сүйене отырып программаны </a:t>
            </a:r>
            <a:r>
              <a:rPr lang="kk-KZ" sz="2800" dirty="0" smtClean="0"/>
              <a:t>таңдаңыз</a:t>
            </a:r>
            <a:r>
              <a:rPr lang="kk-KZ" sz="2800" dirty="0" smtClean="0"/>
              <a:t>.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r>
              <a:rPr lang="kk-KZ" sz="2800" dirty="0"/>
              <a:t>Программаны зерттеп кестені </a:t>
            </a:r>
            <a:r>
              <a:rPr lang="kk-KZ" sz="2800" dirty="0" smtClean="0"/>
              <a:t>толтырыңыз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1314450" lvl="2" indent="-514350" fontAlgn="base">
              <a:spcBef>
                <a:spcPct val="0"/>
              </a:spcBef>
              <a:spcAft>
                <a:spcPct val="0"/>
              </a:spcAft>
              <a:buAutoNum type="arabicParenR"/>
              <a:tabLst>
                <a:tab pos="620713" algn="l"/>
              </a:tabLst>
            </a:pP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  <a:cs typeface="Times New Roman"/>
              </a:rPr>
              <a:t>«Калькулятор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» </a:t>
            </a:r>
            <a:r>
              <a:rPr lang="ru-RU" sz="2800" dirty="0" err="1" smtClean="0">
                <a:latin typeface="Times New Roman"/>
                <a:ea typeface="Times New Roman"/>
                <a:cs typeface="Times New Roman"/>
              </a:rPr>
              <a:t>программасы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; </a:t>
            </a:r>
            <a:endParaRPr lang="ru-RU" sz="2800" dirty="0" smtClean="0">
              <a:latin typeface="Times New Roman"/>
              <a:ea typeface="Times New Roman"/>
              <a:cs typeface="Times New Roman"/>
            </a:endParaRPr>
          </a:p>
          <a:p>
            <a:pPr marL="1314450" lvl="2" indent="-514350" fontAlgn="base">
              <a:spcBef>
                <a:spcPct val="0"/>
              </a:spcBef>
              <a:spcAft>
                <a:spcPct val="0"/>
              </a:spcAft>
              <a:buAutoNum type="arabicParenR"/>
              <a:tabLst>
                <a:tab pos="620713" algn="l"/>
              </a:tabLst>
            </a:pPr>
            <a:r>
              <a:rPr lang="ru-RU" sz="2800" dirty="0" err="1" smtClean="0">
                <a:latin typeface="Times New Roman"/>
                <a:ea typeface="Times New Roman"/>
                <a:cs typeface="Times New Roman"/>
              </a:rPr>
              <a:t>Суретті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err="1" smtClean="0">
                <a:latin typeface="Times New Roman"/>
                <a:ea typeface="Times New Roman"/>
                <a:cs typeface="Times New Roman"/>
              </a:rPr>
              <a:t>көру</a:t>
            </a:r>
            <a:r>
              <a:rPr lang="ru-RU" sz="2800" dirty="0" smtClean="0"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800" dirty="0" err="1" smtClean="0">
                <a:latin typeface="Times New Roman"/>
                <a:ea typeface="Times New Roman"/>
                <a:cs typeface="Times New Roman"/>
              </a:rPr>
              <a:t>программасы</a:t>
            </a:r>
            <a:endParaRPr lang="ru-RU" sz="2800" dirty="0">
              <a:ea typeface="Times New Roman"/>
              <a:cs typeface="Times New Roman"/>
            </a:endParaRPr>
          </a:p>
          <a:p>
            <a:pPr mar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endParaRPr lang="ru-RU" sz="2800" dirty="0">
              <a:ea typeface="Times New Roman"/>
              <a:cs typeface="Times New Roman"/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  <a:tabLst>
                <a:tab pos="620713" algn="l"/>
              </a:tabLst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600" u="sng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888995"/>
              </p:ext>
            </p:extLst>
          </p:nvPr>
        </p:nvGraphicFramePr>
        <p:xfrm>
          <a:off x="467544" y="3429001"/>
          <a:ext cx="8352928" cy="3024336"/>
        </p:xfrm>
        <a:graphic>
          <a:graphicData uri="http://schemas.openxmlformats.org/drawingml/2006/table">
            <a:tbl>
              <a:tblPr firstRow="1" firstCol="1" bandRow="1"/>
              <a:tblGrid>
                <a:gridCol w="5615414"/>
                <a:gridCol w="2737514"/>
              </a:tblGrid>
              <a:tr h="8640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Программа </a:t>
                      </a:r>
                      <a:r>
                        <a:rPr lang="ru-RU" sz="2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терезесінің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элементтері</a:t>
                      </a:r>
                      <a:endParaRPr lang="ru-RU" sz="28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(бар/</a:t>
                      </a:r>
                      <a:r>
                        <a:rPr lang="ru-RU" sz="2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жоғын</a:t>
                      </a:r>
                      <a:r>
                        <a:rPr lang="ru-RU" sz="2800" b="1" dirty="0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r>
                        <a:rPr lang="ru-RU" sz="2800" b="1" dirty="0" err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анықта</a:t>
                      </a:r>
                      <a:endParaRPr lang="ru-RU" sz="2800" dirty="0">
                        <a:solidFill>
                          <a:srgbClr val="0070C0"/>
                        </a:solidFill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Тақырып</a:t>
                      </a:r>
                      <a:r>
                        <a:rPr lang="ru-RU" sz="28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aseline="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жолы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Жұмыс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аумағы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Жылжыту</a:t>
                      </a:r>
                      <a:r>
                        <a:rPr lang="ru-RU" sz="2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dirty="0" err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жолағы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kk-KZ" sz="28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Жиыру, Жаймалау, Жабу батырмалары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621030" algn="l"/>
                        </a:tabLst>
                      </a:pPr>
                      <a:r>
                        <a:rPr lang="ru-RU" sz="2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28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137150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68</Words>
  <Application>Microsoft Office PowerPoint</Application>
  <PresentationFormat>Экран (4:3)</PresentationFormat>
  <Paragraphs>72</Paragraphs>
  <Slides>13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  1бөлім: Компьютер және программалар Тақырып: Программа терезелері</vt:lpstr>
      <vt:lpstr>Қандай сөз барлық суреттерді сипаттайды.  Бұл сөз 6 әріптен тұрады.</vt:lpstr>
      <vt:lpstr>Презентация PowerPoint</vt:lpstr>
      <vt:lpstr>Презентация PowerPoint</vt:lpstr>
      <vt:lpstr>  1бөлім: Компьютер және программалар Тақырып: Программа терезелері</vt:lpstr>
      <vt:lpstr>Оқу мақсаты</vt:lpstr>
      <vt:lpstr>Презентация PowerPoint</vt:lpstr>
      <vt:lpstr>Презентация PowerPoint</vt:lpstr>
      <vt:lpstr> 1 Тапсырма</vt:lpstr>
      <vt:lpstr>Сергіту сәті</vt:lpstr>
      <vt:lpstr>Практикалық жұмыс</vt:lpstr>
      <vt:lpstr>Үй тапсырмасы</vt:lpstr>
      <vt:lpstr>Рефлексия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Арингазинова Алия</dc:creator>
  <cp:lastModifiedBy>Пользователь Windows</cp:lastModifiedBy>
  <cp:revision>25</cp:revision>
  <dcterms:created xsi:type="dcterms:W3CDTF">2018-07-20T14:24:55Z</dcterms:created>
  <dcterms:modified xsi:type="dcterms:W3CDTF">2018-07-26T13:32:52Z</dcterms:modified>
</cp:coreProperties>
</file>