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60" r:id="rId4"/>
    <p:sldId id="258" r:id="rId5"/>
    <p:sldId id="256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рын шатқалы – Астана Ақшам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2492896"/>
            <a:ext cx="9137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/>
            <a:r>
              <a:rPr lang="kk-KZ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«Бозжыра,Шарын» шатқалдары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634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340768"/>
            <a:ext cx="7715200" cy="652934"/>
          </a:xfrm>
        </p:spPr>
        <p:txBody>
          <a:bodyPr>
            <a:normAutofit/>
          </a:bodyPr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132856"/>
            <a:ext cx="7632848" cy="3052936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Font typeface="+mj-lt"/>
              <a:buAutoNum type="arabicPeriod"/>
            </a:pPr>
            <a:r>
              <a:rPr lang="kk-KZ" sz="2800" dirty="0">
                <a:solidFill>
                  <a:srgbClr val="000000"/>
                </a:solidFill>
                <a:latin typeface="Times New Roman"/>
              </a:rPr>
              <a:t>Бозжыра, Шарын шатқалдары мәтінінен қажетті мәліметтерді іріктей алу.</a:t>
            </a:r>
            <a:endParaRPr lang="ru-RU" sz="2800" dirty="0">
              <a:solidFill>
                <a:srgbClr val="00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  <a:buFont typeface="+mj-lt"/>
              <a:buAutoNum type="arabicPeriod"/>
            </a:pPr>
            <a:r>
              <a:rPr lang="kk-KZ" sz="2800" dirty="0">
                <a:solidFill>
                  <a:srgbClr val="000000"/>
                </a:solidFill>
                <a:latin typeface="Times New Roman"/>
              </a:rPr>
              <a:t>Мәтіндегі берілген ақпаратқа комментарий жасау.</a:t>
            </a:r>
            <a:endParaRPr lang="ru-RU" sz="2800" dirty="0">
              <a:solidFill>
                <a:srgbClr val="000000"/>
              </a:solidFill>
              <a:latin typeface="Times New Roman"/>
            </a:endParaRPr>
          </a:p>
          <a:p>
            <a:pPr algn="just">
              <a:buFont typeface="+mj-lt"/>
              <a:buAutoNum type="arabicPeriod"/>
            </a:pPr>
            <a:r>
              <a:rPr lang="kk-KZ" sz="2800" dirty="0">
                <a:solidFill>
                  <a:srgbClr val="000000"/>
                </a:solidFill>
                <a:latin typeface="Times New Roman"/>
              </a:rPr>
              <a:t>Оқылым материалдарын пайдалана отырып жинақы мәтін жазу.</a:t>
            </a:r>
            <a:endParaRPr lang="ru-RU" sz="2800" dirty="0">
              <a:solidFill>
                <a:srgbClr val="000000"/>
              </a:solidFill>
              <a:latin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1598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771800" y="2131423"/>
            <a:ext cx="3744416" cy="98640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Шатқал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1520" y="949207"/>
            <a:ext cx="2592288" cy="914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Терең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20157" y="692696"/>
            <a:ext cx="2592288" cy="914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Түбі тар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9512" y="3288170"/>
            <a:ext cx="2592288" cy="914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Канион деп те аталады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943425" y="3753741"/>
            <a:ext cx="3253679" cy="11052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Көпшілік бөлігі жартасты болып келетін аңғар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85077" y="949207"/>
            <a:ext cx="2592288" cy="914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286317" y="3458509"/>
            <a:ext cx="2592288" cy="914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Кейде ойыс беткейлі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62381" y="1052464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Құлама  немесе тік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>
            <a:stCxn id="4" idx="1"/>
            <a:endCxn id="5" idx="4"/>
          </p:cNvCxnSpPr>
          <p:nvPr/>
        </p:nvCxnSpPr>
        <p:spPr>
          <a:xfrm flipH="1" flipV="1">
            <a:off x="1547664" y="1863607"/>
            <a:ext cx="1772493" cy="412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4" idx="3"/>
          </p:cNvCxnSpPr>
          <p:nvPr/>
        </p:nvCxnSpPr>
        <p:spPr>
          <a:xfrm flipH="1">
            <a:off x="1475657" y="2973375"/>
            <a:ext cx="1844500" cy="288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4" idx="4"/>
          </p:cNvCxnSpPr>
          <p:nvPr/>
        </p:nvCxnSpPr>
        <p:spPr>
          <a:xfrm>
            <a:off x="4644008" y="3117831"/>
            <a:ext cx="0" cy="6712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0" idx="0"/>
          </p:cNvCxnSpPr>
          <p:nvPr/>
        </p:nvCxnSpPr>
        <p:spPr>
          <a:xfrm>
            <a:off x="5738215" y="3036847"/>
            <a:ext cx="1844246" cy="421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620576" y="1595791"/>
            <a:ext cx="0" cy="5356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4" idx="7"/>
            <a:endCxn id="9" idx="4"/>
          </p:cNvCxnSpPr>
          <p:nvPr/>
        </p:nvCxnSpPr>
        <p:spPr>
          <a:xfrm flipV="1">
            <a:off x="5967859" y="1863607"/>
            <a:ext cx="1613362" cy="412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596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2" y="980728"/>
            <a:ext cx="3528392" cy="202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avatars.mds.yandex.net/get-pdb/1581201/ab9354d7-5d3e-4e03-b37d-8cc04b2b1a71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954749"/>
            <a:ext cx="3456385" cy="202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atic.tildacdn.com/tild6265-6233-4033-b838-663930316164/294387c59250e07722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2" y="3501008"/>
            <a:ext cx="352839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3140968"/>
            <a:ext cx="46085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Шарын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шатқалы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Алматы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қаласынан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195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шақырым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Талғар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ауданынан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180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шақырым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қашықтықта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Шатқалды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бойлай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ағып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өзені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өзен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аңғары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Табиғаттың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мұндай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көркі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сонау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30 млн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бұрын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Биіктігі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150-300 мм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Туристердің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қызығушылығын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оятқан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«Долина замков»,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2 км,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20-80 м.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шатқалын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Америкадағы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шатқалдың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інісі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салыстырып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Жергілікті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шатқалды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қорғанды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қамалдар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аңғары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Шатқалдан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суретшілердің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төл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туындыларын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көруге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Жабайы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аңдардың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бейнесі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аймақта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палеолит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дәу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ндегі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құс-жануарлардың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мекендегенін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аңғаруға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8964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0685" y="908720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2400" b="1" dirty="0">
                <a:solidFill>
                  <a:srgbClr val="FF0000"/>
                </a:solidFill>
                <a:latin typeface="Times New Roman"/>
              </a:rPr>
              <a:t>Оқылым кезіндегі тапсырма</a:t>
            </a:r>
            <a:endParaRPr lang="kk-KZ" sz="2400" dirty="0">
              <a:solidFill>
                <a:srgbClr val="FF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400" b="1" dirty="0">
                <a:solidFill>
                  <a:srgbClr val="FF0000"/>
                </a:solidFill>
                <a:latin typeface="Times New Roman"/>
              </a:rPr>
              <a:t>Т.Ж</a:t>
            </a:r>
            <a:r>
              <a:rPr lang="ru-RU" sz="2400" dirty="0">
                <a:solidFill>
                  <a:srgbClr val="FF0000"/>
                </a:solidFill>
                <a:latin typeface="Times New Roman"/>
              </a:rPr>
              <a:t> </a:t>
            </a:r>
            <a:r>
              <a:rPr lang="kk-KZ" sz="2400" b="1" dirty="0">
                <a:solidFill>
                  <a:srgbClr val="FF0000"/>
                </a:solidFill>
                <a:latin typeface="Times New Roman"/>
              </a:rPr>
              <a:t>«Үш қадамды сұрақ» әдісі</a:t>
            </a:r>
            <a:endParaRPr lang="ru-RU" sz="2400" dirty="0">
              <a:solidFill>
                <a:srgbClr val="FF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solidFill>
                  <a:srgbClr val="000000"/>
                </a:solidFill>
                <a:latin typeface="Times New Roman"/>
              </a:rPr>
              <a:t>Мәтінді түсініп оқу. Негізгі ақпаратты іріктеңіз. Төмендегі сұрақтарға жауап беріңіз.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solidFill>
                  <a:srgbClr val="000000"/>
                </a:solidFill>
                <a:latin typeface="Times New Roman"/>
              </a:rPr>
              <a:t>1. Бозжыра шатқалы қайда бейнеленген?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solidFill>
                  <a:srgbClr val="000000"/>
                </a:solidFill>
                <a:latin typeface="Times New Roman"/>
              </a:rPr>
              <a:t>2. Шарын шатқалында қандай жануарлар мен өсімдіктер бар?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solidFill>
                  <a:srgbClr val="000000"/>
                </a:solidFill>
                <a:latin typeface="Times New Roman"/>
              </a:rPr>
              <a:t>3. Шарын шатқалы қайда орналасқан?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400" b="1" dirty="0">
                <a:latin typeface="Times New Roman"/>
              </a:rPr>
              <a:t>Дескриптор</a:t>
            </a:r>
          </a:p>
          <a:p>
            <a:pPr algn="just">
              <a:spcAft>
                <a:spcPts val="0"/>
              </a:spcAft>
              <a:buFont typeface="+mj-lt"/>
              <a:buAutoNum type="arabicPeriod"/>
            </a:pPr>
            <a:r>
              <a:rPr lang="kk-KZ" sz="2400" dirty="0">
                <a:solidFill>
                  <a:srgbClr val="000000"/>
                </a:solidFill>
                <a:latin typeface="Times New Roman"/>
              </a:rPr>
              <a:t>Мәтінді түсініп оқиды.</a:t>
            </a:r>
          </a:p>
          <a:p>
            <a:pPr algn="just">
              <a:spcAft>
                <a:spcPts val="0"/>
              </a:spcAft>
              <a:buFont typeface="+mj-lt"/>
              <a:buAutoNum type="arabicPeriod"/>
            </a:pPr>
            <a:r>
              <a:rPr lang="kk-KZ" sz="2400" dirty="0">
                <a:solidFill>
                  <a:srgbClr val="000000"/>
                </a:solidFill>
                <a:latin typeface="Times New Roman"/>
              </a:rPr>
              <a:t>Негізгі ақпаратты іріктейді.</a:t>
            </a:r>
          </a:p>
          <a:p>
            <a:pPr algn="just">
              <a:spcAft>
                <a:spcPts val="0"/>
              </a:spcAft>
              <a:buFont typeface="+mj-lt"/>
              <a:buAutoNum type="arabicPeriod"/>
            </a:pPr>
            <a:r>
              <a:rPr lang="kk-KZ" sz="2400" dirty="0">
                <a:solidFill>
                  <a:srgbClr val="000000"/>
                </a:solidFill>
                <a:latin typeface="Times New Roman"/>
              </a:rPr>
              <a:t>Сұрақтарға жауап береді.</a:t>
            </a:r>
            <a:endParaRPr lang="kk-KZ" sz="2400" b="0" i="0" dirty="0">
              <a:solidFill>
                <a:srgbClr val="000000"/>
              </a:solidFill>
              <a:effectLst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84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692695"/>
            <a:ext cx="7344816" cy="37444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/>
              </a:rPr>
              <a:t>2.Ауызша </a:t>
            </a:r>
            <a:r>
              <a:rPr lang="ru-RU" b="1" i="1" dirty="0" err="1" smtClean="0">
                <a:solidFill>
                  <a:srgbClr val="FF0000"/>
                </a:solidFill>
                <a:latin typeface="Times New Roman"/>
              </a:rPr>
              <a:t>тапсырма</a:t>
            </a:r>
            <a:r>
              <a:rPr lang="ru-RU" b="1" i="1" dirty="0" smtClean="0">
                <a:solidFill>
                  <a:srgbClr val="FF0000"/>
                </a:solidFill>
                <a:latin typeface="Times New Roman"/>
              </a:rPr>
              <a:t>.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Бірге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бөлек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дефис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арқылы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жазылатын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сөздерді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орфографиялық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нормаға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сай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жазады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 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1-тапсырма.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Сыңарын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тауып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айтыңдар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. </a:t>
            </a:r>
          </a:p>
          <a:p>
            <a:pPr marL="0" indent="0">
              <a:buNone/>
            </a:pPr>
            <a:endParaRPr lang="kk-KZ" dirty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endParaRPr lang="kk-KZ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2-тапсырма.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Екі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үш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түбірден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тұратын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5-6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географиялық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атау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айтып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сөйлем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құрап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айтыңдар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3-тапсырма.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Мәтіннен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біріккен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сөздерді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тауып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орфографиялық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ережеге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сай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есте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сақтаңдар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.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Дескриптор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: </a:t>
            </a:r>
            <a:endParaRPr lang="ru-RU" sz="200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Tx/>
              <a:buChar char="-"/>
            </a:pP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сөздердің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сыңарларын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тауып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айтады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географиялық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атауын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тауып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сөйлем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құрастырады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мәтіннен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біріккен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сөздерді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табады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660138"/>
              </p:ext>
            </p:extLst>
          </p:nvPr>
        </p:nvGraphicFramePr>
        <p:xfrm>
          <a:off x="1115616" y="2204864"/>
          <a:ext cx="6552728" cy="1131570"/>
        </p:xfrm>
        <a:graphic>
          <a:graphicData uri="http://schemas.openxmlformats.org/drawingml/2006/table">
            <a:tbl>
              <a:tblPr/>
              <a:tblGrid>
                <a:gridCol w="1078298"/>
                <a:gridCol w="1524500"/>
                <a:gridCol w="817914"/>
                <a:gridCol w="1037356"/>
                <a:gridCol w="877762"/>
                <a:gridCol w="1216898"/>
              </a:tblGrid>
              <a:tr h="0"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бір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барыс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ақ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тұмсық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>
                          <a:effectLst/>
                          <a:latin typeface="Times New Roman"/>
                        </a:rPr>
                        <a:t>қол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>
                          <a:effectLst/>
                          <a:latin typeface="Times New Roman"/>
                        </a:rPr>
                        <a:t>қарақшы</a:t>
                      </a:r>
                    </a:p>
                  </a:txBody>
                  <a:tcPr marL="73152" marR="73152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ақ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қазан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алты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бақа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суық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торғай</a:t>
                      </a:r>
                    </a:p>
                  </a:txBody>
                  <a:tcPr marL="73152" marR="73152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kk-KZ" sz="1600">
                          <a:effectLst/>
                          <a:latin typeface="Times New Roman"/>
                        </a:rPr>
                        <a:t>жеті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>
                          <a:effectLst/>
                          <a:latin typeface="Times New Roman"/>
                        </a:rPr>
                        <a:t>бақан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>
                          <a:effectLst/>
                          <a:latin typeface="Times New Roman"/>
                        </a:rPr>
                        <a:t>жол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сүйек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мүйіз</a:t>
                      </a:r>
                    </a:p>
                  </a:txBody>
                  <a:tcPr marL="73152" marR="66675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>
                          <a:effectLst/>
                          <a:latin typeface="Times New Roman"/>
                        </a:rPr>
                        <a:t>қу</a:t>
                      </a:r>
                    </a:p>
                  </a:txBody>
                  <a:tcPr marL="73152" marR="73152" marT="66675" marB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103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Деңгейілік тапсырма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00628"/>
            <a:ext cx="6768752" cy="3912548"/>
          </a:xfrm>
        </p:spPr>
        <p:txBody>
          <a:bodyPr>
            <a:normAutofit fontScale="70000" lnSpcReduction="20000"/>
          </a:bodyPr>
          <a:lstStyle/>
          <a:p>
            <a:r>
              <a:rPr lang="kk-KZ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тапсырма.</a:t>
            </a:r>
          </a:p>
          <a:p>
            <a:r>
              <a:rPr lang="kk-KZ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1-деңгей.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Орфографиялық сөздіктен қарап, жақша ішіндегі сөздерді ережеге сай жазыңдар.</a:t>
            </a:r>
          </a:p>
          <a:p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(Ақ) құтан, (ақ) құрай,</a:t>
            </a:r>
            <a:r>
              <a:rPr lang="kk-KZ" sz="2600" dirty="0">
                <a:latin typeface="Times New Roman" pitchFamily="18" charset="0"/>
                <a:cs typeface="Times New Roman" pitchFamily="18" charset="0"/>
              </a:rPr>
              <a:t> (ақ)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құба,</a:t>
            </a:r>
            <a:r>
              <a:rPr lang="kk-KZ" sz="2600" dirty="0">
                <a:latin typeface="Times New Roman" pitchFamily="18" charset="0"/>
                <a:cs typeface="Times New Roman" pitchFamily="18" charset="0"/>
              </a:rPr>
              <a:t> (ақ)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аю, </a:t>
            </a:r>
            <a:r>
              <a:rPr lang="kk-KZ" sz="2600" dirty="0">
                <a:latin typeface="Times New Roman" pitchFamily="18" charset="0"/>
                <a:cs typeface="Times New Roman" pitchFamily="18" charset="0"/>
              </a:rPr>
              <a:t>(ақ)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бөкен,</a:t>
            </a:r>
            <a:r>
              <a:rPr lang="kk-KZ" sz="2600" dirty="0">
                <a:latin typeface="Times New Roman" pitchFamily="18" charset="0"/>
                <a:cs typeface="Times New Roman" pitchFamily="18" charset="0"/>
              </a:rPr>
              <a:t> (ақ)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бота,</a:t>
            </a:r>
            <a:r>
              <a:rPr lang="kk-KZ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ақ)бұлт,(</a:t>
            </a:r>
            <a:r>
              <a:rPr lang="kk-KZ" sz="2600" dirty="0">
                <a:latin typeface="Times New Roman" pitchFamily="18" charset="0"/>
                <a:cs typeface="Times New Roman" pitchFamily="18" charset="0"/>
              </a:rPr>
              <a:t>ақ)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көз,</a:t>
            </a:r>
            <a:r>
              <a:rPr lang="kk-KZ" sz="2600" dirty="0">
                <a:latin typeface="Times New Roman" pitchFamily="18" charset="0"/>
                <a:cs typeface="Times New Roman" pitchFamily="18" charset="0"/>
              </a:rPr>
              <a:t> (ақ)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қарға,</a:t>
            </a:r>
            <a:r>
              <a:rPr lang="kk-KZ" sz="2600" dirty="0">
                <a:latin typeface="Times New Roman" pitchFamily="18" charset="0"/>
                <a:cs typeface="Times New Roman" pitchFamily="18" charset="0"/>
              </a:rPr>
              <a:t> (ақ)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бажақ.</a:t>
            </a:r>
          </a:p>
          <a:p>
            <a:r>
              <a:rPr lang="kk-KZ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2-деңгей.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Екі сөзден құралған шөп,балық,аң,құс аттарына мысал келтіріп жазыңдар.</a:t>
            </a:r>
          </a:p>
          <a:p>
            <a:r>
              <a:rPr lang="kk-KZ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3-деңгей.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Өсімдіктердің атауларын қатыстырып, «Табиғат аясында» тақырыбында жинақы мәтін жазыңдар.</a:t>
            </a:r>
          </a:p>
          <a:p>
            <a:r>
              <a:rPr lang="kk-KZ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Дискриптор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Ережеге сай сөздерді жаза алады.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Біріккен сөздерге мысал ойлап жазады.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Мәтіннің тақырыбына сай жинақы мәтін жазады.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5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28800"/>
            <a:ext cx="7516316" cy="3579849"/>
          </a:xfrm>
        </p:spPr>
        <p:txBody>
          <a:bodyPr>
            <a:normAutofit/>
          </a:bodyPr>
          <a:lstStyle/>
          <a:p>
            <a:r>
              <a:rPr lang="kk-KZ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Үйге тапсырма.</a:t>
            </a:r>
          </a:p>
          <a:p>
            <a:r>
              <a:rPr lang="kk-KZ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5-тапсырма.10-11 бет.</a:t>
            </a:r>
          </a:p>
          <a:p>
            <a:r>
              <a:rPr lang="kk-KZ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Берілгені: </a:t>
            </a:r>
            <a:r>
              <a:rPr lang="kk-KZ" sz="2800" b="0" dirty="0" smtClean="0">
                <a:latin typeface="Times New Roman" pitchFamily="18" charset="0"/>
                <a:cs typeface="Times New Roman" pitchFamily="18" charset="0"/>
              </a:rPr>
              <a:t>Ғаламтор көздерін пайдаланып, Бозжыра мен Шарын шатқалдарының ерекшеліктерін салыстырып жазыңдар. </a:t>
            </a: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0711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87</TotalTime>
  <Words>381</Words>
  <Application>Microsoft Office PowerPoint</Application>
  <PresentationFormat>Экран (4:3)</PresentationFormat>
  <Paragraphs>68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Презентация PowerPoint</vt:lpstr>
      <vt:lpstr>Сабақтың мақсаты:</vt:lpstr>
      <vt:lpstr>Презентация PowerPoint</vt:lpstr>
      <vt:lpstr>Презентация PowerPoint</vt:lpstr>
      <vt:lpstr>Презентация PowerPoint</vt:lpstr>
      <vt:lpstr>Презентация PowerPoint</vt:lpstr>
      <vt:lpstr>Деңгейілік тапсырма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2020-09-08T21:23:06Z</dcterms:created>
  <dcterms:modified xsi:type="dcterms:W3CDTF">2020-09-09T20:30:55Z</dcterms:modified>
</cp:coreProperties>
</file>