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56" r:id="rId3"/>
    <p:sldId id="263" r:id="rId4"/>
    <p:sldId id="276" r:id="rId5"/>
    <p:sldId id="262" r:id="rId6"/>
    <p:sldId id="264" r:id="rId7"/>
    <p:sldId id="267" r:id="rId8"/>
    <p:sldId id="257" r:id="rId9"/>
    <p:sldId id="268" r:id="rId10"/>
    <p:sldId id="269" r:id="rId11"/>
    <p:sldId id="270" r:id="rId12"/>
    <p:sldId id="271" r:id="rId13"/>
    <p:sldId id="273" r:id="rId14"/>
    <p:sldId id="275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FF00"/>
    <a:srgbClr val="0000FF"/>
    <a:srgbClr val="99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BDAF7-3B61-4728-B0F8-BD5DF641077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E56-14AF-4EC7-BBF6-D90B5397E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3482-8F12-4634-8FF6-E1343D0471D6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D25E-EECB-43F3-8736-8B25842C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3482-8F12-4634-8FF6-E1343D0471D6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D25E-EECB-43F3-8736-8B25842C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3482-8F12-4634-8FF6-E1343D0471D6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D25E-EECB-43F3-8736-8B25842C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3482-8F12-4634-8FF6-E1343D0471D6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D25E-EECB-43F3-8736-8B25842C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3482-8F12-4634-8FF6-E1343D0471D6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D25E-EECB-43F3-8736-8B25842C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3482-8F12-4634-8FF6-E1343D0471D6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D25E-EECB-43F3-8736-8B25842C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3482-8F12-4634-8FF6-E1343D0471D6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D25E-EECB-43F3-8736-8B25842C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3482-8F12-4634-8FF6-E1343D0471D6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D25E-EECB-43F3-8736-8B25842C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3482-8F12-4634-8FF6-E1343D0471D6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D25E-EECB-43F3-8736-8B25842C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3482-8F12-4634-8FF6-E1343D0471D6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D25E-EECB-43F3-8736-8B25842C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3482-8F12-4634-8FF6-E1343D0471D6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D25E-EECB-43F3-8736-8B25842C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3482-8F12-4634-8FF6-E1343D0471D6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7D25E-EECB-43F3-8736-8B25842C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785926"/>
            <a:ext cx="835824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8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8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r>
              <a:rPr lang="ru-RU" sz="8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8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8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8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8800" b="1" dirty="0" smtClean="0">
                <a:ln w="11430"/>
                <a:solidFill>
                  <a:srgbClr val="CC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88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8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</a:t>
            </a:r>
            <a:r>
              <a:rPr lang="ru-RU" sz="8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сынып</a:t>
            </a:r>
            <a:endParaRPr lang="ru-RU" sz="8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337" y="0"/>
            <a:ext cx="6225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Оқулықпен жұмыс</a:t>
            </a:r>
            <a:endParaRPr lang="ru-RU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User\Desktop\матем сурет\фон\225955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60077"/>
            <a:ext cx="8501122" cy="5718333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 rot="20999128">
            <a:off x="1174081" y="2518501"/>
            <a:ext cx="445484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 №937, №942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 №945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№952</a:t>
            </a:r>
            <a:endParaRPr kumimoji="0" lang="kk-KZ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577899"/>
            <a:ext cx="892971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№937. Натурал сан түрінде жазыңдар: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2,3 мың =                              2) 1,2 млн =                      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14,7 мың =                                 38,3 млн =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629,5 мың =                               0,9 млн =      </a:t>
            </a:r>
            <a:endParaRPr kumimoji="0" lang="kk-KZ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20" y="3460907"/>
            <a:ext cx="885828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№942. Амалдарды орындаңдар: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315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0,001 =              2) 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,9 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100 =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3) 24,05 : 1000 =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916,3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0,0001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873,4 : 100 =         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3,06 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1000 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62,5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0,001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246,5 : 1000 =    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0,7831 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1000 =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264974"/>
            <a:ext cx="85725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№945.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Ауданы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мақта егілген жерден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2870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</a:t>
            </a: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қта өнімі алынды.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 жерден неше центнер мақта өнімі алынады?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5720" y="3309136"/>
            <a:ext cx="8572560" cy="97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№952. </a:t>
            </a: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л бензин 7 кг болса, 100 л керосин 80 кг.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л керосин 1 л </a:t>
            </a: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бензиннен неше килограмм ауыр?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14290"/>
            <a:ext cx="410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5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5400" b="1" i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400" b="1" i="1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5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5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54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kk-KZ" sz="5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AutoShape 2" descr="ÐÐ°ÑÑÐ¸Ð½ÐºÐ¸ Ð¿Ð¾ Ð·Ð°Ð¿ÑÐ¾ÑÑ quiziz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6" name="Picture 4" descr="ÐÐ°ÑÑÐ¸Ð½ÐºÐ¸ Ð¿Ð¾ Ð·Ð°Ð¿ÑÐ¾ÑÑ quiziz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85860"/>
            <a:ext cx="4429155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ÐÐ°ÑÑÐ¸Ð½ÐºÐ¸ Ð¿Ð¾ Ð·Ð°Ð¿ÑÐ¾ÑÑ Ð±Ð°ÑÐ¿Ð°Ð»Ð´Ð°Ò ÓÐ´ÑÑÑ ÑÑÑÐµÑ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358246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User\Desktop\матем сурет\фон\slide-backdrop-4-1150629.jpg"/>
          <p:cNvPicPr>
            <a:picLocks noChangeAspect="1" noChangeArrowheads="1"/>
          </p:cNvPicPr>
          <p:nvPr/>
        </p:nvPicPr>
        <p:blipFill>
          <a:blip r:embed="rId3" cstate="print"/>
          <a:srcRect t="4167" r="35865"/>
          <a:stretch>
            <a:fillRect/>
          </a:stretch>
        </p:blipFill>
        <p:spPr bwMode="auto">
          <a:xfrm rot="21324234">
            <a:off x="1163607" y="1215881"/>
            <a:ext cx="3772331" cy="42323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0"/>
            <a:ext cx="4643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Үйге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тапсырма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545723">
            <a:off x="1532561" y="1913081"/>
            <a:ext cx="264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/>
              <a:t>№</a:t>
            </a:r>
            <a:r>
              <a:rPr lang="en-US" sz="3600" b="1" dirty="0"/>
              <a:t>9</a:t>
            </a:r>
            <a:r>
              <a:rPr lang="ru-RU" sz="3600" b="1" dirty="0" smtClean="0"/>
              <a:t>40</a:t>
            </a:r>
            <a:r>
              <a:rPr lang="kk-KZ" sz="3600" b="1" dirty="0" smtClean="0"/>
              <a:t> </a:t>
            </a:r>
          </a:p>
          <a:p>
            <a:r>
              <a:rPr lang="kk-KZ" sz="3600" b="1" dirty="0" smtClean="0"/>
              <a:t>№</a:t>
            </a:r>
            <a:r>
              <a:rPr lang="en-US" sz="3600" b="1" dirty="0"/>
              <a:t>9</a:t>
            </a:r>
            <a:r>
              <a:rPr lang="ru-RU" sz="3600" b="1" dirty="0" smtClean="0"/>
              <a:t>41</a:t>
            </a:r>
            <a:r>
              <a:rPr lang="en-US" sz="3600" b="1" dirty="0" smtClean="0"/>
              <a:t> </a:t>
            </a:r>
            <a:endParaRPr lang="kk-KZ" sz="3600" b="1" dirty="0" smtClean="0"/>
          </a:p>
          <a:p>
            <a:r>
              <a:rPr lang="ru-RU" sz="3600" b="1" dirty="0" smtClean="0"/>
              <a:t>№</a:t>
            </a:r>
            <a:r>
              <a:rPr lang="ru-RU" sz="3600" b="1" dirty="0"/>
              <a:t>946 </a:t>
            </a:r>
          </a:p>
        </p:txBody>
      </p:sp>
      <p:sp>
        <p:nvSpPr>
          <p:cNvPr id="7" name="Прямоугольник 6"/>
          <p:cNvSpPr/>
          <p:nvPr/>
        </p:nvSpPr>
        <p:spPr>
          <a:xfrm rot="20440022">
            <a:off x="1739363" y="3821361"/>
            <a:ext cx="29120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Ереже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жаттау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1738" y="0"/>
            <a:ext cx="74422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жұмысын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тексеру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2" cstate="print"/>
          <a:srcRect l="24195" t="21679" r="24743" b="8008"/>
          <a:stretch>
            <a:fillRect/>
          </a:stretch>
        </p:blipFill>
        <p:spPr bwMode="auto">
          <a:xfrm>
            <a:off x="857224" y="642918"/>
            <a:ext cx="7643866" cy="591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1071538" y="1357298"/>
            <a:ext cx="7429552" cy="1500198"/>
            <a:chOff x="1428728" y="2357430"/>
            <a:chExt cx="7429552" cy="1500198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428728" y="2357430"/>
              <a:ext cx="1571636" cy="1500198"/>
              <a:chOff x="1428728" y="2357430"/>
              <a:chExt cx="1571636" cy="1500198"/>
            </a:xfrm>
          </p:grpSpPr>
          <p:sp>
            <p:nvSpPr>
              <p:cNvPr id="1026" name="AutoShape 2"/>
              <p:cNvSpPr>
                <a:spLocks noChangeArrowheads="1"/>
              </p:cNvSpPr>
              <p:nvPr/>
            </p:nvSpPr>
            <p:spPr bwMode="auto">
              <a:xfrm>
                <a:off x="1428728" y="2357430"/>
                <a:ext cx="1571636" cy="1500198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7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1525326" y="2643182"/>
                <a:ext cx="1031051" cy="11079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6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ru-RU" sz="66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232311" y="2357430"/>
              <a:ext cx="60946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  <a:sym typeface="Symbol"/>
                </a:rPr>
                <a:t></a:t>
              </a:r>
              <a:endParaRPr lang="ru-RU" sz="7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Группа 10"/>
            <p:cNvGrpSpPr/>
            <p:nvPr/>
          </p:nvGrpSpPr>
          <p:grpSpPr>
            <a:xfrm>
              <a:off x="3929058" y="2428868"/>
              <a:ext cx="1357322" cy="1357322"/>
              <a:chOff x="3929058" y="2428868"/>
              <a:chExt cx="1357322" cy="135732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3929058" y="2428868"/>
                <a:ext cx="1357322" cy="1357322"/>
              </a:xfrm>
              <a:prstGeom prst="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7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000496" y="2571744"/>
                <a:ext cx="1285884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6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  <a:latin typeface="Times New Roman" pitchFamily="18" charset="0"/>
                    <a:cs typeface="Times New Roman" pitchFamily="18" charset="0"/>
                  </a:rPr>
                  <a:t>0,1</a:t>
                </a:r>
                <a:endParaRPr lang="ru-RU" sz="66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5467832" y="2357430"/>
              <a:ext cx="71045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7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72198" y="2500306"/>
              <a:ext cx="278608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1 = ?</a:t>
              </a:r>
              <a:endParaRPr lang="ru-RU" sz="7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000232" y="0"/>
            <a:ext cx="5357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kk-KZ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kk-KZ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kk-KZ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kk-KZ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3429000"/>
            <a:ext cx="19339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Жауабы: 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143380"/>
            <a:ext cx="8751155" cy="5000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27.02.20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ұмысы</a:t>
            </a:r>
          </a:p>
          <a:p>
            <a:pPr algn="ctr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Ондық бөлшектерді 10, 100, 1000, … және </a:t>
            </a:r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0,1,    0,01,   0,001, … сандарына көбейту және бөлу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071810"/>
            <a:ext cx="821537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</a:p>
          <a:p>
            <a:r>
              <a:rPr lang="kk-KZ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Ондық бөлшектерді 10, 100, 1000, … және 0,1,   0,01,   0,001, … сандарына көбейту және бөлу ережелерін есеп шығаруда қолдану</a:t>
            </a:r>
            <a:endParaRPr lang="ru-RU" sz="3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357298"/>
          <a:ext cx="8215370" cy="5214974"/>
        </p:xfrm>
        <a:graphic>
          <a:graphicData uri="http://schemas.openxmlformats.org/drawingml/2006/table">
            <a:tbl>
              <a:tblPr/>
              <a:tblGrid>
                <a:gridCol w="410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</a:t>
                      </a:r>
                      <a:r>
                        <a:rPr lang="kk-KZ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топ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2-топ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,765 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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=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,765 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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=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,765 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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 =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,765 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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10000 =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26,5 : 10 =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26,5 : 100 =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26,5 : 1000 =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26,5 : 10000 =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3-</a:t>
                      </a: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топ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4-топ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5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482,3 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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 =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482,3 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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0,01 =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482,3 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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0,001 =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482,3 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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0,0001 =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2,69 : 0,1 =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2,69 : 0,01 =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2,69 : 0,001 =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2,69 : 0,0001 =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4165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«Talk Partners» (Әңгімелесуші серіктестер)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Топпен жұмыс</a:t>
            </a:r>
            <a:endParaRPr kumimoji="0" lang="kk-KZ" sz="4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000108"/>
          <a:ext cx="8215370" cy="5214974"/>
        </p:xfrm>
        <a:graphic>
          <a:graphicData uri="http://schemas.openxmlformats.org/drawingml/2006/table">
            <a:tbl>
              <a:tblPr/>
              <a:tblGrid>
                <a:gridCol w="410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1-</a:t>
                      </a: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топ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2-топ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,765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10 = 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17,65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,765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100 = 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176,5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,765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1000 = 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1765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,765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10000 = 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17650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26,5 : 10 =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26,5 : 100 =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0,265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26,5 : 1000 =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0,0265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26,5 : 10000 =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0,00265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latin typeface="Times New Roman"/>
                          <a:ea typeface="Times New Roman"/>
                          <a:cs typeface="Times New Roman"/>
                        </a:rPr>
                        <a:t>3-</a:t>
                      </a: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топ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latin typeface="Times New Roman"/>
                          <a:ea typeface="Times New Roman"/>
                          <a:cs typeface="Times New Roman"/>
                        </a:rPr>
                        <a:t>4-топ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5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482,3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0,1 = 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48,23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482,3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0,01 = 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4,823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482,3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0,001 =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0,4823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482,3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0,0001 = 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0,04823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2,69 : 0,1 = 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26,9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2,69 : 0,01 = 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2,69 : 0,001 = 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2690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2,69 : 0,0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01 = 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26900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14923" y="0"/>
            <a:ext cx="27412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3714752"/>
            <a:ext cx="8572560" cy="1285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285992"/>
            <a:ext cx="8572560" cy="1285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214950"/>
            <a:ext cx="8572560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857232"/>
            <a:ext cx="8572560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88050" y="0"/>
            <a:ext cx="3816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Еске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900011"/>
            <a:ext cx="8858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kk-KZ" sz="24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Ондық бөлшекті 10, 100, 1000, ... сандарына көбейту үшін 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көбейткіште неше нөл </a:t>
            </a:r>
            <a:r>
              <a:rPr kumimoji="0" lang="kk-KZ" sz="24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болса, ондық бөлшектегі </a:t>
            </a:r>
            <a:r>
              <a:rPr kumimoji="0" lang="kk-KZ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үтірді сонша цифрға оңға қарай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жылжыту керек. </a:t>
            </a:r>
            <a:endParaRPr kumimoji="0" lang="kk-KZ" sz="36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5720" y="2285992"/>
            <a:ext cx="84296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Ондық бөлшекті 10, 100, 1000, ... сандарына бөлу үшін 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бөлгіштің жазылуында неше нөл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болса, ондық бөлшектегі </a:t>
            </a:r>
            <a:r>
              <a:rPr kumimoji="0" lang="kk-KZ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үтірді сонша цифрға солға қарай 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жылжыту керек. </a:t>
            </a:r>
            <a:endParaRPr kumimoji="0" lang="kk-KZ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85720" y="3714752"/>
            <a:ext cx="8858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Ондық бөлшекті 0,1,   0,01,  0,001, ... сандарына көбейту үшін 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көбейткіште неше нөл 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болса, ондық бөлшектегі </a:t>
            </a:r>
            <a:r>
              <a:rPr kumimoji="0" lang="kk-KZ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үтірді сонша цифрға солға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қарай жылжыту керек.</a:t>
            </a: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5720" y="5143512"/>
            <a:ext cx="8858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kumimoji="0" lang="kk-KZ" sz="2400" b="1" i="1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Ондық бөлшекті 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0,1,   0,01,  0,001, ... сандарына бөлу үшін 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бөлгіштің жазылуында неше нөл 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болса, ондық бөлшектегі </a:t>
            </a:r>
            <a:r>
              <a:rPr kumimoji="0" lang="kk-KZ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үтірді сонша цифрға оңға қарай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жылжыту керек. </a:t>
            </a: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7" grpId="0" animBg="1"/>
      <p:bldP spid="24577" grpId="0"/>
      <p:bldP spid="24578" grpId="0"/>
      <p:bldP spid="24579" grpId="0"/>
      <p:bldP spid="245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000232" y="0"/>
            <a:ext cx="511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Ауызша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есепте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42910" y="1142984"/>
            <a:ext cx="2952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1)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2,7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·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10 =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714480" y="2643182"/>
            <a:ext cx="2952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3) 4,52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: 0,01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=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143240" y="4071942"/>
            <a:ext cx="295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5) 0,2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·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100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=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2928926" y="1142984"/>
            <a:ext cx="1754187" cy="57888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</a:rPr>
              <a:t>7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4286248" y="2643182"/>
            <a:ext cx="1754187" cy="57888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452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5786446" y="4000504"/>
            <a:ext cx="1754187" cy="5794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0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428728" y="1928802"/>
            <a:ext cx="2428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) 2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8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: 10 =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3643306" y="1928802"/>
            <a:ext cx="1754187" cy="57888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0,28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428860" y="3286124"/>
            <a:ext cx="295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002060"/>
                </a:solidFill>
              </a:rPr>
              <a:t>4) 45,06 </a:t>
            </a:r>
            <a:r>
              <a:rPr lang="en-US" altLang="ru-RU" sz="2800" b="1" dirty="0">
                <a:solidFill>
                  <a:srgbClr val="002060"/>
                </a:solidFill>
                <a:cs typeface="Arial" pitchFamily="34" charset="0"/>
              </a:rPr>
              <a:t>·</a:t>
            </a:r>
            <a:r>
              <a:rPr lang="ru-RU" altLang="ru-RU" sz="2800" b="1" dirty="0">
                <a:solidFill>
                  <a:srgbClr val="002060"/>
                </a:solidFill>
                <a:cs typeface="Arial" pitchFamily="34" charset="0"/>
              </a:rPr>
              <a:t> 0,1 =</a:t>
            </a:r>
            <a:endParaRPr lang="en-US" altLang="ru-RU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5000628" y="3286124"/>
            <a:ext cx="1754187" cy="5794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00FF"/>
                </a:solidFill>
              </a:rPr>
              <a:t>4</a:t>
            </a:r>
            <a:r>
              <a:rPr lang="en-US" altLang="ru-RU" sz="2800" b="1" dirty="0" smtClean="0">
                <a:solidFill>
                  <a:srgbClr val="0000FF"/>
                </a:solidFill>
              </a:rPr>
              <a:t>,</a:t>
            </a:r>
            <a:r>
              <a:rPr lang="ru-RU" altLang="ru-RU" sz="2800" b="1" dirty="0" smtClean="0">
                <a:solidFill>
                  <a:srgbClr val="0000FF"/>
                </a:solidFill>
              </a:rPr>
              <a:t>506</a:t>
            </a:r>
            <a:endParaRPr lang="ru-RU" altLang="ru-RU" sz="2800" b="1" dirty="0">
              <a:solidFill>
                <a:srgbClr val="0000FF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857620" y="4786322"/>
            <a:ext cx="295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002060"/>
                </a:solidFill>
              </a:rPr>
              <a:t>6) </a:t>
            </a:r>
            <a:r>
              <a:rPr lang="en-US" altLang="ru-RU" sz="2800" b="1" dirty="0" smtClean="0">
                <a:solidFill>
                  <a:srgbClr val="002060"/>
                </a:solidFill>
              </a:rPr>
              <a:t>7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,06 </a:t>
            </a:r>
            <a:r>
              <a:rPr lang="en-US" altLang="ru-RU" sz="2800" b="1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ru-RU" altLang="ru-RU" sz="28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cs typeface="Arial" pitchFamily="34" charset="0"/>
              </a:rPr>
              <a:t>0,1 =</a:t>
            </a:r>
            <a:endParaRPr lang="en-US" altLang="ru-RU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>
            <a:off x="6286512" y="4714884"/>
            <a:ext cx="1754187" cy="5794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ru-RU" sz="2800" b="1" dirty="0" smtClean="0">
                <a:solidFill>
                  <a:srgbClr val="0000FF"/>
                </a:solidFill>
              </a:rPr>
              <a:t>7</a:t>
            </a:r>
            <a:r>
              <a:rPr lang="ru-RU" altLang="ru-RU" sz="2800" b="1" dirty="0" smtClean="0">
                <a:solidFill>
                  <a:srgbClr val="0000FF"/>
                </a:solidFill>
              </a:rPr>
              <a:t>0</a:t>
            </a:r>
            <a:r>
              <a:rPr lang="en-US" altLang="ru-RU" sz="2800" b="1" dirty="0" smtClean="0">
                <a:solidFill>
                  <a:srgbClr val="0000FF"/>
                </a:solidFill>
              </a:rPr>
              <a:t>,6</a:t>
            </a:r>
            <a:endParaRPr lang="ru-RU" altLang="ru-RU" sz="2800" b="1" dirty="0">
              <a:solidFill>
                <a:srgbClr val="0000FF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286248" y="5572140"/>
            <a:ext cx="295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002060"/>
                </a:solidFill>
              </a:rPr>
              <a:t>7) 6</a:t>
            </a:r>
            <a:r>
              <a:rPr lang="en-US" altLang="ru-RU" sz="2800" b="1" dirty="0" smtClean="0">
                <a:solidFill>
                  <a:srgbClr val="002060"/>
                </a:solidFill>
              </a:rPr>
              <a:t>1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,6 </a:t>
            </a:r>
            <a:r>
              <a:rPr lang="ru-RU" altLang="ru-RU" sz="2800" b="1" dirty="0" smtClean="0">
                <a:solidFill>
                  <a:srgbClr val="002060"/>
                </a:solidFill>
                <a:sym typeface="Symbol"/>
              </a:rPr>
              <a:t></a:t>
            </a:r>
            <a:r>
              <a:rPr lang="ru-RU" altLang="ru-RU" sz="2800" b="1" dirty="0" smtClean="0">
                <a:solidFill>
                  <a:srgbClr val="002060"/>
                </a:solidFill>
                <a:cs typeface="Arial" pitchFamily="34" charset="0"/>
              </a:rPr>
              <a:t> 0,01 </a:t>
            </a:r>
            <a:r>
              <a:rPr lang="ru-RU" altLang="ru-RU" sz="2800" b="1" dirty="0">
                <a:solidFill>
                  <a:srgbClr val="002060"/>
                </a:solidFill>
                <a:cs typeface="Arial" pitchFamily="34" charset="0"/>
              </a:rPr>
              <a:t>=</a:t>
            </a:r>
            <a:endParaRPr lang="en-US" altLang="ru-RU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6929454" y="5500702"/>
            <a:ext cx="1754187" cy="5794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ru-RU" sz="2800" b="1" dirty="0" smtClean="0">
                <a:solidFill>
                  <a:srgbClr val="0000FF"/>
                </a:solidFill>
              </a:rPr>
              <a:t>0,</a:t>
            </a:r>
            <a:r>
              <a:rPr lang="ru-RU" altLang="ru-RU" sz="2800" b="1" dirty="0" smtClean="0">
                <a:solidFill>
                  <a:srgbClr val="0000FF"/>
                </a:solidFill>
              </a:rPr>
              <a:t>6</a:t>
            </a:r>
            <a:r>
              <a:rPr lang="en-US" altLang="ru-RU" sz="2800" b="1" dirty="0" smtClean="0">
                <a:solidFill>
                  <a:srgbClr val="0000FF"/>
                </a:solidFill>
              </a:rPr>
              <a:t>1</a:t>
            </a:r>
            <a:r>
              <a:rPr lang="ru-RU" altLang="ru-RU" sz="2800" b="1" dirty="0" smtClean="0">
                <a:solidFill>
                  <a:srgbClr val="0000FF"/>
                </a:solidFill>
              </a:rPr>
              <a:t>6</a:t>
            </a:r>
            <a:endParaRPr lang="ru-RU" alt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 animBg="1"/>
      <p:bldP spid="5139" grpId="0" animBg="1"/>
      <p:bldP spid="5142" grpId="0" animBg="1"/>
      <p:bldP spid="22" grpId="0" animBg="1"/>
      <p:bldP spid="24" grpId="0" animBg="1"/>
      <p:bldP spid="26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rot="20467756">
            <a:off x="1730447" y="1485115"/>
            <a:ext cx="5143504" cy="4929222"/>
            <a:chOff x="-433634" y="357158"/>
            <a:chExt cx="7508143" cy="8501122"/>
          </a:xfrm>
        </p:grpSpPr>
        <p:pic>
          <p:nvPicPr>
            <p:cNvPr id="7" name="Рисунок 6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7637" y="357158"/>
              <a:ext cx="6286543" cy="850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20743166">
              <a:off x="-354213" y="1954595"/>
              <a:ext cx="2928957" cy="1114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400" dirty="0"/>
                <a:t>8,25</a:t>
              </a:r>
              <a:r>
                <a:rPr lang="kk-KZ" sz="1600" dirty="0"/>
                <a:t> </a:t>
              </a:r>
              <a:r>
                <a:rPr lang="en-US" sz="1600" dirty="0">
                  <a:sym typeface="Symbol"/>
                </a:rPr>
                <a:t></a:t>
              </a:r>
              <a:r>
                <a:rPr lang="en-US" sz="1600" dirty="0"/>
                <a:t> </a:t>
              </a:r>
              <a:r>
                <a:rPr lang="en-US" sz="3600" dirty="0" smtClean="0">
                  <a:sym typeface="Symbol"/>
                </a:rPr>
                <a:t></a:t>
              </a:r>
              <a:r>
                <a:rPr lang="en-US" sz="2800" dirty="0" smtClean="0"/>
                <a:t> </a:t>
              </a:r>
              <a:r>
                <a:rPr lang="kk-KZ" sz="1600" dirty="0" smtClean="0"/>
                <a:t>= </a:t>
              </a:r>
              <a:r>
                <a:rPr lang="kk-KZ" sz="1600" dirty="0"/>
                <a:t>82,5</a:t>
              </a:r>
              <a:endParaRPr lang="ru-RU" sz="1600" dirty="0"/>
            </a:p>
          </p:txBody>
        </p:sp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 rot="21289268">
              <a:off x="3399673" y="2038830"/>
              <a:ext cx="3423642" cy="100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8,25</a:t>
              </a:r>
              <a:r>
                <a:rPr kumimoji="0" lang="kk-KZ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kk-K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0,1 = 82,5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 rot="20297458">
              <a:off x="-433634" y="3676761"/>
              <a:ext cx="3784824" cy="1114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sz="1400" dirty="0"/>
                <a:t>35,96</a:t>
              </a:r>
              <a:r>
                <a:rPr lang="kk-KZ" sz="2400" dirty="0"/>
                <a:t> </a:t>
              </a:r>
              <a:r>
                <a:rPr lang="en-US" sz="3600" dirty="0">
                  <a:sym typeface="Symbol"/>
                </a:rPr>
                <a:t></a:t>
              </a:r>
              <a:r>
                <a:rPr lang="en-US" sz="2400" dirty="0"/>
                <a:t> </a:t>
              </a:r>
              <a:r>
                <a:rPr lang="kk-KZ" sz="1600" dirty="0"/>
                <a:t>100 = 0,3596</a:t>
              </a:r>
              <a:endParaRPr lang="ru-RU" sz="16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46120" y="3989469"/>
              <a:ext cx="2391904" cy="10085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1400" dirty="0"/>
                <a:t>35,96 </a:t>
              </a:r>
              <a:r>
                <a:rPr lang="en-US" sz="1400" dirty="0">
                  <a:sym typeface="Symbol"/>
                </a:rPr>
                <a:t></a:t>
              </a:r>
              <a:r>
                <a:rPr lang="en-US" sz="1400" dirty="0"/>
                <a:t> </a:t>
              </a:r>
              <a:r>
                <a:rPr lang="en-US" sz="3200" dirty="0">
                  <a:sym typeface="Symbol"/>
                </a:rPr>
                <a:t></a:t>
              </a:r>
              <a:r>
                <a:rPr lang="en-US" sz="1400" dirty="0"/>
                <a:t> </a:t>
              </a:r>
              <a:r>
                <a:rPr lang="kk-KZ" sz="1400" dirty="0"/>
                <a:t>= 0,3596</a:t>
              </a:r>
              <a:endParaRPr lang="ru-RU" sz="14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 rot="20265533">
              <a:off x="587662" y="5500198"/>
              <a:ext cx="2424663" cy="10085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1400" dirty="0"/>
                <a:t>0,9 </a:t>
              </a:r>
              <a:r>
                <a:rPr lang="en-US" sz="3200" dirty="0">
                  <a:sym typeface="Symbol"/>
                </a:rPr>
                <a:t></a:t>
              </a:r>
              <a:r>
                <a:rPr lang="en-US" sz="3200" dirty="0"/>
                <a:t> </a:t>
              </a:r>
              <a:r>
                <a:rPr lang="en-US" sz="3200" spc="600" dirty="0">
                  <a:sym typeface="Symbol"/>
                </a:rPr>
                <a:t></a:t>
              </a:r>
              <a:r>
                <a:rPr lang="en-US" sz="1400" dirty="0"/>
                <a:t>= 0,009</a:t>
              </a:r>
              <a:endParaRPr lang="ru-RU" sz="14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rot="797024">
              <a:off x="4138745" y="6211651"/>
              <a:ext cx="2935764" cy="1008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sz="1400" dirty="0"/>
                <a:t>0,9</a:t>
              </a:r>
              <a:r>
                <a:rPr lang="en-US" sz="1400" dirty="0"/>
                <a:t> : </a:t>
              </a:r>
              <a:r>
                <a:rPr lang="en-US" sz="3200" dirty="0">
                  <a:sym typeface="Symbol"/>
                </a:rPr>
                <a:t></a:t>
              </a:r>
              <a:r>
                <a:rPr lang="en-US" sz="1400" dirty="0"/>
                <a:t> = 0,009</a:t>
              </a:r>
              <a:endParaRPr lang="ru-RU" sz="14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0121946">
              <a:off x="815290" y="6388452"/>
              <a:ext cx="2466783" cy="10085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1,9 </a:t>
              </a:r>
              <a:r>
                <a:rPr lang="en-US" sz="3200" dirty="0">
                  <a:sym typeface="Symbol"/>
                </a:rPr>
                <a:t></a:t>
              </a:r>
              <a:r>
                <a:rPr lang="en-US" sz="1400" dirty="0"/>
                <a:t> 0,001 = 1900</a:t>
              </a:r>
              <a:endParaRPr lang="ru-RU" sz="14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1086221">
              <a:off x="4235391" y="7083345"/>
              <a:ext cx="2305324" cy="10085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1,9 </a:t>
              </a:r>
              <a:r>
                <a:rPr lang="en-US" sz="3200" dirty="0">
                  <a:sym typeface="Symbol"/>
                </a:rPr>
                <a:t></a:t>
              </a:r>
              <a:r>
                <a:rPr lang="en-US" sz="3200" dirty="0"/>
                <a:t> </a:t>
              </a:r>
              <a:r>
                <a:rPr lang="en-US" sz="3200" dirty="0">
                  <a:sym typeface="Symbol"/>
                </a:rPr>
                <a:t></a:t>
              </a:r>
              <a:r>
                <a:rPr lang="en-US" sz="1400" dirty="0"/>
                <a:t> = 1900</a:t>
              </a:r>
              <a:endParaRPr lang="ru-RU" sz="14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14546" y="14285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37635" y="0"/>
            <a:ext cx="62440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Фишбоун әдісі</a:t>
            </a:r>
          </a:p>
          <a:p>
            <a:pPr algn="ctr"/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«Ойлан, жұптас, тексер»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1113393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орынна тиісті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амалды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ал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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орнына тиісті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10, 100, 1000,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немесе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0,1; 0,01; 0,001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сандарын жазу керек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671</Words>
  <Application>Microsoft Office PowerPoint</Application>
  <PresentationFormat>Экран (4:3)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2019-02-24T05:26:59Z</dcterms:created>
  <dcterms:modified xsi:type="dcterms:W3CDTF">2020-10-26T17:45:35Z</dcterms:modified>
</cp:coreProperties>
</file>