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5" r:id="rId4"/>
    <p:sldId id="266" r:id="rId5"/>
    <p:sldId id="267" r:id="rId6"/>
    <p:sldId id="268" r:id="rId7"/>
    <p:sldId id="269" r:id="rId8"/>
    <p:sldId id="270" r:id="rId9"/>
    <p:sldId id="264" r:id="rId10"/>
    <p:sldId id="261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9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5DF7BA4-ABC8-4A1A-BF0F-011E84674193}" type="doc">
      <dgm:prSet loTypeId="urn:microsoft.com/office/officeart/2005/8/layout/pyramid2" loCatId="pyramid" qsTypeId="urn:microsoft.com/office/officeart/2005/8/quickstyle/3d9" qsCatId="3D" csTypeId="urn:microsoft.com/office/officeart/2005/8/colors/accent1_2" csCatId="accent1" phldr="1"/>
      <dgm:spPr/>
    </dgm:pt>
    <dgm:pt modelId="{45C68588-D455-4D7D-AF26-F513E88BC045}" type="pres">
      <dgm:prSet presAssocID="{A5DF7BA4-ABC8-4A1A-BF0F-011E84674193}" presName="compositeShape" presStyleCnt="0">
        <dgm:presLayoutVars>
          <dgm:dir/>
          <dgm:resizeHandles/>
        </dgm:presLayoutVars>
      </dgm:prSet>
      <dgm:spPr/>
    </dgm:pt>
  </dgm:ptLst>
  <dgm:cxnLst>
    <dgm:cxn modelId="{7C906E2D-A49A-4154-9558-A05573E7A33D}" type="presOf" srcId="{A5DF7BA4-ABC8-4A1A-BF0F-011E84674193}" destId="{45C68588-D455-4D7D-AF26-F513E88BC045}" srcOrd="0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D196E-E32C-42C3-B787-4E7721D6FB3B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FBA44-9D09-485B-BCAB-714F7BC322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D196E-E32C-42C3-B787-4E7721D6FB3B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FBA44-9D09-485B-BCAB-714F7BC322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D196E-E32C-42C3-B787-4E7721D6FB3B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FBA44-9D09-485B-BCAB-714F7BC322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D196E-E32C-42C3-B787-4E7721D6FB3B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FBA44-9D09-485B-BCAB-714F7BC322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D196E-E32C-42C3-B787-4E7721D6FB3B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FBA44-9D09-485B-BCAB-714F7BC322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D196E-E32C-42C3-B787-4E7721D6FB3B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FBA44-9D09-485B-BCAB-714F7BC322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D196E-E32C-42C3-B787-4E7721D6FB3B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FBA44-9D09-485B-BCAB-714F7BC322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D196E-E32C-42C3-B787-4E7721D6FB3B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FBA44-9D09-485B-BCAB-714F7BC322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D196E-E32C-42C3-B787-4E7721D6FB3B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FBA44-9D09-485B-BCAB-714F7BC322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D196E-E32C-42C3-B787-4E7721D6FB3B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FBA44-9D09-485B-BCAB-714F7BC322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D196E-E32C-42C3-B787-4E7721D6FB3B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8AFBA44-9D09-485B-BCAB-714F7BC3226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37D196E-E32C-42C3-B787-4E7721D6FB3B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8AFBA44-9D09-485B-BCAB-714F7BC3226A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Блок-схема: процесс 4"/>
          <p:cNvSpPr/>
          <p:nvPr/>
        </p:nvSpPr>
        <p:spPr>
          <a:xfrm>
            <a:off x="428596" y="1628800"/>
            <a:ext cx="8286808" cy="1224136"/>
          </a:xfrm>
          <a:prstGeom prst="flowChartProcess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57150" dist="38100" dir="5400000" algn="ctr" rotWithShape="0">
              <a:schemeClr val="accent1">
                <a:shade val="9000"/>
                <a:satMod val="105000"/>
                <a:alpha val="48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 sz="2800" dirty="0" smtClean="0">
              <a:solidFill>
                <a:srgbClr val="FFFF00"/>
              </a:solidFill>
            </a:endParaRPr>
          </a:p>
          <a:p>
            <a:pPr algn="ctr"/>
            <a:endParaRPr lang="kk-KZ" sz="2800" dirty="0" smtClean="0">
              <a:solidFill>
                <a:srgbClr val="FFFF00"/>
              </a:solidFill>
            </a:endParaRPr>
          </a:p>
          <a:p>
            <a:pPr algn="ctr"/>
            <a:r>
              <a:rPr lang="kk-KZ" sz="2800" dirty="0" smtClean="0">
                <a:solidFill>
                  <a:srgbClr val="FFFF00"/>
                </a:solidFill>
              </a:rPr>
              <a:t>Пән:Әдебиеттік  оқу        </a:t>
            </a:r>
            <a:r>
              <a:rPr lang="kk-KZ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Бөлім:Қоршаған орта</a:t>
            </a:r>
          </a:p>
          <a:p>
            <a:pPr algn="ctr"/>
            <a:r>
              <a:rPr lang="kk-KZ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Сабақтың тақырыбы: “Түлкі мен тиін”</a:t>
            </a:r>
          </a:p>
          <a:p>
            <a:pPr algn="ctr"/>
            <a:r>
              <a:rPr lang="kk-KZ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</a:t>
            </a:r>
          </a:p>
          <a:p>
            <a:pPr algn="ctr"/>
            <a:r>
              <a:rPr lang="kk-KZ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</a:t>
            </a:r>
            <a:endParaRPr lang="ru-RU" sz="28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42910" y="3212976"/>
            <a:ext cx="7643866" cy="3384376"/>
          </a:xfrm>
          <a:prstGeom prst="rect">
            <a:avLst/>
          </a:prstGeom>
          <a:effectLst>
            <a:glow rad="139700">
              <a:schemeClr val="accent5">
                <a:satMod val="175000"/>
                <a:alpha val="40000"/>
              </a:schemeClr>
            </a:glow>
            <a:outerShdw blurRad="57150" dist="38100" dir="5400000" algn="ctr" rotWithShape="0">
              <a:schemeClr val="accent1">
                <a:shade val="9000"/>
                <a:satMod val="105000"/>
                <a:alpha val="48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dirty="0" smtClean="0">
                <a:ln/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Сабаққа негізделген оқу мақсаты:2.2.6.1-кейіпкердің сыртқы келбетін сипаттау,мінез-құлқы мен іс әрекетін бағалау3.3.2.1 шығарма кейіпкеріне хат/ертегі (кейіпкер қосу, соңын өзгерту...(өлең төрт жолды/әңгіме/(оқығаны ,көргені бойынша жазу)</a:t>
            </a:r>
            <a:endParaRPr lang="ru-RU" sz="2800" dirty="0">
              <a:ln/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28596" y="44624"/>
            <a:ext cx="8175852" cy="122413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kk-KZ" sz="2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Пән:А.Асқаров атындағы №</a:t>
            </a:r>
            <a:r>
              <a:rPr lang="ru-RU" sz="2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77 </a:t>
            </a:r>
            <a:r>
              <a:rPr lang="ru-RU" sz="28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мектеп-лицейінің</a:t>
            </a:r>
            <a:r>
              <a:rPr lang="ru-RU" sz="2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бастауыш</a:t>
            </a:r>
            <a:r>
              <a:rPr lang="ru-RU" sz="2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сынып</a:t>
            </a:r>
            <a:r>
              <a:rPr lang="ru-RU" sz="2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мұғалімі:Ташимова</a:t>
            </a:r>
            <a:r>
              <a:rPr lang="ru-RU" sz="2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Рая </a:t>
            </a:r>
            <a:r>
              <a:rPr lang="ru-RU" sz="28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Сарсенбаевна</a:t>
            </a:r>
            <a:endParaRPr lang="ru-RU" sz="24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Блок-схема: процесс 3"/>
          <p:cNvSpPr/>
          <p:nvPr/>
        </p:nvSpPr>
        <p:spPr>
          <a:xfrm>
            <a:off x="857224" y="857232"/>
            <a:ext cx="7358114" cy="898400"/>
          </a:xfrm>
          <a:prstGeom prst="flowChartProcess">
            <a:avLst/>
          </a:prstGeom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Сабақтың соңы:</a:t>
            </a:r>
          </a:p>
          <a:p>
            <a:pPr algn="ctr"/>
            <a:endParaRPr lang="ru-RU" dirty="0"/>
          </a:p>
        </p:txBody>
      </p:sp>
      <p:sp>
        <p:nvSpPr>
          <p:cNvPr id="5" name="Блок-схема: процесс 4"/>
          <p:cNvSpPr/>
          <p:nvPr/>
        </p:nvSpPr>
        <p:spPr>
          <a:xfrm>
            <a:off x="857224" y="2071678"/>
            <a:ext cx="7429552" cy="2428892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“Еркін микрафон “әдісі</a:t>
            </a:r>
          </a:p>
          <a:p>
            <a:pPr algn="ctr"/>
            <a:r>
              <a:rPr lang="kk-KZ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Қандай жақсы қасиеттерді бойымызға алдық,үйрендік?</a:t>
            </a:r>
          </a:p>
          <a:p>
            <a:pPr algn="ctr"/>
            <a:r>
              <a:rPr lang="kk-KZ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Қандай жаман қасиеттерден жирендік?</a:t>
            </a:r>
          </a:p>
          <a:p>
            <a:pPr algn="ctr"/>
            <a:r>
              <a:rPr lang="kk-KZ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Жақсы қасиеттер    Жаман қасиеттер</a:t>
            </a:r>
          </a:p>
        </p:txBody>
      </p:sp>
      <p:sp>
        <p:nvSpPr>
          <p:cNvPr id="6" name="Блок-схема: процесс 5"/>
          <p:cNvSpPr/>
          <p:nvPr/>
        </p:nvSpPr>
        <p:spPr>
          <a:xfrm>
            <a:off x="857224" y="4786322"/>
            <a:ext cx="7429552" cy="1500198"/>
          </a:xfrm>
          <a:prstGeom prst="flowChartProcess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Кері байланыс : Ауызша</a:t>
            </a:r>
            <a:endParaRPr lang="ru-RU" sz="24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Схема 7"/>
          <p:cNvGraphicFramePr/>
          <p:nvPr/>
        </p:nvGraphicFramePr>
        <p:xfrm>
          <a:off x="1524000" y="3500438"/>
          <a:ext cx="6262710" cy="3143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28596" y="285728"/>
            <a:ext cx="7929618" cy="928694"/>
          </a:xfrm>
          <a:prstGeom prst="rect">
            <a:avLst/>
          </a:prstGeom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kk-KZ" sz="2800" b="1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Сабақтың басы </a:t>
            </a:r>
          </a:p>
        </p:txBody>
      </p:sp>
      <p:sp>
        <p:nvSpPr>
          <p:cNvPr id="5" name="Блок-схема: процесс 4"/>
          <p:cNvSpPr/>
          <p:nvPr/>
        </p:nvSpPr>
        <p:spPr>
          <a:xfrm>
            <a:off x="214282" y="1357298"/>
            <a:ext cx="3786214" cy="1928826"/>
          </a:xfrm>
          <a:prstGeom prst="flowChartProcess">
            <a:avLst/>
          </a:prstGeom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Ұйымдастыру</a:t>
            </a:r>
          </a:p>
          <a:p>
            <a:pPr algn="ctr"/>
            <a:r>
              <a:rPr lang="kk-KZ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Топқа бірігу</a:t>
            </a:r>
          </a:p>
          <a:p>
            <a:pPr algn="ctr"/>
            <a:r>
              <a:rPr lang="kk-KZ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1-топ Түлкі</a:t>
            </a:r>
          </a:p>
          <a:p>
            <a:pPr algn="ctr"/>
            <a:r>
              <a:rPr lang="kk-KZ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2- топ Қасқыр</a:t>
            </a:r>
          </a:p>
          <a:p>
            <a:pPr algn="ctr"/>
            <a:r>
              <a:rPr lang="kk-KZ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3-топ Тиін</a:t>
            </a:r>
            <a:endParaRPr lang="ru-RU" sz="24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Блок-схема: процесс 5"/>
          <p:cNvSpPr/>
          <p:nvPr/>
        </p:nvSpPr>
        <p:spPr>
          <a:xfrm>
            <a:off x="214282" y="3429000"/>
            <a:ext cx="3643338" cy="3286148"/>
          </a:xfrm>
          <a:prstGeom prst="flowChartProcess">
            <a:avLst/>
          </a:prstGeom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Психологиялық</a:t>
            </a:r>
            <a:r>
              <a:rPr lang="kk-KZ" sz="2800" dirty="0" smtClean="0">
                <a:solidFill>
                  <a:srgbClr val="FFFF00"/>
                </a:solidFill>
              </a:rPr>
              <a:t> серпіліс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214810" y="1357298"/>
            <a:ext cx="4500594" cy="5286412"/>
          </a:xfrm>
          <a:prstGeom prst="rect">
            <a:avLst/>
          </a:prstGeom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dirty="0" smtClean="0">
                <a:solidFill>
                  <a:srgbClr val="FFFF00"/>
                </a:solidFill>
              </a:rPr>
              <a:t>Үй тапсырмасын пысықтау</a:t>
            </a:r>
          </a:p>
          <a:p>
            <a:pPr algn="ctr"/>
            <a:r>
              <a:rPr lang="kk-KZ" sz="2400" dirty="0" smtClean="0">
                <a:solidFill>
                  <a:srgbClr val="FFFF00"/>
                </a:solidFill>
              </a:rPr>
              <a:t>“Конверттегі сұрақ” әдісі</a:t>
            </a:r>
          </a:p>
          <a:p>
            <a:pPr algn="ctr"/>
            <a:r>
              <a:rPr lang="kk-KZ" sz="2400" dirty="0" smtClean="0">
                <a:solidFill>
                  <a:srgbClr val="FFFF00"/>
                </a:solidFill>
              </a:rPr>
              <a:t>Әр топ бір-бірімен сұрақ бойынша жұмыс жасайды</a:t>
            </a:r>
          </a:p>
          <a:p>
            <a:pPr algn="ctr"/>
            <a:endParaRPr lang="kk-KZ" sz="2400" dirty="0" smtClean="0">
              <a:solidFill>
                <a:srgbClr val="FFFF00"/>
              </a:solidFill>
            </a:endParaRPr>
          </a:p>
          <a:p>
            <a:pPr algn="ctr"/>
            <a:endParaRPr lang="kk-KZ" sz="2400" dirty="0" smtClean="0">
              <a:solidFill>
                <a:srgbClr val="FFFF00"/>
              </a:solidFill>
            </a:endParaRPr>
          </a:p>
          <a:p>
            <a:pPr algn="ctr"/>
            <a:endParaRPr lang="kk-KZ" sz="2400" dirty="0" smtClean="0">
              <a:solidFill>
                <a:srgbClr val="FFFF00"/>
              </a:solidFill>
            </a:endParaRPr>
          </a:p>
          <a:p>
            <a:pPr algn="ctr"/>
            <a:r>
              <a:rPr lang="kk-KZ" sz="2400" dirty="0" smtClean="0">
                <a:solidFill>
                  <a:srgbClr val="FFFF00"/>
                </a:solidFill>
              </a:rPr>
              <a:t>Үй тапсырмасын бекіту “Блинц”сұрақтары</a:t>
            </a:r>
          </a:p>
          <a:p>
            <a:pPr algn="ctr"/>
            <a:r>
              <a:rPr lang="kk-KZ" sz="2400" dirty="0" smtClean="0">
                <a:solidFill>
                  <a:srgbClr val="FFFF00"/>
                </a:solidFill>
              </a:rPr>
              <a:t>“Сәлемдеме” әдісі </a:t>
            </a:r>
          </a:p>
          <a:p>
            <a:pPr algn="ctr"/>
            <a:endParaRPr lang="ru-RU" sz="2400" dirty="0">
              <a:solidFill>
                <a:srgbClr val="FFFF00"/>
              </a:solidFill>
            </a:endParaRPr>
          </a:p>
        </p:txBody>
      </p:sp>
      <p:pic>
        <p:nvPicPr>
          <p:cNvPr id="9" name="Рисунок 8" descr="https://png.pngtree.com/element_origin_min_pic/20/03/20/1656ee3aaadb03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4876" y="3500438"/>
            <a:ext cx="1500198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C:\Users\ASUS X52N\Desktop\depositphotos_26183973-stock-photo-old-paper-ancient-parchment-scroll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14943" y="5715016"/>
            <a:ext cx="2000264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SUS X52N\Downloads\img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28992" y="285728"/>
            <a:ext cx="5715008" cy="6286520"/>
          </a:xfrm>
          <a:prstGeom prst="rect">
            <a:avLst/>
          </a:prstGeom>
          <a:noFill/>
        </p:spPr>
      </p:pic>
      <p:pic>
        <p:nvPicPr>
          <p:cNvPr id="5" name="Picture 2" descr="C:\Users\ASUS X52N\Downloads\85f8590f5a2f7007077c09292b5a39d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428604"/>
            <a:ext cx="3143272" cy="51435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42910" y="642918"/>
            <a:ext cx="8072494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Сабақтың ортасы</a:t>
            </a:r>
            <a:endParaRPr lang="ru-RU" sz="28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14348" y="1857364"/>
            <a:ext cx="8072494" cy="25003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Ұ/ж Бірлескен оқу</a:t>
            </a:r>
          </a:p>
          <a:p>
            <a:pPr algn="ctr"/>
            <a:r>
              <a:rPr lang="kk-KZ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Оқулықпен жұмыс. Тізбектеп оқу.</a:t>
            </a:r>
          </a:p>
          <a:p>
            <a:pPr algn="ctr"/>
            <a:r>
              <a:rPr lang="kk-KZ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Оқушылар берілген мысалды тізбектей оқиды.</a:t>
            </a:r>
            <a:endParaRPr lang="ru-RU" sz="28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28662" y="4714884"/>
            <a:ext cx="7643866" cy="19288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Дескриптор</a:t>
            </a:r>
          </a:p>
          <a:p>
            <a:pPr algn="ctr"/>
            <a:r>
              <a:rPr lang="kk-KZ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-алдыңғы оқушыны тыңдап,жалғастыра оқиды</a:t>
            </a:r>
          </a:p>
          <a:p>
            <a:pPr algn="ctr"/>
            <a:r>
              <a:rPr lang="kk-KZ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-мысалды нақышына келтіре оқиды</a:t>
            </a:r>
          </a:p>
          <a:p>
            <a:pPr algn="ctr"/>
            <a:endParaRPr lang="kk-KZ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SUS X52N\Desktop\жануарлар суреттер\ashyk-sabak-tulki-mien-tiin_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14942" y="0"/>
            <a:ext cx="3929058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5357818" cy="6858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Түлкі мен Тиін</a:t>
            </a:r>
          </a:p>
          <a:p>
            <a:pPr algn="ctr"/>
            <a:r>
              <a:rPr lang="kk-KZ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(Мысал)</a:t>
            </a:r>
          </a:p>
          <a:p>
            <a:pPr algn="ctr"/>
            <a:r>
              <a:rPr lang="kk-KZ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Кездесіп қап қиырда,</a:t>
            </a:r>
          </a:p>
          <a:p>
            <a:pPr algn="ctr"/>
            <a:r>
              <a:rPr lang="kk-KZ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Түлкі айтты :</a:t>
            </a:r>
          </a:p>
          <a:p>
            <a:pPr algn="ctr"/>
            <a:r>
              <a:rPr lang="kk-KZ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-Тиін-ау,</a:t>
            </a:r>
          </a:p>
          <a:p>
            <a:pPr algn="ctr"/>
            <a:r>
              <a:rPr lang="kk-KZ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Тоқсан тоғыз айлам бар,</a:t>
            </a:r>
          </a:p>
          <a:p>
            <a:pPr algn="ctr"/>
            <a:r>
              <a:rPr lang="kk-KZ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Сенің жайың қиын-ау,</a:t>
            </a:r>
          </a:p>
          <a:p>
            <a:pPr algn="ctr"/>
            <a:r>
              <a:rPr lang="kk-KZ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-Жайды аңғар,</a:t>
            </a:r>
          </a:p>
          <a:p>
            <a:pPr algn="ctr"/>
            <a:r>
              <a:rPr lang="kk-KZ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Жалғыз  ғана айлам бар.</a:t>
            </a:r>
          </a:p>
          <a:p>
            <a:pPr algn="ctr"/>
            <a:r>
              <a:rPr lang="kk-KZ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Сен сияқты тым ерке</a:t>
            </a:r>
          </a:p>
          <a:p>
            <a:pPr algn="ctr"/>
            <a:r>
              <a:rPr lang="kk-KZ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Емеспін мен тайраңдар.</a:t>
            </a:r>
          </a:p>
          <a:p>
            <a:pPr algn="ctr"/>
            <a:r>
              <a:rPr lang="kk-KZ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Олар сөйтіп тұрғанда,</a:t>
            </a:r>
          </a:p>
          <a:p>
            <a:pPr algn="ctr"/>
            <a:r>
              <a:rPr lang="kk-KZ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Қасқыр жетті бұл маңға.</a:t>
            </a:r>
          </a:p>
          <a:p>
            <a:pPr algn="ctr"/>
            <a:r>
              <a:rPr lang="kk-KZ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Тиін талға өрмелеп,</a:t>
            </a:r>
          </a:p>
          <a:p>
            <a:pPr algn="ctr"/>
            <a:r>
              <a:rPr lang="kk-KZ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Түлкі қалды тырбаңдап.</a:t>
            </a:r>
          </a:p>
          <a:p>
            <a:pPr algn="ctr"/>
            <a:r>
              <a:rPr lang="kk-KZ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Тоқсан тоғыз айлалы</a:t>
            </a:r>
          </a:p>
          <a:p>
            <a:pPr algn="ctr"/>
            <a:r>
              <a:rPr lang="kk-KZ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Түлкі бірден жайрады.</a:t>
            </a:r>
          </a:p>
          <a:p>
            <a:pPr algn="ctr"/>
            <a:r>
              <a:rPr lang="kk-KZ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Бір айласы тиіннің</a:t>
            </a:r>
          </a:p>
          <a:p>
            <a:pPr algn="ctr"/>
            <a:r>
              <a:rPr lang="kk-KZ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Болып шықты пайдалы.</a:t>
            </a:r>
            <a:endParaRPr lang="ru-RU" sz="24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00034" y="428604"/>
            <a:ext cx="8143932" cy="15573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Ұ/ж </a:t>
            </a:r>
          </a:p>
          <a:p>
            <a:pPr algn="ctr"/>
            <a:r>
              <a:rPr lang="kk-KZ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“Термин сөздер” әдісі</a:t>
            </a:r>
            <a:endParaRPr lang="ru-RU" sz="28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785786" y="2428785"/>
          <a:ext cx="7540031" cy="2396103"/>
        </p:xfrm>
        <a:graphic>
          <a:graphicData uri="http://schemas.openxmlformats.org/drawingml/2006/table">
            <a:tbl>
              <a:tblPr/>
              <a:tblGrid>
                <a:gridCol w="1296025"/>
                <a:gridCol w="3903816"/>
                <a:gridCol w="2340190"/>
              </a:tblGrid>
              <a:tr h="116897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kk-KZ" sz="1200" i="1" dirty="0">
                          <a:latin typeface="Cambria"/>
                          <a:ea typeface="Calibri"/>
                          <a:cs typeface="Times New Roman"/>
                        </a:rPr>
                        <a:t>4. </a:t>
                      </a:r>
                      <a:r>
                        <a:rPr lang="kk-KZ" sz="1800" i="1" dirty="0" smtClean="0">
                          <a:latin typeface="Cambria"/>
                          <a:ea typeface="Calibri"/>
                          <a:cs typeface="Times New Roman"/>
                        </a:rPr>
                        <a:t>Тапсырманы</a:t>
                      </a:r>
                      <a:r>
                        <a:rPr lang="kk-KZ" sz="1800" i="1" baseline="0" dirty="0" smtClean="0">
                          <a:latin typeface="Cambria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kk-KZ" sz="1800" i="1" dirty="0" smtClean="0">
                          <a:latin typeface="Cambria"/>
                          <a:ea typeface="Calibri"/>
                          <a:cs typeface="Times New Roman"/>
                        </a:rPr>
                        <a:t>орындаңыз</a:t>
                      </a:r>
                      <a:r>
                        <a:rPr lang="kk-KZ" sz="1800" i="1" dirty="0">
                          <a:latin typeface="Cambria"/>
                          <a:ea typeface="Calibri"/>
                          <a:cs typeface="Times New Roman"/>
                        </a:rPr>
                        <a:t>.</a:t>
                      </a:r>
                      <a:endParaRPr lang="ru-RU" sz="1800" dirty="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>
                      <a:noFill/>
                    </a:lnL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399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kk-KZ" sz="1200">
                          <a:latin typeface="Cambria"/>
                          <a:ea typeface="Calibri"/>
                          <a:cs typeface="Times New Roman"/>
                        </a:rPr>
                        <a:t>№</a:t>
                      </a:r>
                      <a:endParaRPr lang="ru-RU" sz="110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kk-KZ" sz="2400" dirty="0">
                          <a:latin typeface="Cambria"/>
                          <a:ea typeface="Calibri"/>
                          <a:cs typeface="Times New Roman"/>
                        </a:rPr>
                        <a:t>Термин сөздер</a:t>
                      </a:r>
                      <a:endParaRPr lang="ru-RU" sz="2400" dirty="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kk-KZ" sz="2400" dirty="0">
                          <a:latin typeface="Cambria"/>
                          <a:ea typeface="Calibri"/>
                          <a:cs typeface="Times New Roman"/>
                        </a:rPr>
                        <a:t>Түсіндірме</a:t>
                      </a:r>
                      <a:endParaRPr lang="ru-RU" sz="2400" dirty="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006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kk-KZ" sz="1200">
                          <a:latin typeface="Cambria"/>
                          <a:ea typeface="Calibri"/>
                          <a:cs typeface="Times New Roman"/>
                        </a:rPr>
                        <a:t>1</a:t>
                      </a:r>
                      <a:endParaRPr lang="ru-RU" sz="110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kk-KZ" sz="1200" dirty="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kk-KZ" sz="120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006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kk-KZ" sz="1200">
                          <a:latin typeface="Cambria"/>
                          <a:ea typeface="Calibri"/>
                          <a:cs typeface="Times New Roman"/>
                        </a:rPr>
                        <a:t>2</a:t>
                      </a:r>
                      <a:endParaRPr lang="ru-RU" sz="110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kk-KZ" sz="1200" dirty="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kk-KZ" sz="120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006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kk-KZ" sz="1200">
                          <a:latin typeface="Cambria"/>
                          <a:ea typeface="Calibri"/>
                          <a:cs typeface="Times New Roman"/>
                        </a:rPr>
                        <a:t>3</a:t>
                      </a:r>
                      <a:endParaRPr lang="ru-RU" sz="110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kk-KZ" sz="120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kk-KZ" sz="1200" dirty="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642910" y="5000636"/>
            <a:ext cx="7929618" cy="13430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Дескриптор</a:t>
            </a:r>
          </a:p>
          <a:p>
            <a:pPr algn="ctr"/>
            <a:r>
              <a:rPr lang="kk-KZ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Термин сөздерге түсінік береді</a:t>
            </a:r>
          </a:p>
          <a:p>
            <a:pPr algn="ctr"/>
            <a:r>
              <a:rPr lang="kk-KZ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Мысал кейіпкерлерінің сыртқы келбетін сипаттайды</a:t>
            </a:r>
            <a:endParaRPr lang="ru-RU" sz="24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14348" y="571480"/>
            <a:ext cx="7643866" cy="13573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Ж/ж </a:t>
            </a:r>
          </a:p>
          <a:p>
            <a:pPr algn="ctr"/>
            <a:r>
              <a:rPr lang="kk-KZ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“Екі ассоциация” әдісі</a:t>
            </a:r>
            <a:endParaRPr lang="ru-RU" sz="28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2500298" y="2143116"/>
          <a:ext cx="6357981" cy="2735223"/>
        </p:xfrm>
        <a:graphic>
          <a:graphicData uri="http://schemas.openxmlformats.org/drawingml/2006/table">
            <a:tbl>
              <a:tblPr/>
              <a:tblGrid>
                <a:gridCol w="3178658"/>
                <a:gridCol w="3179323"/>
              </a:tblGrid>
              <a:tr h="95820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Төрт жануардың атын жаз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Екінші бағанға сәйкес келетін жануарлардың іс әрекетін сипаттап жаз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71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24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97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79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29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0" y="2071679"/>
            <a:ext cx="2357422" cy="332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kk-KZ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Екі ассоциация</a:t>
            </a:r>
            <a:r>
              <a:rPr kumimoji="0" lang="kk-KZ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kk-KZ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ойыны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Осы екі жақтағы сөзді байланыстырып, ерекше бір ассоциация ойлап тап. Ерекше ұқсастықтарын тап.  (Орындауға 5 минут уақыт беріледі. Жазғандардың ішінен ең қызықты ассоциация таңдалады)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71472" y="5072074"/>
            <a:ext cx="8001056" cy="17859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Дескриптор</a:t>
            </a:r>
          </a:p>
          <a:p>
            <a:pPr algn="ctr"/>
            <a:r>
              <a:rPr lang="kk-KZ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Жануарлар атын жазады</a:t>
            </a:r>
          </a:p>
          <a:p>
            <a:pPr algn="ctr"/>
            <a:r>
              <a:rPr lang="kk-KZ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Жануарларды сипаттайтын сөздерді біледі</a:t>
            </a:r>
            <a:endParaRPr lang="ru-RU" sz="24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42910" y="214290"/>
            <a:ext cx="7643866" cy="642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Т/ж “Ойлан-бірік-бөліс”әдісі</a:t>
            </a:r>
            <a:endParaRPr lang="ru-RU" sz="28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42910" y="928670"/>
            <a:ext cx="7715304" cy="34290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Тиін тобы</a:t>
            </a:r>
          </a:p>
          <a:p>
            <a:pPr algn="ctr"/>
            <a:r>
              <a:rPr lang="kk-KZ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“Түлкі мен Тиін”мысалындағы кейіпкерге бес жолды өлең құрастыр</a:t>
            </a:r>
          </a:p>
          <a:p>
            <a:pPr algn="ctr"/>
            <a:r>
              <a:rPr lang="kk-KZ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Түлкі тобы</a:t>
            </a:r>
          </a:p>
          <a:p>
            <a:pPr algn="ctr"/>
            <a:r>
              <a:rPr lang="kk-KZ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“Түлкі мен Тиін”мысалындағы кейіпкерге мінез-құлқына,іс әрекетіне хат жаз</a:t>
            </a:r>
          </a:p>
          <a:p>
            <a:pPr algn="ctr"/>
            <a:r>
              <a:rPr lang="kk-KZ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Қасқыр тобы </a:t>
            </a:r>
          </a:p>
          <a:p>
            <a:pPr algn="ctr"/>
            <a:r>
              <a:rPr lang="kk-KZ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“Түлкі мен Тиін”мысалын оқып,кейіпкер қосып,соңын өзгерт,диалог құра</a:t>
            </a:r>
          </a:p>
          <a:p>
            <a:pPr algn="ctr"/>
            <a:endParaRPr lang="ru-RU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42910" y="4500570"/>
            <a:ext cx="7715304" cy="13573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Дискриптор</a:t>
            </a:r>
          </a:p>
          <a:p>
            <a:pPr algn="ctr"/>
            <a:r>
              <a:rPr lang="kk-KZ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“Түлкі мен Тиін”мысалындағы кейіпкерге бес жолды өлең құрастырады,кейіпкерге хат жазады,кейіпкер қосып,соңын өзгертеді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42910" y="6072206"/>
            <a:ext cx="7786742" cy="428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Дәптермен жұмыс</a:t>
            </a:r>
            <a:endParaRPr lang="ru-RU" sz="2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s://ds04.infourok.ru/uploads/ex/110b/0000e7e2-75a207a9/640/img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378</TotalTime>
  <Words>362</Words>
  <Application>Microsoft Office PowerPoint</Application>
  <PresentationFormat>Экран (4:3)</PresentationFormat>
  <Paragraphs>86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ASUS X52N</dc:creator>
  <cp:lastModifiedBy>acer</cp:lastModifiedBy>
  <cp:revision>73</cp:revision>
  <dcterms:created xsi:type="dcterms:W3CDTF">2018-12-12T13:31:20Z</dcterms:created>
  <dcterms:modified xsi:type="dcterms:W3CDTF">2020-10-26T11:59:30Z</dcterms:modified>
</cp:coreProperties>
</file>