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70" r:id="rId13"/>
    <p:sldId id="273" r:id="rId14"/>
    <p:sldId id="274" r:id="rId15"/>
    <p:sldId id="275" r:id="rId16"/>
    <p:sldId id="276" r:id="rId17"/>
    <p:sldId id="277" r:id="rId18"/>
    <p:sldId id="272"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68" d="100"/>
          <a:sy n="68" d="100"/>
        </p:scale>
        <p:origin x="-81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357663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21502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98626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71181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2139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22FCD76F-3191-4B1B-9089-CFE432216C31}" type="datetimeFigureOut">
              <a:rPr lang="en-US" smtClean="0"/>
              <a:pPr/>
              <a:t>9/11/2020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408611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22FCD76F-3191-4B1B-9089-CFE432216C31}" type="datetimeFigureOut">
              <a:rPr lang="en-US" smtClean="0"/>
              <a:pPr/>
              <a:t>9/11/2020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9838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22FCD76F-3191-4B1B-9089-CFE432216C31}" type="datetimeFigureOut">
              <a:rPr lang="en-US" smtClean="0"/>
              <a:pPr/>
              <a:t>9/11/2020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176379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FCD76F-3191-4B1B-9089-CFE432216C31}" type="datetimeFigureOut">
              <a:rPr lang="en-US" smtClean="0"/>
              <a:pPr/>
              <a:t>9/11/2020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86392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FCD76F-3191-4B1B-9089-CFE432216C31}" type="datetimeFigureOut">
              <a:rPr lang="en-US" smtClean="0"/>
              <a:pPr/>
              <a:t>9/11/2020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103871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FCD76F-3191-4B1B-9089-CFE432216C31}" type="datetimeFigureOut">
              <a:rPr lang="en-US" smtClean="0"/>
              <a:pPr/>
              <a:t>9/11/2020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172325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CD76F-3191-4B1B-9089-CFE432216C31}" type="datetimeFigureOut">
              <a:rPr lang="en-US" smtClean="0"/>
              <a:pPr/>
              <a:t>9/11/2020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C8EBE-1264-404E-BB66-009A7E81A195}" type="slidenum">
              <a:rPr lang="en-US" smtClean="0"/>
              <a:pPr/>
              <a:t>‹#›</a:t>
            </a:fld>
            <a:endParaRPr lang="en-US"/>
          </a:p>
        </p:txBody>
      </p:sp>
    </p:spTree>
    <p:extLst>
      <p:ext uri="{BB962C8B-B14F-4D97-AF65-F5344CB8AC3E}">
        <p14:creationId xmlns:p14="http://schemas.microsoft.com/office/powerpoint/2010/main" xmlns="" val="257145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b="1" dirty="0"/>
              <a:t>Ақпаратты визуалдаудағы кескіндердің рөлі</a:t>
            </a:r>
            <a:endParaRPr lang="en-US" dirty="0"/>
          </a:p>
        </p:txBody>
      </p:sp>
      <p:sp>
        <p:nvSpPr>
          <p:cNvPr id="3" name="Подзаголовок 2"/>
          <p:cNvSpPr>
            <a:spLocks noGrp="1"/>
          </p:cNvSpPr>
          <p:nvPr>
            <p:ph type="subTitle" idx="1"/>
          </p:nvPr>
        </p:nvSpPr>
        <p:spPr/>
        <p:txBody>
          <a:bodyPr/>
          <a:lstStyle/>
          <a:p>
            <a:pPr algn="l"/>
            <a:r>
              <a:rPr lang="kk-KZ" dirty="0"/>
              <a:t>Жоспар</a:t>
            </a:r>
            <a:r>
              <a:rPr lang="kk-KZ" b="1" dirty="0"/>
              <a:t>:</a:t>
            </a:r>
            <a:endParaRPr lang="en-US" dirty="0"/>
          </a:p>
          <a:p>
            <a:pPr marL="457200" lvl="0" indent="-457200" algn="l">
              <a:buFont typeface="+mj-lt"/>
              <a:buAutoNum type="arabicPeriod"/>
            </a:pPr>
            <a:r>
              <a:rPr lang="kk-KZ" dirty="0"/>
              <a:t>Кескіндер тарихы мен мәні</a:t>
            </a:r>
            <a:endParaRPr lang="en-US" dirty="0"/>
          </a:p>
          <a:p>
            <a:pPr marL="457200" lvl="0" indent="-457200" algn="l">
              <a:buFont typeface="+mj-lt"/>
              <a:buAutoNum type="arabicPeriod"/>
            </a:pPr>
            <a:r>
              <a:rPr lang="kk-KZ" dirty="0"/>
              <a:t>Графикалық кесіндерді орындау әдістері</a:t>
            </a:r>
            <a:endParaRPr lang="en-US" dirty="0"/>
          </a:p>
          <a:p>
            <a:pPr algn="l"/>
            <a:endParaRPr lang="en-US" dirty="0"/>
          </a:p>
        </p:txBody>
      </p:sp>
    </p:spTree>
    <p:extLst>
      <p:ext uri="{BB962C8B-B14F-4D97-AF65-F5344CB8AC3E}">
        <p14:creationId xmlns:p14="http://schemas.microsoft.com/office/powerpoint/2010/main" xmlns="" val="146902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t>Графикалық кесіндерді орындау әдістері</a:t>
            </a:r>
            <a:r>
              <a:rPr lang="en-US" b="1" dirty="0"/>
              <a:t/>
            </a:r>
            <a:br>
              <a:rPr lang="en-US" b="1" dirty="0"/>
            </a:br>
            <a:endParaRPr lang="en-US" b="1" dirty="0"/>
          </a:p>
        </p:txBody>
      </p:sp>
      <p:sp>
        <p:nvSpPr>
          <p:cNvPr id="3" name="Объект 2"/>
          <p:cNvSpPr>
            <a:spLocks noGrp="1"/>
          </p:cNvSpPr>
          <p:nvPr>
            <p:ph idx="1"/>
          </p:nvPr>
        </p:nvSpPr>
        <p:spPr/>
        <p:txBody>
          <a:bodyPr/>
          <a:lstStyle/>
          <a:p>
            <a:pPr marL="0" indent="0">
              <a:buNone/>
            </a:pPr>
            <a:r>
              <a:rPr lang="kk-KZ" dirty="0" smtClean="0"/>
              <a:t>	</a:t>
            </a:r>
            <a:r>
              <a:rPr lang="kk-KZ" dirty="0"/>
              <a:t>Графика (грек сөзі, grapho –жазамын, сурет саламын) – жазықтықта бейнелеумен байланысты визуалды шығармалықтың бір түрі. Мұнда графикалық туындылар көркемөнер, техникалық, ғылыми және басқа түрлерге бөлінеді. Осы салалардың әрқайсысы жеткізілетін ақпаратты визуалдаудың өзіне тән құралдары мен әдістеріне ие. </a:t>
            </a:r>
            <a:endParaRPr lang="en-US" dirty="0"/>
          </a:p>
          <a:p>
            <a:pPr marL="0" indent="0">
              <a:buNone/>
            </a:pPr>
            <a:endParaRPr lang="en-US" dirty="0"/>
          </a:p>
        </p:txBody>
      </p:sp>
    </p:spTree>
    <p:extLst>
      <p:ext uri="{BB962C8B-B14F-4D97-AF65-F5344CB8AC3E}">
        <p14:creationId xmlns:p14="http://schemas.microsoft.com/office/powerpoint/2010/main" xmlns="" val="150939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i="1" dirty="0"/>
              <a:t>Графкалық кескіндерге мысал</a:t>
            </a:r>
            <a:r>
              <a:rPr lang="en-US" dirty="0"/>
              <a:t/>
            </a:r>
            <a:br>
              <a:rPr lang="en-US" dirty="0"/>
            </a:br>
            <a:endParaRPr lang="en-US" dirty="0"/>
          </a:p>
        </p:txBody>
      </p:sp>
      <p:sp>
        <p:nvSpPr>
          <p:cNvPr id="3" name="Объект 2"/>
          <p:cNvSpPr>
            <a:spLocks noGrp="1"/>
          </p:cNvSpPr>
          <p:nvPr>
            <p:ph idx="1"/>
          </p:nvPr>
        </p:nvSpPr>
        <p:spPr/>
        <p:txBody>
          <a:bodyPr/>
          <a:lstStyle/>
          <a:p>
            <a:endParaRPr lang="en-US" dirty="0"/>
          </a:p>
        </p:txBody>
      </p:sp>
      <p:pic>
        <p:nvPicPr>
          <p:cNvPr id="4" name="Рисунок 3"/>
          <p:cNvPicPr/>
          <p:nvPr/>
        </p:nvPicPr>
        <p:blipFill>
          <a:blip r:embed="rId2"/>
          <a:stretch>
            <a:fillRect/>
          </a:stretch>
        </p:blipFill>
        <p:spPr>
          <a:xfrm>
            <a:off x="3142708" y="1310345"/>
            <a:ext cx="4982391" cy="4990011"/>
          </a:xfrm>
          <a:prstGeom prst="rect">
            <a:avLst/>
          </a:prstGeom>
        </p:spPr>
      </p:pic>
    </p:spTree>
    <p:extLst>
      <p:ext uri="{BB962C8B-B14F-4D97-AF65-F5344CB8AC3E}">
        <p14:creationId xmlns:p14="http://schemas.microsoft.com/office/powerpoint/2010/main" xmlns="" val="51188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4809" y="2011045"/>
            <a:ext cx="10515600" cy="4351338"/>
          </a:xfrm>
        </p:spPr>
        <p:txBody>
          <a:bodyPr/>
          <a:lstStyle/>
          <a:p>
            <a:pPr marL="0" indent="0">
              <a:buNone/>
            </a:pPr>
            <a:r>
              <a:rPr lang="ru-RU" dirty="0" smtClean="0"/>
              <a:t>	</a:t>
            </a:r>
            <a:r>
              <a:rPr lang="ru-RU" dirty="0" err="1" smtClean="0"/>
              <a:t>Мақсаты</a:t>
            </a:r>
            <a:r>
              <a:rPr lang="ru-RU" dirty="0" smtClean="0"/>
              <a:t> </a:t>
            </a:r>
            <a:r>
              <a:rPr lang="ru-RU" dirty="0" err="1" smtClean="0"/>
              <a:t>бойынша</a:t>
            </a:r>
            <a:r>
              <a:rPr lang="ru-RU" dirty="0" smtClean="0"/>
              <a:t> </a:t>
            </a:r>
            <a:r>
              <a:rPr lang="ru-RU" dirty="0" err="1" smtClean="0"/>
              <a:t>графиканың</a:t>
            </a:r>
            <a:r>
              <a:rPr lang="ru-RU" dirty="0" smtClean="0"/>
              <a:t> </a:t>
            </a:r>
            <a:r>
              <a:rPr lang="ru-RU" dirty="0" err="1" smtClean="0"/>
              <a:t>келесі</a:t>
            </a:r>
            <a:r>
              <a:rPr lang="ru-RU" dirty="0" smtClean="0"/>
              <a:t> </a:t>
            </a:r>
            <a:r>
              <a:rPr lang="ru-RU" dirty="0" err="1" smtClean="0"/>
              <a:t>түрлері</a:t>
            </a:r>
            <a:r>
              <a:rPr lang="ru-RU" dirty="0" smtClean="0"/>
              <a:t> </a:t>
            </a:r>
            <a:r>
              <a:rPr lang="ru-RU" dirty="0" err="1" smtClean="0"/>
              <a:t>ажыратылады</a:t>
            </a:r>
            <a:r>
              <a:rPr lang="ru-RU" dirty="0" smtClean="0"/>
              <a:t>:</a:t>
            </a:r>
          </a:p>
          <a:p>
            <a:r>
              <a:rPr lang="ru-RU" dirty="0" smtClean="0"/>
              <a:t> </a:t>
            </a:r>
            <a:r>
              <a:rPr lang="ru-RU" dirty="0" err="1" smtClean="0"/>
              <a:t>станоктық</a:t>
            </a:r>
            <a:r>
              <a:rPr lang="ru-RU" dirty="0" smtClean="0"/>
              <a:t> графика,</a:t>
            </a:r>
          </a:p>
          <a:p>
            <a:r>
              <a:rPr lang="ru-RU" dirty="0" smtClean="0"/>
              <a:t> </a:t>
            </a:r>
            <a:r>
              <a:rPr lang="ru-RU" dirty="0" err="1" smtClean="0"/>
              <a:t>кітап</a:t>
            </a:r>
            <a:r>
              <a:rPr lang="ru-RU" dirty="0" smtClean="0"/>
              <a:t> </a:t>
            </a:r>
            <a:r>
              <a:rPr lang="ru-RU" dirty="0" err="1" smtClean="0"/>
              <a:t>графикасы</a:t>
            </a:r>
            <a:r>
              <a:rPr lang="ru-RU" dirty="0" smtClean="0"/>
              <a:t>,</a:t>
            </a:r>
          </a:p>
          <a:p>
            <a:r>
              <a:rPr lang="ru-RU" dirty="0" smtClean="0"/>
              <a:t> газет-журнал </a:t>
            </a:r>
            <a:r>
              <a:rPr lang="ru-RU" dirty="0" err="1" smtClean="0"/>
              <a:t>графикасы</a:t>
            </a:r>
            <a:r>
              <a:rPr lang="ru-RU" dirty="0" smtClean="0"/>
              <a:t>,</a:t>
            </a:r>
          </a:p>
          <a:p>
            <a:r>
              <a:rPr lang="ru-RU" dirty="0" smtClean="0"/>
              <a:t> </a:t>
            </a:r>
            <a:r>
              <a:rPr lang="ru-RU" dirty="0" err="1" smtClean="0"/>
              <a:t>қолданбалы</a:t>
            </a:r>
            <a:r>
              <a:rPr lang="ru-RU" dirty="0" smtClean="0"/>
              <a:t> графика,</a:t>
            </a:r>
          </a:p>
          <a:p>
            <a:r>
              <a:rPr lang="ru-RU" dirty="0" smtClean="0"/>
              <a:t> плакат,</a:t>
            </a:r>
          </a:p>
          <a:p>
            <a:r>
              <a:rPr lang="ru-RU" dirty="0" err="1" smtClean="0"/>
              <a:t>компьютерлік</a:t>
            </a:r>
            <a:r>
              <a:rPr lang="ru-RU" dirty="0" smtClean="0"/>
              <a:t> графика.</a:t>
            </a:r>
            <a:endParaRPr lang="en-US" dirty="0"/>
          </a:p>
        </p:txBody>
      </p:sp>
    </p:spTree>
    <p:extLst>
      <p:ext uri="{BB962C8B-B14F-4D97-AF65-F5344CB8AC3E}">
        <p14:creationId xmlns:p14="http://schemas.microsoft.com/office/powerpoint/2010/main" xmlns="" val="60825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81891"/>
            <a:ext cx="10515600" cy="5595072"/>
          </a:xfrm>
        </p:spPr>
        <p:txBody>
          <a:bodyPr>
            <a:normAutofit/>
          </a:bodyPr>
          <a:lstStyle/>
          <a:p>
            <a:pPr marL="0" indent="0">
              <a:buNone/>
            </a:pPr>
            <a:r>
              <a:rPr lang="ru-RU" sz="2400" dirty="0" smtClean="0"/>
              <a:t>	</a:t>
            </a:r>
            <a:r>
              <a:rPr lang="ru-RU" sz="2400" dirty="0" err="1" smtClean="0"/>
              <a:t>Станоктық</a:t>
            </a:r>
            <a:r>
              <a:rPr lang="ru-RU" sz="2400" dirty="0" smtClean="0"/>
              <a:t> графика </a:t>
            </a:r>
            <a:r>
              <a:rPr lang="ru-RU" sz="2400" dirty="0" err="1" smtClean="0"/>
              <a:t>дегеніміз</a:t>
            </a:r>
            <a:r>
              <a:rPr lang="ru-RU" sz="2400" dirty="0" smtClean="0"/>
              <a:t> - </a:t>
            </a:r>
            <a:r>
              <a:rPr lang="ru-RU" sz="2400" dirty="0" err="1" smtClean="0"/>
              <a:t>шығармалары</a:t>
            </a:r>
            <a:r>
              <a:rPr lang="ru-RU" sz="2400" dirty="0" smtClean="0"/>
              <a:t> </a:t>
            </a:r>
            <a:r>
              <a:rPr lang="ru-RU" sz="2400" dirty="0" err="1" smtClean="0"/>
              <a:t>дербес</a:t>
            </a:r>
            <a:r>
              <a:rPr lang="ru-RU" sz="2400" dirty="0" smtClean="0"/>
              <a:t> </a:t>
            </a:r>
            <a:r>
              <a:rPr lang="ru-RU" sz="2400" dirty="0" err="1" smtClean="0"/>
              <a:t>мағынаға</a:t>
            </a:r>
            <a:r>
              <a:rPr lang="ru-RU" sz="2400" dirty="0" smtClean="0"/>
              <a:t> </a:t>
            </a:r>
            <a:r>
              <a:rPr lang="ru-RU" sz="2400" dirty="0" err="1" smtClean="0"/>
              <a:t>ие</a:t>
            </a:r>
            <a:r>
              <a:rPr lang="ru-RU" sz="2400" dirty="0" smtClean="0"/>
              <a:t> </a:t>
            </a:r>
            <a:r>
              <a:rPr lang="ru-RU" sz="2400" dirty="0" err="1" smtClean="0"/>
              <a:t>графиканың</a:t>
            </a:r>
            <a:r>
              <a:rPr lang="ru-RU" sz="2400" dirty="0" smtClean="0"/>
              <a:t> </a:t>
            </a:r>
            <a:r>
              <a:rPr lang="ru-RU" sz="2400" dirty="0" err="1" smtClean="0"/>
              <a:t>бір</a:t>
            </a:r>
            <a:r>
              <a:rPr lang="ru-RU" sz="2400" dirty="0" smtClean="0"/>
              <a:t> </a:t>
            </a:r>
            <a:r>
              <a:rPr lang="ru-RU" sz="2400" dirty="0" err="1" smtClean="0"/>
              <a:t>түрі</a:t>
            </a:r>
            <a:r>
              <a:rPr lang="ru-RU" sz="2400" dirty="0" smtClean="0"/>
              <a:t>. </a:t>
            </a:r>
            <a:r>
              <a:rPr lang="ru-RU" sz="2400" dirty="0" err="1" smtClean="0"/>
              <a:t>Олардың</a:t>
            </a:r>
            <a:r>
              <a:rPr lang="ru-RU" sz="2400" dirty="0" smtClean="0"/>
              <a:t> </a:t>
            </a:r>
            <a:r>
              <a:rPr lang="ru-RU" sz="2400" dirty="0" err="1" smtClean="0"/>
              <a:t>көркем</a:t>
            </a:r>
            <a:r>
              <a:rPr lang="ru-RU" sz="2400" dirty="0" smtClean="0"/>
              <a:t> </a:t>
            </a:r>
            <a:r>
              <a:rPr lang="ru-RU" sz="2400" dirty="0" err="1" smtClean="0"/>
              <a:t>мәтінге</a:t>
            </a:r>
            <a:r>
              <a:rPr lang="ru-RU" sz="2400" dirty="0" smtClean="0"/>
              <a:t> </a:t>
            </a:r>
            <a:r>
              <a:rPr lang="ru-RU" sz="2400" dirty="0" err="1" smtClean="0"/>
              <a:t>қатысы</a:t>
            </a:r>
            <a:r>
              <a:rPr lang="ru-RU" sz="2400" dirty="0" smtClean="0"/>
              <a:t> </a:t>
            </a:r>
            <a:r>
              <a:rPr lang="ru-RU" sz="2400" dirty="0" err="1" smtClean="0"/>
              <a:t>жоқ</a:t>
            </a:r>
            <a:r>
              <a:rPr lang="ru-RU" sz="2400" dirty="0" smtClean="0"/>
              <a:t> </a:t>
            </a:r>
            <a:r>
              <a:rPr lang="ru-RU" sz="2400" dirty="0" err="1" smtClean="0"/>
              <a:t>және</a:t>
            </a:r>
            <a:r>
              <a:rPr lang="ru-RU" sz="2400" dirty="0" smtClean="0"/>
              <a:t> тар </a:t>
            </a:r>
            <a:r>
              <a:rPr lang="ru-RU" sz="2400" dirty="0" err="1" smtClean="0"/>
              <a:t>практикалық</a:t>
            </a:r>
            <a:r>
              <a:rPr lang="ru-RU" sz="2400" dirty="0" smtClean="0"/>
              <a:t> </a:t>
            </a:r>
            <a:r>
              <a:rPr lang="ru-RU" sz="2400" dirty="0" err="1" smtClean="0"/>
              <a:t>мақсаты</a:t>
            </a:r>
            <a:r>
              <a:rPr lang="ru-RU" sz="2400" dirty="0" smtClean="0"/>
              <a:t> </a:t>
            </a:r>
            <a:r>
              <a:rPr lang="ru-RU" sz="2400" dirty="0" err="1" smtClean="0"/>
              <a:t>жоқ</a:t>
            </a:r>
            <a:r>
              <a:rPr lang="ru-RU" sz="2400" dirty="0" smtClean="0"/>
              <a:t>. </a:t>
            </a:r>
            <a:r>
              <a:rPr lang="ru-RU" sz="2400" dirty="0" err="1" smtClean="0"/>
              <a:t>Бұл</a:t>
            </a:r>
            <a:r>
              <a:rPr lang="ru-RU" sz="2400" dirty="0" smtClean="0"/>
              <a:t> </a:t>
            </a:r>
            <a:r>
              <a:rPr lang="ru-RU" sz="2400" dirty="0" err="1" smtClean="0"/>
              <a:t>станоктық</a:t>
            </a:r>
            <a:r>
              <a:rPr lang="ru-RU" sz="2400" dirty="0" smtClean="0"/>
              <a:t> </a:t>
            </a:r>
            <a:r>
              <a:rPr lang="ru-RU" sz="2400" dirty="0" err="1" smtClean="0"/>
              <a:t>графиканың</a:t>
            </a:r>
            <a:r>
              <a:rPr lang="ru-RU" sz="2400" dirty="0" smtClean="0"/>
              <a:t> </a:t>
            </a:r>
            <a:r>
              <a:rPr lang="ru-RU" sz="2400" dirty="0" err="1" smtClean="0"/>
              <a:t>топтамалары</a:t>
            </a:r>
            <a:r>
              <a:rPr lang="ru-RU" sz="2400" dirty="0" smtClean="0"/>
              <a:t> </a:t>
            </a:r>
            <a:r>
              <a:rPr lang="ru-RU" sz="2400" dirty="0" err="1" smtClean="0"/>
              <a:t>мольберттік</a:t>
            </a:r>
            <a:r>
              <a:rPr lang="ru-RU" sz="2400" dirty="0" smtClean="0"/>
              <a:t> </a:t>
            </a:r>
            <a:r>
              <a:rPr lang="ru-RU" sz="2400" dirty="0" err="1" smtClean="0"/>
              <a:t>кескіндемемен</a:t>
            </a:r>
            <a:r>
              <a:rPr lang="ru-RU" sz="2400" dirty="0" smtClean="0"/>
              <a:t> </a:t>
            </a:r>
            <a:r>
              <a:rPr lang="ru-RU" sz="2400" dirty="0" err="1" smtClean="0"/>
              <a:t>ұқсастық</a:t>
            </a:r>
            <a:r>
              <a:rPr lang="ru-RU" sz="2400" dirty="0" smtClean="0"/>
              <a:t> </a:t>
            </a:r>
            <a:r>
              <a:rPr lang="ru-RU" sz="2400" dirty="0" err="1" smtClean="0"/>
              <a:t>деп</a:t>
            </a:r>
            <a:r>
              <a:rPr lang="ru-RU" sz="2400" dirty="0" smtClean="0"/>
              <a:t> </a:t>
            </a:r>
            <a:r>
              <a:rPr lang="ru-RU" sz="2400" dirty="0" err="1" smtClean="0"/>
              <a:t>аталады</a:t>
            </a:r>
            <a:r>
              <a:rPr lang="ru-RU" sz="2400" dirty="0" smtClean="0"/>
              <a:t>, </a:t>
            </a:r>
            <a:r>
              <a:rPr lang="ru-RU" sz="2400" dirty="0" err="1" smtClean="0"/>
              <a:t>оның</a:t>
            </a:r>
            <a:r>
              <a:rPr lang="ru-RU" sz="2400" dirty="0" smtClean="0"/>
              <a:t> </a:t>
            </a:r>
            <a:r>
              <a:rPr lang="ru-RU" sz="2400" dirty="0" err="1" smtClean="0"/>
              <a:t>жұмыстары</a:t>
            </a:r>
            <a:r>
              <a:rPr lang="ru-RU" sz="2400" dirty="0" smtClean="0"/>
              <a:t> </a:t>
            </a:r>
            <a:r>
              <a:rPr lang="ru-RU" sz="2400" dirty="0" err="1" smtClean="0"/>
              <a:t>арнайы</a:t>
            </a:r>
            <a:r>
              <a:rPr lang="ru-RU" sz="2400" dirty="0" smtClean="0"/>
              <a:t> - </a:t>
            </a:r>
            <a:r>
              <a:rPr lang="ru-RU" sz="2400" dirty="0" err="1" smtClean="0"/>
              <a:t>мольбертте</a:t>
            </a:r>
            <a:r>
              <a:rPr lang="ru-RU" sz="2400" dirty="0" smtClean="0"/>
              <a:t> </a:t>
            </a:r>
            <a:r>
              <a:rPr lang="ru-RU" sz="2400" dirty="0" err="1" smtClean="0"/>
              <a:t>жасалады</a:t>
            </a:r>
            <a:r>
              <a:rPr lang="ru-RU" sz="2400" dirty="0" smtClean="0"/>
              <a:t>. </a:t>
            </a:r>
            <a:r>
              <a:rPr lang="ru-RU" sz="2400" dirty="0" err="1" smtClean="0"/>
              <a:t>Станоктық</a:t>
            </a:r>
            <a:r>
              <a:rPr lang="ru-RU" sz="2400" dirty="0" smtClean="0"/>
              <a:t> графика </a:t>
            </a:r>
            <a:r>
              <a:rPr lang="ru-RU" sz="2400" dirty="0" err="1" smtClean="0"/>
              <a:t>тақырыптардың</a:t>
            </a:r>
            <a:r>
              <a:rPr lang="ru-RU" sz="2400" dirty="0" smtClean="0"/>
              <a:t> </a:t>
            </a:r>
            <a:r>
              <a:rPr lang="ru-RU" sz="2400" dirty="0" err="1" smtClean="0"/>
              <a:t>кең</a:t>
            </a:r>
            <a:r>
              <a:rPr lang="ru-RU" sz="2400" dirty="0" smtClean="0"/>
              <a:t> </a:t>
            </a:r>
            <a:r>
              <a:rPr lang="ru-RU" sz="2400" dirty="0" err="1" smtClean="0"/>
              <a:t>ауқымымен</a:t>
            </a:r>
            <a:r>
              <a:rPr lang="ru-RU" sz="2400" dirty="0" smtClean="0"/>
              <a:t> </a:t>
            </a:r>
            <a:r>
              <a:rPr lang="ru-RU" sz="2400" dirty="0" err="1" smtClean="0"/>
              <a:t>және</a:t>
            </a:r>
            <a:r>
              <a:rPr lang="ru-RU" sz="2400" dirty="0" smtClean="0"/>
              <a:t> </a:t>
            </a:r>
            <a:r>
              <a:rPr lang="ru-RU" sz="2400" dirty="0" err="1" smtClean="0"/>
              <a:t>әр</a:t>
            </a:r>
            <a:r>
              <a:rPr lang="ru-RU" sz="2400" dirty="0" smtClean="0"/>
              <a:t> </a:t>
            </a:r>
            <a:r>
              <a:rPr lang="ru-RU" sz="2400" dirty="0" err="1" smtClean="0"/>
              <a:t>түрлі</a:t>
            </a:r>
            <a:r>
              <a:rPr lang="ru-RU" sz="2400" dirty="0" smtClean="0"/>
              <a:t> </a:t>
            </a:r>
            <a:r>
              <a:rPr lang="ru-RU" sz="2400" dirty="0" err="1" smtClean="0"/>
              <a:t>кескіндеме</a:t>
            </a:r>
            <a:r>
              <a:rPr lang="ru-RU" sz="2400" dirty="0" smtClean="0"/>
              <a:t> </a:t>
            </a:r>
            <a:r>
              <a:rPr lang="ru-RU" sz="2400" dirty="0" err="1" smtClean="0"/>
              <a:t>құралдарымен</a:t>
            </a:r>
            <a:r>
              <a:rPr lang="ru-RU" sz="2400" dirty="0" smtClean="0"/>
              <a:t> </a:t>
            </a:r>
            <a:r>
              <a:rPr lang="ru-RU" sz="2400" dirty="0" err="1" smtClean="0"/>
              <a:t>сипатталады</a:t>
            </a:r>
            <a:r>
              <a:rPr lang="ru-RU" sz="2400" dirty="0" smtClean="0"/>
              <a:t>. </a:t>
            </a:r>
            <a:r>
              <a:rPr lang="ru-RU" sz="2400" dirty="0" err="1" smtClean="0"/>
              <a:t>Станоктық</a:t>
            </a:r>
            <a:r>
              <a:rPr lang="ru-RU" sz="2400" dirty="0" smtClean="0"/>
              <a:t> </a:t>
            </a:r>
            <a:r>
              <a:rPr lang="ru-RU" sz="2400" dirty="0" err="1" smtClean="0"/>
              <a:t>графиканың</a:t>
            </a:r>
            <a:r>
              <a:rPr lang="ru-RU" sz="2400" dirty="0" smtClean="0"/>
              <a:t> </a:t>
            </a:r>
            <a:r>
              <a:rPr lang="ru-RU" sz="2400" dirty="0" err="1" smtClean="0"/>
              <a:t>негізгі</a:t>
            </a:r>
            <a:r>
              <a:rPr lang="ru-RU" sz="2400" dirty="0" smtClean="0"/>
              <a:t> </a:t>
            </a:r>
            <a:r>
              <a:rPr lang="ru-RU" sz="2400" dirty="0" err="1" smtClean="0"/>
              <a:t>түрлері</a:t>
            </a:r>
            <a:r>
              <a:rPr lang="ru-RU" sz="2400" dirty="0" smtClean="0"/>
              <a:t> - </a:t>
            </a:r>
            <a:r>
              <a:rPr lang="ru-RU" sz="2400" dirty="0" err="1" smtClean="0"/>
              <a:t>мольберттік</a:t>
            </a:r>
            <a:r>
              <a:rPr lang="ru-RU" sz="2400" dirty="0" smtClean="0"/>
              <a:t> </a:t>
            </a:r>
            <a:r>
              <a:rPr lang="ru-RU" sz="2400" dirty="0" err="1" smtClean="0"/>
              <a:t>сурет</a:t>
            </a:r>
            <a:r>
              <a:rPr lang="ru-RU" sz="2400" dirty="0" smtClean="0"/>
              <a:t> </a:t>
            </a:r>
            <a:r>
              <a:rPr lang="ru-RU" sz="2400" dirty="0" err="1" smtClean="0"/>
              <a:t>және</a:t>
            </a:r>
            <a:r>
              <a:rPr lang="ru-RU" sz="2400" dirty="0" smtClean="0"/>
              <a:t> </a:t>
            </a:r>
            <a:r>
              <a:rPr lang="ru-RU" sz="2400" dirty="0" err="1" smtClean="0"/>
              <a:t>басылған</a:t>
            </a:r>
            <a:r>
              <a:rPr lang="ru-RU" sz="2400" dirty="0" smtClean="0"/>
              <a:t> </a:t>
            </a:r>
            <a:r>
              <a:rPr lang="ru-RU" sz="2400" dirty="0" err="1" smtClean="0"/>
              <a:t>графиканың</a:t>
            </a:r>
            <a:r>
              <a:rPr lang="ru-RU" sz="2400" dirty="0" smtClean="0"/>
              <a:t> </a:t>
            </a:r>
            <a:r>
              <a:rPr lang="ru-RU" sz="2400" dirty="0" err="1" smtClean="0"/>
              <a:t>станоктық</a:t>
            </a:r>
            <a:r>
              <a:rPr lang="ru-RU" sz="2400" dirty="0" smtClean="0"/>
              <a:t> </a:t>
            </a:r>
            <a:r>
              <a:rPr lang="ru-RU" sz="2400" dirty="0" err="1" smtClean="0"/>
              <a:t>парағы</a:t>
            </a:r>
            <a:r>
              <a:rPr lang="ru-RU" sz="2400" dirty="0" smtClean="0"/>
              <a:t>. </a:t>
            </a:r>
            <a:endParaRPr lang="en-US" sz="2400" dirty="0"/>
          </a:p>
        </p:txBody>
      </p:sp>
      <p:pic>
        <p:nvPicPr>
          <p:cNvPr id="4" name="Рисунок 3"/>
          <p:cNvPicPr>
            <a:picLocks noChangeAspect="1"/>
          </p:cNvPicPr>
          <p:nvPr/>
        </p:nvPicPr>
        <p:blipFill>
          <a:blip r:embed="rId2"/>
          <a:stretch>
            <a:fillRect/>
          </a:stretch>
        </p:blipFill>
        <p:spPr>
          <a:xfrm>
            <a:off x="4939997" y="3361182"/>
            <a:ext cx="2941439" cy="3032547"/>
          </a:xfrm>
          <a:prstGeom prst="rect">
            <a:avLst/>
          </a:prstGeom>
        </p:spPr>
      </p:pic>
      <p:pic>
        <p:nvPicPr>
          <p:cNvPr id="1026" name="Picture 2" descr="Мольберт — Википедия"/>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3886" y="3361182"/>
            <a:ext cx="2130426" cy="281578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010240" y="6209063"/>
            <a:ext cx="2006190" cy="369332"/>
          </a:xfrm>
          <a:prstGeom prst="rect">
            <a:avLst/>
          </a:prstGeom>
        </p:spPr>
        <p:txBody>
          <a:bodyPr wrap="none">
            <a:spAutoFit/>
          </a:bodyPr>
          <a:lstStyle/>
          <a:p>
            <a:r>
              <a:rPr lang="ru-RU" dirty="0" smtClean="0"/>
              <a:t>Мольберт </a:t>
            </a:r>
            <a:r>
              <a:rPr lang="ru-RU" dirty="0" err="1" smtClean="0"/>
              <a:t>станогы</a:t>
            </a:r>
            <a:endParaRPr lang="en-US" dirty="0"/>
          </a:p>
        </p:txBody>
      </p:sp>
      <p:pic>
        <p:nvPicPr>
          <p:cNvPr id="6" name="Рисунок 5"/>
          <p:cNvPicPr>
            <a:picLocks noChangeAspect="1"/>
          </p:cNvPicPr>
          <p:nvPr/>
        </p:nvPicPr>
        <p:blipFill>
          <a:blip r:embed="rId4"/>
          <a:stretch>
            <a:fillRect/>
          </a:stretch>
        </p:blipFill>
        <p:spPr>
          <a:xfrm>
            <a:off x="8455886" y="3150890"/>
            <a:ext cx="3323189" cy="3427505"/>
          </a:xfrm>
          <a:prstGeom prst="rect">
            <a:avLst/>
          </a:prstGeom>
        </p:spPr>
      </p:pic>
    </p:spTree>
    <p:extLst>
      <p:ext uri="{BB962C8B-B14F-4D97-AF65-F5344CB8AC3E}">
        <p14:creationId xmlns:p14="http://schemas.microsoft.com/office/powerpoint/2010/main" xmlns="" val="2416595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8090" y="365125"/>
            <a:ext cx="10515600" cy="4351338"/>
          </a:xfrm>
        </p:spPr>
        <p:txBody>
          <a:bodyPr/>
          <a:lstStyle/>
          <a:p>
            <a:pPr marL="457200" lvl="1" indent="0">
              <a:buNone/>
            </a:pPr>
            <a:r>
              <a:rPr lang="ru-RU" dirty="0" smtClean="0"/>
              <a:t>	</a:t>
            </a:r>
            <a:r>
              <a:rPr lang="ru-RU" dirty="0" err="1" smtClean="0"/>
              <a:t>Кітап</a:t>
            </a:r>
            <a:r>
              <a:rPr lang="ru-RU" dirty="0" smtClean="0"/>
              <a:t> </a:t>
            </a:r>
            <a:r>
              <a:rPr lang="ru-RU" dirty="0" err="1" smtClean="0"/>
              <a:t>графикасы</a:t>
            </a:r>
            <a:r>
              <a:rPr lang="ru-RU" dirty="0" smtClean="0"/>
              <a:t> - </a:t>
            </a:r>
            <a:r>
              <a:rPr lang="ru-RU" dirty="0" err="1" smtClean="0"/>
              <a:t>кітаптар</a:t>
            </a:r>
            <a:r>
              <a:rPr lang="ru-RU" dirty="0" smtClean="0"/>
              <a:t> </a:t>
            </a:r>
            <a:r>
              <a:rPr lang="ru-RU" dirty="0" err="1" smtClean="0"/>
              <a:t>иллюстрациясы</a:t>
            </a:r>
            <a:r>
              <a:rPr lang="ru-RU" dirty="0" smtClean="0"/>
              <a:t>, </a:t>
            </a:r>
            <a:r>
              <a:rPr lang="ru-RU" dirty="0" err="1" smtClean="0"/>
              <a:t>виньеткалар</a:t>
            </a:r>
            <a:r>
              <a:rPr lang="ru-RU" dirty="0" smtClean="0"/>
              <a:t>, </a:t>
            </a:r>
            <a:r>
              <a:rPr lang="ru-RU" dirty="0" err="1" smtClean="0"/>
              <a:t>шашыратқыш</a:t>
            </a:r>
            <a:r>
              <a:rPr lang="ru-RU" dirty="0" smtClean="0"/>
              <a:t> </a:t>
            </a:r>
            <a:r>
              <a:rPr lang="ru-RU" dirty="0" err="1" smtClean="0"/>
              <a:t>қақпақтар</a:t>
            </a:r>
            <a:r>
              <a:rPr lang="ru-RU" dirty="0" smtClean="0"/>
              <a:t>, </a:t>
            </a:r>
            <a:r>
              <a:rPr lang="ru-RU" dirty="0" err="1" smtClean="0"/>
              <a:t>құюға</a:t>
            </a:r>
            <a:r>
              <a:rPr lang="ru-RU" dirty="0" smtClean="0"/>
              <a:t> </a:t>
            </a:r>
            <a:r>
              <a:rPr lang="ru-RU" dirty="0" err="1" smtClean="0"/>
              <a:t>арналған</a:t>
            </a:r>
            <a:r>
              <a:rPr lang="ru-RU" dirty="0" smtClean="0"/>
              <a:t> </a:t>
            </a:r>
            <a:r>
              <a:rPr lang="ru-RU" dirty="0" err="1" smtClean="0"/>
              <a:t>қақпақтар</a:t>
            </a:r>
            <a:r>
              <a:rPr lang="ru-RU" dirty="0" smtClean="0"/>
              <a:t>, </a:t>
            </a:r>
            <a:r>
              <a:rPr lang="ru-RU" dirty="0" err="1" smtClean="0"/>
              <a:t>мұқабалар</a:t>
            </a:r>
            <a:r>
              <a:rPr lang="ru-RU" dirty="0" smtClean="0"/>
              <a:t>, </a:t>
            </a:r>
            <a:r>
              <a:rPr lang="ru-RU" dirty="0" err="1" smtClean="0"/>
              <a:t>шаң</a:t>
            </a:r>
            <a:r>
              <a:rPr lang="ru-RU" dirty="0" smtClean="0"/>
              <a:t> </a:t>
            </a:r>
            <a:r>
              <a:rPr lang="ru-RU" dirty="0" err="1" smtClean="0"/>
              <a:t>қақпақтары</a:t>
            </a:r>
            <a:r>
              <a:rPr lang="ru-RU" dirty="0" smtClean="0"/>
              <a:t> </a:t>
            </a:r>
            <a:r>
              <a:rPr lang="ru-RU" dirty="0" err="1" smtClean="0"/>
              <a:t>және</a:t>
            </a:r>
            <a:r>
              <a:rPr lang="ru-RU" dirty="0" smtClean="0"/>
              <a:t> </a:t>
            </a:r>
            <a:r>
              <a:rPr lang="ru-RU" dirty="0" err="1" smtClean="0"/>
              <a:t>сол</a:t>
            </a:r>
            <a:r>
              <a:rPr lang="ru-RU" dirty="0" smtClean="0"/>
              <a:t> </a:t>
            </a:r>
            <a:r>
              <a:rPr lang="ru-RU" dirty="0" err="1" smtClean="0"/>
              <a:t>сияқтылар</a:t>
            </a:r>
            <a:r>
              <a:rPr lang="ru-RU" dirty="0" smtClean="0"/>
              <a:t> </a:t>
            </a:r>
            <a:r>
              <a:rPr lang="ru-RU" dirty="0" err="1" smtClean="0"/>
              <a:t>кіреді</a:t>
            </a:r>
            <a:r>
              <a:rPr lang="ru-RU" dirty="0" smtClean="0"/>
              <a:t>, </a:t>
            </a:r>
            <a:r>
              <a:rPr lang="ru-RU" dirty="0" err="1" smtClean="0"/>
              <a:t>бірақ</a:t>
            </a:r>
            <a:r>
              <a:rPr lang="ru-RU" dirty="0" smtClean="0"/>
              <a:t> </a:t>
            </a:r>
            <a:r>
              <a:rPr lang="ru-RU" dirty="0" err="1" smtClean="0"/>
              <a:t>олармен</a:t>
            </a:r>
            <a:r>
              <a:rPr lang="ru-RU" dirty="0" smtClean="0"/>
              <a:t> </a:t>
            </a:r>
            <a:r>
              <a:rPr lang="ru-RU" dirty="0" err="1" smtClean="0"/>
              <a:t>шектелмейді</a:t>
            </a:r>
            <a:r>
              <a:rPr lang="ru-RU" dirty="0" smtClean="0"/>
              <a:t>. </a:t>
            </a:r>
            <a:r>
              <a:rPr lang="ru-RU" dirty="0" err="1" smtClean="0"/>
              <a:t>Сызу</a:t>
            </a:r>
            <a:r>
              <a:rPr lang="ru-RU" dirty="0" smtClean="0"/>
              <a:t> </a:t>
            </a:r>
            <a:r>
              <a:rPr lang="ru-RU" dirty="0" err="1" smtClean="0"/>
              <a:t>тарихы</a:t>
            </a:r>
            <a:r>
              <a:rPr lang="ru-RU" dirty="0" smtClean="0"/>
              <a:t> </a:t>
            </a:r>
            <a:r>
              <a:rPr lang="ru-RU" dirty="0" err="1" smtClean="0"/>
              <a:t>ежелгі</a:t>
            </a:r>
            <a:r>
              <a:rPr lang="ru-RU" dirty="0" smtClean="0"/>
              <a:t> </a:t>
            </a:r>
            <a:r>
              <a:rPr lang="ru-RU" dirty="0" err="1" smtClean="0"/>
              <a:t>дәуірден</a:t>
            </a:r>
            <a:r>
              <a:rPr lang="ru-RU" dirty="0" smtClean="0"/>
              <a:t> </a:t>
            </a:r>
            <a:r>
              <a:rPr lang="ru-RU" dirty="0" err="1" smtClean="0"/>
              <a:t>бастап</a:t>
            </a:r>
            <a:r>
              <a:rPr lang="ru-RU" dirty="0" smtClean="0"/>
              <a:t> </a:t>
            </a:r>
            <a:r>
              <a:rPr lang="ru-RU" dirty="0" err="1" smtClean="0"/>
              <a:t>және</a:t>
            </a:r>
            <a:r>
              <a:rPr lang="ru-RU" dirty="0" smtClean="0"/>
              <a:t> орта </a:t>
            </a:r>
            <a:r>
              <a:rPr lang="ru-RU" dirty="0" err="1" smtClean="0"/>
              <a:t>ғасырлардан</a:t>
            </a:r>
            <a:r>
              <a:rPr lang="ru-RU" dirty="0" smtClean="0"/>
              <a:t> </a:t>
            </a:r>
            <a:r>
              <a:rPr lang="ru-RU" dirty="0" err="1" smtClean="0"/>
              <a:t>бастап</a:t>
            </a:r>
            <a:r>
              <a:rPr lang="ru-RU" dirty="0" smtClean="0"/>
              <a:t> </a:t>
            </a:r>
            <a:r>
              <a:rPr lang="ru-RU" dirty="0" err="1" smtClean="0"/>
              <a:t>қолжазба</a:t>
            </a:r>
            <a:r>
              <a:rPr lang="ru-RU" dirty="0" smtClean="0"/>
              <a:t> </a:t>
            </a:r>
            <a:r>
              <a:rPr lang="ru-RU" dirty="0" err="1" smtClean="0"/>
              <a:t>кітаппен</a:t>
            </a:r>
            <a:r>
              <a:rPr lang="ru-RU" dirty="0" smtClean="0"/>
              <a:t> </a:t>
            </a:r>
            <a:r>
              <a:rPr lang="ru-RU" dirty="0" err="1" smtClean="0"/>
              <a:t>байланысты</a:t>
            </a:r>
            <a:r>
              <a:rPr lang="ru-RU" dirty="0" smtClean="0"/>
              <a:t>. </a:t>
            </a:r>
            <a:r>
              <a:rPr lang="ru-RU" dirty="0" err="1" smtClean="0"/>
              <a:t>Ежелгі</a:t>
            </a:r>
            <a:r>
              <a:rPr lang="ru-RU" dirty="0" smtClean="0"/>
              <a:t> </a:t>
            </a:r>
            <a:r>
              <a:rPr lang="ru-RU" dirty="0" err="1" smtClean="0"/>
              <a:t>әлемде</a:t>
            </a:r>
            <a:r>
              <a:rPr lang="ru-RU" dirty="0" smtClean="0"/>
              <a:t> </a:t>
            </a:r>
            <a:r>
              <a:rPr lang="ru-RU" dirty="0" err="1" smtClean="0"/>
              <a:t>графикаға</a:t>
            </a:r>
            <a:r>
              <a:rPr lang="ru-RU" dirty="0" smtClean="0"/>
              <a:t> </a:t>
            </a:r>
            <a:r>
              <a:rPr lang="ru-RU" dirty="0" err="1" smtClean="0"/>
              <a:t>қатысты</a:t>
            </a:r>
            <a:r>
              <a:rPr lang="ru-RU" dirty="0" smtClean="0"/>
              <a:t> </a:t>
            </a:r>
            <a:r>
              <a:rPr lang="ru-RU" dirty="0" err="1" smtClean="0"/>
              <a:t>қаріп</a:t>
            </a:r>
            <a:r>
              <a:rPr lang="ru-RU" dirty="0" smtClean="0"/>
              <a:t> </a:t>
            </a:r>
            <a:r>
              <a:rPr lang="ru-RU" dirty="0" err="1" smtClean="0"/>
              <a:t>пайда</a:t>
            </a:r>
            <a:r>
              <a:rPr lang="ru-RU" dirty="0" smtClean="0"/>
              <a:t> </a:t>
            </a:r>
            <a:r>
              <a:rPr lang="ru-RU" dirty="0" err="1" smtClean="0"/>
              <a:t>болды</a:t>
            </a:r>
            <a:r>
              <a:rPr lang="ru-RU" dirty="0" smtClean="0"/>
              <a:t>, </a:t>
            </a:r>
            <a:r>
              <a:rPr lang="ru-RU" dirty="0" err="1" smtClean="0"/>
              <a:t>өйткені</a:t>
            </a:r>
            <a:r>
              <a:rPr lang="ru-RU" dirty="0" smtClean="0"/>
              <a:t> </a:t>
            </a:r>
            <a:r>
              <a:rPr lang="ru-RU" dirty="0" err="1" smtClean="0"/>
              <a:t>әріп</a:t>
            </a:r>
            <a:r>
              <a:rPr lang="ru-RU" dirty="0" smtClean="0"/>
              <a:t> </a:t>
            </a:r>
            <a:r>
              <a:rPr lang="ru-RU" dirty="0" err="1" smtClean="0"/>
              <a:t>графикалық</a:t>
            </a:r>
            <a:r>
              <a:rPr lang="ru-RU" dirty="0" smtClean="0"/>
              <a:t> </a:t>
            </a:r>
            <a:r>
              <a:rPr lang="ru-RU" dirty="0" err="1" smtClean="0"/>
              <a:t>белгі</a:t>
            </a:r>
            <a:r>
              <a:rPr lang="ru-RU" dirty="0" smtClean="0"/>
              <a:t> </a:t>
            </a:r>
            <a:r>
              <a:rPr lang="ru-RU" dirty="0" err="1" smtClean="0"/>
              <a:t>болып</a:t>
            </a:r>
            <a:r>
              <a:rPr lang="ru-RU" dirty="0" smtClean="0"/>
              <a:t> </a:t>
            </a:r>
            <a:r>
              <a:rPr lang="ru-RU" dirty="0" err="1" smtClean="0"/>
              <a:t>табылады</a:t>
            </a:r>
            <a:r>
              <a:rPr lang="ru-RU" dirty="0" smtClean="0"/>
              <a:t>.</a:t>
            </a:r>
          </a:p>
          <a:p>
            <a:endParaRPr lang="en-US" dirty="0"/>
          </a:p>
        </p:txBody>
      </p:sp>
      <p:pic>
        <p:nvPicPr>
          <p:cNvPr id="2050" name="Picture 2" descr="2. Книжная график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5475" y="2970682"/>
            <a:ext cx="4328247" cy="28673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2. Книжная график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1728" y="3013197"/>
            <a:ext cx="1946562" cy="2824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166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54182"/>
            <a:ext cx="10515600" cy="5622781"/>
          </a:xfrm>
        </p:spPr>
        <p:txBody>
          <a:bodyPr/>
          <a:lstStyle/>
          <a:p>
            <a:pPr marL="0" indent="0">
              <a:buNone/>
            </a:pPr>
            <a:r>
              <a:rPr lang="ru-RU" dirty="0" smtClean="0"/>
              <a:t>	Журнал </a:t>
            </a:r>
            <a:r>
              <a:rPr lang="ru-RU" dirty="0" err="1" smtClean="0"/>
              <a:t>және</a:t>
            </a:r>
            <a:r>
              <a:rPr lang="ru-RU" dirty="0" smtClean="0"/>
              <a:t> газет </a:t>
            </a:r>
            <a:r>
              <a:rPr lang="ru-RU" dirty="0" err="1" smtClean="0"/>
              <a:t>графикасы</a:t>
            </a:r>
            <a:r>
              <a:rPr lang="ru-RU" dirty="0" smtClean="0"/>
              <a:t> (</a:t>
            </a:r>
            <a:r>
              <a:rPr lang="ru-RU" dirty="0" err="1" smtClean="0"/>
              <a:t>баспа</a:t>
            </a:r>
            <a:r>
              <a:rPr lang="ru-RU" dirty="0" smtClean="0"/>
              <a:t> </a:t>
            </a:r>
            <a:r>
              <a:rPr lang="ru-RU" dirty="0" err="1" smtClean="0"/>
              <a:t>басылымдарын</a:t>
            </a:r>
            <a:r>
              <a:rPr lang="ru-RU" dirty="0" smtClean="0"/>
              <a:t> </a:t>
            </a:r>
            <a:r>
              <a:rPr lang="ru-RU" dirty="0" err="1" smtClean="0"/>
              <a:t>безендіру</a:t>
            </a:r>
            <a:r>
              <a:rPr lang="ru-RU" dirty="0" smtClean="0"/>
              <a:t> </a:t>
            </a:r>
            <a:r>
              <a:rPr lang="ru-RU" dirty="0" err="1" smtClean="0"/>
              <a:t>және</a:t>
            </a:r>
            <a:r>
              <a:rPr lang="ru-RU" dirty="0" smtClean="0"/>
              <a:t> </a:t>
            </a:r>
            <a:r>
              <a:rPr lang="ru-RU" dirty="0" err="1" smtClean="0"/>
              <a:t>құрастыру</a:t>
            </a:r>
            <a:r>
              <a:rPr lang="ru-RU" dirty="0" smtClean="0"/>
              <a:t>, </a:t>
            </a:r>
            <a:r>
              <a:rPr lang="ru-RU" dirty="0" err="1" smtClean="0"/>
              <a:t>карикатуралар</a:t>
            </a:r>
            <a:r>
              <a:rPr lang="ru-RU" dirty="0" smtClean="0"/>
              <a:t>, </a:t>
            </a:r>
            <a:r>
              <a:rPr lang="ru-RU" dirty="0" err="1" smtClean="0"/>
              <a:t>иллюстрациялар</a:t>
            </a:r>
            <a:r>
              <a:rPr lang="ru-RU" dirty="0" smtClean="0"/>
              <a:t>)</a:t>
            </a:r>
            <a:endParaRPr lang="en-US" dirty="0"/>
          </a:p>
        </p:txBody>
      </p:sp>
      <p:pic>
        <p:nvPicPr>
          <p:cNvPr id="3074" name="Picture 2" descr="Что такое Графика и Иллюстрация"/>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4490" y="2733468"/>
            <a:ext cx="2054660" cy="27481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Журнальная и газетная графика - Кориц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12037" y="2641535"/>
            <a:ext cx="1995344" cy="284004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4"/>
          <a:stretch>
            <a:fillRect/>
          </a:stretch>
        </p:blipFill>
        <p:spPr>
          <a:xfrm>
            <a:off x="8211273" y="2614150"/>
            <a:ext cx="2193491" cy="3085236"/>
          </a:xfrm>
          <a:prstGeom prst="rect">
            <a:avLst/>
          </a:prstGeom>
        </p:spPr>
      </p:pic>
    </p:spTree>
    <p:extLst>
      <p:ext uri="{BB962C8B-B14F-4D97-AF65-F5344CB8AC3E}">
        <p14:creationId xmlns:p14="http://schemas.microsoft.com/office/powerpoint/2010/main" xmlns="" val="99743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8127" y="913765"/>
            <a:ext cx="10515600" cy="4351338"/>
          </a:xfrm>
        </p:spPr>
        <p:txBody>
          <a:bodyPr/>
          <a:lstStyle/>
          <a:p>
            <a:pPr marL="457200" lvl="1" indent="0">
              <a:buNone/>
            </a:pPr>
            <a:r>
              <a:rPr lang="ru-RU" dirty="0" smtClean="0"/>
              <a:t>	</a:t>
            </a:r>
            <a:r>
              <a:rPr lang="ru-RU" dirty="0" err="1"/>
              <a:t>Қ</a:t>
            </a:r>
            <a:r>
              <a:rPr lang="ru-RU" dirty="0" err="1" smtClean="0"/>
              <a:t>олданбалы</a:t>
            </a:r>
            <a:r>
              <a:rPr lang="ru-RU" dirty="0" smtClean="0"/>
              <a:t> </a:t>
            </a:r>
            <a:r>
              <a:rPr lang="ru-RU" dirty="0" err="1" smtClean="0"/>
              <a:t>және</a:t>
            </a:r>
            <a:r>
              <a:rPr lang="ru-RU" dirty="0" smtClean="0"/>
              <a:t> </a:t>
            </a:r>
            <a:r>
              <a:rPr lang="ru-RU" dirty="0" err="1" smtClean="0"/>
              <a:t>өндірістік</a:t>
            </a:r>
            <a:r>
              <a:rPr lang="ru-RU" dirty="0" smtClean="0"/>
              <a:t> графика, (</a:t>
            </a:r>
            <a:r>
              <a:rPr lang="ru-RU" dirty="0" err="1" smtClean="0"/>
              <a:t>пошта</a:t>
            </a:r>
            <a:r>
              <a:rPr lang="ru-RU" dirty="0" smtClean="0"/>
              <a:t> </a:t>
            </a:r>
            <a:r>
              <a:rPr lang="ru-RU" dirty="0" err="1" smtClean="0"/>
              <a:t>маркалары</a:t>
            </a:r>
            <a:r>
              <a:rPr lang="ru-RU" dirty="0" smtClean="0"/>
              <a:t>, </a:t>
            </a:r>
            <a:r>
              <a:rPr lang="ru-RU" dirty="0" err="1" smtClean="0"/>
              <a:t>банкноттар</a:t>
            </a:r>
            <a:r>
              <a:rPr lang="ru-RU" dirty="0" smtClean="0"/>
              <a:t>, </a:t>
            </a:r>
            <a:r>
              <a:rPr lang="ru-RU" dirty="0" err="1" smtClean="0"/>
              <a:t>буклеттер</a:t>
            </a:r>
            <a:r>
              <a:rPr lang="ru-RU" dirty="0" smtClean="0"/>
              <a:t>, </a:t>
            </a:r>
            <a:r>
              <a:rPr lang="ru-RU" dirty="0" err="1" smtClean="0"/>
              <a:t>жарнамалық</a:t>
            </a:r>
            <a:r>
              <a:rPr lang="ru-RU" dirty="0" smtClean="0"/>
              <a:t> </a:t>
            </a:r>
            <a:r>
              <a:rPr lang="ru-RU" dirty="0" err="1" smtClean="0"/>
              <a:t>басылымдар</a:t>
            </a:r>
            <a:r>
              <a:rPr lang="ru-RU" dirty="0" smtClean="0"/>
              <a:t>, </a:t>
            </a:r>
            <a:r>
              <a:rPr lang="ru-RU" dirty="0" err="1" smtClean="0"/>
              <a:t>сауда</a:t>
            </a:r>
            <a:r>
              <a:rPr lang="ru-RU" dirty="0" smtClean="0"/>
              <a:t> </a:t>
            </a:r>
            <a:r>
              <a:rPr lang="ru-RU" dirty="0" err="1" smtClean="0"/>
              <a:t>белгілері</a:t>
            </a:r>
            <a:r>
              <a:rPr lang="ru-RU" dirty="0" smtClean="0"/>
              <a:t>, </a:t>
            </a:r>
            <a:r>
              <a:rPr lang="ru-RU" dirty="0" err="1" smtClean="0"/>
              <a:t>сауда</a:t>
            </a:r>
            <a:r>
              <a:rPr lang="ru-RU" dirty="0" smtClean="0"/>
              <a:t> </a:t>
            </a:r>
            <a:r>
              <a:rPr lang="ru-RU" dirty="0" err="1" smtClean="0"/>
              <a:t>белгілері</a:t>
            </a:r>
            <a:r>
              <a:rPr lang="ru-RU" dirty="0" smtClean="0"/>
              <a:t>, </a:t>
            </a:r>
            <a:r>
              <a:rPr lang="ru-RU" dirty="0" err="1" smtClean="0"/>
              <a:t>орауыштар</a:t>
            </a:r>
            <a:r>
              <a:rPr lang="ru-RU" dirty="0" smtClean="0"/>
              <a:t>, </a:t>
            </a:r>
            <a:r>
              <a:rPr lang="ru-RU" dirty="0" err="1" smtClean="0"/>
              <a:t>маңдайшалар</a:t>
            </a:r>
            <a:r>
              <a:rPr lang="ru-RU" dirty="0" smtClean="0"/>
              <a:t>);</a:t>
            </a:r>
            <a:endParaRPr lang="en-US" dirty="0"/>
          </a:p>
        </p:txBody>
      </p:sp>
      <p:pic>
        <p:nvPicPr>
          <p:cNvPr id="4098" name="Picture 2" descr="Когда появились почтовые марки - Интересные факты"/>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33605" y="2142496"/>
            <a:ext cx="5247698" cy="3817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59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727363" y="467880"/>
            <a:ext cx="10515600" cy="4351338"/>
          </a:xfrm>
        </p:spPr>
        <p:txBody>
          <a:bodyPr/>
          <a:lstStyle/>
          <a:p>
            <a:pPr marL="457200" lvl="1" indent="0">
              <a:buNone/>
            </a:pPr>
            <a:r>
              <a:rPr lang="ru-RU" dirty="0" smtClean="0"/>
              <a:t>	</a:t>
            </a:r>
            <a:r>
              <a:rPr lang="ru-RU" dirty="0" err="1" smtClean="0"/>
              <a:t>Компьютерлік</a:t>
            </a:r>
            <a:r>
              <a:rPr lang="ru-RU" dirty="0" smtClean="0"/>
              <a:t> графика - </a:t>
            </a:r>
            <a:r>
              <a:rPr lang="ru-RU" dirty="0" err="1" smtClean="0"/>
              <a:t>бұл</a:t>
            </a:r>
            <a:r>
              <a:rPr lang="ru-RU" dirty="0" smtClean="0"/>
              <a:t> </a:t>
            </a:r>
            <a:r>
              <a:rPr lang="ru-RU" dirty="0" err="1" smtClean="0"/>
              <a:t>компьютерлер</a:t>
            </a:r>
            <a:r>
              <a:rPr lang="ru-RU" dirty="0" smtClean="0"/>
              <a:t> </a:t>
            </a:r>
            <a:r>
              <a:rPr lang="ru-RU" dirty="0" err="1" smtClean="0"/>
              <a:t>арнайы</a:t>
            </a:r>
            <a:r>
              <a:rPr lang="ru-RU" dirty="0" smtClean="0"/>
              <a:t> </a:t>
            </a:r>
            <a:r>
              <a:rPr lang="ru-RU" dirty="0" err="1" smtClean="0"/>
              <a:t>бағдарламалық</a:t>
            </a:r>
            <a:r>
              <a:rPr lang="ru-RU" dirty="0" smtClean="0"/>
              <a:t> </a:t>
            </a:r>
            <a:r>
              <a:rPr lang="ru-RU" dirty="0" err="1" smtClean="0"/>
              <a:t>жасақтамамен</a:t>
            </a:r>
            <a:r>
              <a:rPr lang="ru-RU" dirty="0" smtClean="0"/>
              <a:t> </a:t>
            </a:r>
            <a:r>
              <a:rPr lang="ru-RU" dirty="0" err="1" smtClean="0"/>
              <a:t>бірге</a:t>
            </a:r>
            <a:r>
              <a:rPr lang="ru-RU" dirty="0" smtClean="0"/>
              <a:t> </a:t>
            </a:r>
            <a:r>
              <a:rPr lang="ru-RU" dirty="0" err="1" smtClean="0"/>
              <a:t>кескіндерді</a:t>
            </a:r>
            <a:r>
              <a:rPr lang="ru-RU" dirty="0" smtClean="0"/>
              <a:t> </a:t>
            </a:r>
            <a:r>
              <a:rPr lang="ru-RU" dirty="0" err="1" smtClean="0"/>
              <a:t>құру</a:t>
            </a:r>
            <a:r>
              <a:rPr lang="ru-RU" dirty="0" smtClean="0"/>
              <a:t> мен </a:t>
            </a:r>
            <a:r>
              <a:rPr lang="ru-RU" dirty="0" err="1" smtClean="0"/>
              <a:t>редакциялау</a:t>
            </a:r>
            <a:r>
              <a:rPr lang="ru-RU" dirty="0" smtClean="0"/>
              <a:t> </a:t>
            </a:r>
            <a:r>
              <a:rPr lang="ru-RU" dirty="0" err="1" smtClean="0"/>
              <a:t>құралы</a:t>
            </a:r>
            <a:r>
              <a:rPr lang="ru-RU" dirty="0" smtClean="0"/>
              <a:t> </a:t>
            </a:r>
            <a:r>
              <a:rPr lang="ru-RU" dirty="0" err="1" smtClean="0"/>
              <a:t>ретінде</a:t>
            </a:r>
            <a:r>
              <a:rPr lang="ru-RU" dirty="0" smtClean="0"/>
              <a:t>, </a:t>
            </a:r>
            <a:r>
              <a:rPr lang="ru-RU" dirty="0" err="1" smtClean="0"/>
              <a:t>сонымен</a:t>
            </a:r>
            <a:r>
              <a:rPr lang="ru-RU" dirty="0" smtClean="0"/>
              <a:t> </a:t>
            </a:r>
            <a:r>
              <a:rPr lang="ru-RU" dirty="0" err="1" smtClean="0"/>
              <a:t>қатар</a:t>
            </a:r>
            <a:r>
              <a:rPr lang="ru-RU" dirty="0" smtClean="0"/>
              <a:t> оны </a:t>
            </a:r>
            <a:r>
              <a:rPr lang="ru-RU" dirty="0" err="1" smtClean="0"/>
              <a:t>одан</a:t>
            </a:r>
            <a:r>
              <a:rPr lang="ru-RU" dirty="0" smtClean="0"/>
              <a:t> </a:t>
            </a:r>
            <a:r>
              <a:rPr lang="ru-RU" dirty="0" err="1" smtClean="0"/>
              <a:t>әрі</a:t>
            </a:r>
            <a:r>
              <a:rPr lang="ru-RU" dirty="0" smtClean="0"/>
              <a:t> </a:t>
            </a:r>
            <a:r>
              <a:rPr lang="ru-RU" dirty="0" err="1" smtClean="0"/>
              <a:t>өңдеу</a:t>
            </a:r>
            <a:r>
              <a:rPr lang="ru-RU" dirty="0" smtClean="0"/>
              <a:t> </a:t>
            </a:r>
            <a:r>
              <a:rPr lang="ru-RU" dirty="0" err="1" smtClean="0"/>
              <a:t>және</a:t>
            </a:r>
            <a:r>
              <a:rPr lang="ru-RU" dirty="0" smtClean="0"/>
              <a:t> </a:t>
            </a:r>
            <a:r>
              <a:rPr lang="ru-RU" dirty="0" err="1" smtClean="0"/>
              <a:t>сақтау</a:t>
            </a:r>
            <a:r>
              <a:rPr lang="ru-RU" dirty="0" smtClean="0"/>
              <a:t> </a:t>
            </a:r>
            <a:r>
              <a:rPr lang="ru-RU" dirty="0" err="1" smtClean="0"/>
              <a:t>үшін</a:t>
            </a:r>
            <a:r>
              <a:rPr lang="ru-RU" dirty="0" smtClean="0"/>
              <a:t> </a:t>
            </a:r>
            <a:r>
              <a:rPr lang="ru-RU" dirty="0" err="1" smtClean="0"/>
              <a:t>нақты</a:t>
            </a:r>
            <a:r>
              <a:rPr lang="ru-RU" dirty="0" smtClean="0"/>
              <a:t> </a:t>
            </a:r>
            <a:r>
              <a:rPr lang="ru-RU" dirty="0" err="1" smtClean="0"/>
              <a:t>әлемнен</a:t>
            </a:r>
            <a:r>
              <a:rPr lang="ru-RU" dirty="0" smtClean="0"/>
              <a:t> </a:t>
            </a:r>
            <a:r>
              <a:rPr lang="ru-RU" dirty="0" err="1" smtClean="0"/>
              <a:t>алынған</a:t>
            </a:r>
            <a:r>
              <a:rPr lang="ru-RU" dirty="0" smtClean="0"/>
              <a:t> </a:t>
            </a:r>
            <a:r>
              <a:rPr lang="ru-RU" dirty="0" err="1" smtClean="0"/>
              <a:t>визуалды</a:t>
            </a:r>
            <a:r>
              <a:rPr lang="ru-RU" dirty="0" smtClean="0"/>
              <a:t> </a:t>
            </a:r>
            <a:r>
              <a:rPr lang="ru-RU" dirty="0" err="1" smtClean="0"/>
              <a:t>ақпаратты</a:t>
            </a:r>
            <a:r>
              <a:rPr lang="ru-RU" dirty="0" smtClean="0"/>
              <a:t> </a:t>
            </a:r>
            <a:r>
              <a:rPr lang="ru-RU" dirty="0" err="1" smtClean="0"/>
              <a:t>цифрлау</a:t>
            </a:r>
            <a:r>
              <a:rPr lang="ru-RU" dirty="0" smtClean="0"/>
              <a:t> </a:t>
            </a:r>
            <a:r>
              <a:rPr lang="ru-RU" dirty="0" err="1" smtClean="0"/>
              <a:t>құралы</a:t>
            </a:r>
            <a:r>
              <a:rPr lang="ru-RU" dirty="0" smtClean="0"/>
              <a:t> </a:t>
            </a:r>
            <a:r>
              <a:rPr lang="ru-RU" dirty="0" err="1" smtClean="0"/>
              <a:t>ретінде</a:t>
            </a:r>
            <a:r>
              <a:rPr lang="ru-RU" dirty="0" smtClean="0"/>
              <a:t> </a:t>
            </a:r>
            <a:r>
              <a:rPr lang="ru-RU" dirty="0" err="1" smtClean="0"/>
              <a:t>қолданылатын</a:t>
            </a:r>
            <a:r>
              <a:rPr lang="ru-RU" dirty="0" smtClean="0"/>
              <a:t> </a:t>
            </a:r>
            <a:r>
              <a:rPr lang="ru-RU" dirty="0" err="1" smtClean="0"/>
              <a:t>қызмет</a:t>
            </a:r>
            <a:r>
              <a:rPr lang="ru-RU" dirty="0" smtClean="0"/>
              <a:t> </a:t>
            </a:r>
            <a:r>
              <a:rPr lang="ru-RU" dirty="0" err="1" smtClean="0"/>
              <a:t>саласы</a:t>
            </a:r>
            <a:r>
              <a:rPr lang="ru-RU" dirty="0" smtClean="0"/>
              <a:t>.</a:t>
            </a:r>
            <a:endParaRPr lang="en-US" dirty="0"/>
          </a:p>
        </p:txBody>
      </p:sp>
      <p:pic>
        <p:nvPicPr>
          <p:cNvPr id="5122" name="Picture 2" descr="Основы компьютерной графики | Пикабу"/>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3101" y="2921146"/>
            <a:ext cx="3020440" cy="220503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Как создать эффектный автомобиль с помощью 3ds Max и V-ray - CG Magaz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9660" y="2921146"/>
            <a:ext cx="2371006" cy="2205036"/>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Обои дорога, закат, оранжевый, фары, графика, Lamborghini, колёса,  Ламборгини, Huracan, Lamborghini Huracan, Хуракан, Huracan Evo, Lamborghini  Huracan EVO картинки на рабочий стол, раздел lamborghini - скачать"/>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8378" y="2921146"/>
            <a:ext cx="3455422" cy="2205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2668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Негізгі</a:t>
            </a:r>
            <a:r>
              <a:rPr lang="ru-RU" dirty="0" smtClean="0"/>
              <a:t> </a:t>
            </a:r>
            <a:r>
              <a:rPr lang="ru-RU" dirty="0" err="1" smtClean="0"/>
              <a:t>қолдану</a:t>
            </a:r>
            <a:r>
              <a:rPr lang="ru-RU" dirty="0" smtClean="0"/>
              <a:t> </a:t>
            </a:r>
            <a:r>
              <a:rPr lang="ru-RU" dirty="0" err="1" smtClean="0"/>
              <a:t>салалары</a:t>
            </a:r>
            <a:endParaRPr lang="en-US" dirty="0"/>
          </a:p>
        </p:txBody>
      </p:sp>
      <p:sp>
        <p:nvSpPr>
          <p:cNvPr id="3" name="Объект 2"/>
          <p:cNvSpPr>
            <a:spLocks noGrp="1"/>
          </p:cNvSpPr>
          <p:nvPr>
            <p:ph idx="1"/>
          </p:nvPr>
        </p:nvSpPr>
        <p:spPr/>
        <p:txBody>
          <a:bodyPr>
            <a:normAutofit/>
          </a:bodyPr>
          <a:lstStyle/>
          <a:p>
            <a:r>
              <a:rPr lang="ru-RU" dirty="0" err="1" smtClean="0"/>
              <a:t>Ғылыми</a:t>
            </a:r>
            <a:r>
              <a:rPr lang="ru-RU" dirty="0" smtClean="0"/>
              <a:t> графика</a:t>
            </a:r>
          </a:p>
          <a:p>
            <a:r>
              <a:rPr lang="ru-RU" dirty="0" err="1" smtClean="0"/>
              <a:t>Іскери</a:t>
            </a:r>
            <a:r>
              <a:rPr lang="ru-RU" dirty="0" smtClean="0"/>
              <a:t> графика</a:t>
            </a:r>
          </a:p>
          <a:p>
            <a:r>
              <a:rPr lang="ru-RU" dirty="0" smtClean="0"/>
              <a:t>Дизайн </a:t>
            </a:r>
            <a:r>
              <a:rPr lang="ru-RU" dirty="0" err="1" smtClean="0"/>
              <a:t>графикасы</a:t>
            </a:r>
            <a:endParaRPr lang="ru-RU" dirty="0" smtClean="0"/>
          </a:p>
          <a:p>
            <a:r>
              <a:rPr lang="ru-RU" dirty="0" err="1" smtClean="0"/>
              <a:t>Иллюстрациялық</a:t>
            </a:r>
            <a:r>
              <a:rPr lang="ru-RU" dirty="0" smtClean="0"/>
              <a:t> графика</a:t>
            </a:r>
          </a:p>
          <a:p>
            <a:r>
              <a:rPr lang="ru-RU" dirty="0" err="1" smtClean="0"/>
              <a:t>Көркем</a:t>
            </a:r>
            <a:r>
              <a:rPr lang="ru-RU" dirty="0" smtClean="0"/>
              <a:t> </a:t>
            </a:r>
            <a:r>
              <a:rPr lang="ru-RU" dirty="0" err="1" smtClean="0"/>
              <a:t>және</a:t>
            </a:r>
            <a:r>
              <a:rPr lang="ru-RU" dirty="0" smtClean="0"/>
              <a:t> </a:t>
            </a:r>
            <a:r>
              <a:rPr lang="ru-RU" dirty="0" err="1" smtClean="0"/>
              <a:t>жарнамалық</a:t>
            </a:r>
            <a:r>
              <a:rPr lang="ru-RU" dirty="0" smtClean="0"/>
              <a:t> графика</a:t>
            </a:r>
          </a:p>
          <a:p>
            <a:r>
              <a:rPr lang="ru-RU" dirty="0" err="1" smtClean="0"/>
              <a:t>Пикселдік</a:t>
            </a:r>
            <a:r>
              <a:rPr lang="ru-RU" dirty="0" smtClean="0"/>
              <a:t> </a:t>
            </a:r>
            <a:r>
              <a:rPr lang="ru-RU" dirty="0" err="1" smtClean="0"/>
              <a:t>өнер</a:t>
            </a:r>
            <a:endParaRPr lang="ru-RU" dirty="0" smtClean="0"/>
          </a:p>
          <a:p>
            <a:r>
              <a:rPr lang="ru-RU" dirty="0" err="1" smtClean="0"/>
              <a:t>Компьютерлік</a:t>
            </a:r>
            <a:r>
              <a:rPr lang="ru-RU" dirty="0" smtClean="0"/>
              <a:t> анимация</a:t>
            </a:r>
          </a:p>
          <a:p>
            <a:r>
              <a:rPr lang="ru-RU" dirty="0" smtClean="0"/>
              <a:t>Мультимедиа</a:t>
            </a:r>
            <a:endParaRPr lang="en-US" dirty="0"/>
          </a:p>
        </p:txBody>
      </p:sp>
    </p:spTree>
    <p:extLst>
      <p:ext uri="{BB962C8B-B14F-4D97-AF65-F5344CB8AC3E}">
        <p14:creationId xmlns:p14="http://schemas.microsoft.com/office/powerpoint/2010/main" xmlns="" val="8236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2417" y="500062"/>
            <a:ext cx="10515600" cy="1325563"/>
          </a:xfrm>
        </p:spPr>
        <p:txBody>
          <a:bodyPr>
            <a:normAutofit/>
          </a:bodyPr>
          <a:lstStyle/>
          <a:p>
            <a:r>
              <a:rPr lang="kk-KZ" sz="5400" dirty="0" smtClean="0"/>
              <a:t>Назарларыңызға рахмет!</a:t>
            </a:r>
            <a:endParaRPr lang="en-US" sz="5400" dirty="0"/>
          </a:p>
        </p:txBody>
      </p:sp>
      <p:sp>
        <p:nvSpPr>
          <p:cNvPr id="3" name="Объект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1685607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4346" y="464185"/>
            <a:ext cx="10515600" cy="5811838"/>
          </a:xfrm>
        </p:spPr>
        <p:txBody>
          <a:bodyPr>
            <a:normAutofit/>
          </a:bodyPr>
          <a:lstStyle/>
          <a:p>
            <a:pPr marL="0" indent="0">
              <a:buNone/>
            </a:pPr>
            <a:r>
              <a:rPr lang="en-US" dirty="0" smtClean="0"/>
              <a:t>	</a:t>
            </a:r>
            <a:r>
              <a:rPr lang="kk-KZ" dirty="0"/>
              <a:t>Адамзат жазудан бұрын өз айналасындағы нысандар мен құбылыстардың суретін салуды үйренгені тарихтан белгілі. Ежелгі адамдар қалдырған кескіндер әлемнің көптеген жерлерінде табылған. Ежелгі суретшілер аңдар мен жануарларды, табыну нысандарын, адамды, аңшылық және басқа да тұрмыстық көріністерді </a:t>
            </a:r>
            <a:r>
              <a:rPr lang="kk-KZ" dirty="0" smtClean="0"/>
              <a:t>бейн</a:t>
            </a:r>
            <a:r>
              <a:rPr lang="ru-RU" dirty="0"/>
              <a:t>е</a:t>
            </a:r>
            <a:r>
              <a:rPr lang="kk-KZ" dirty="0" smtClean="0"/>
              <a:t>леген</a:t>
            </a:r>
            <a:r>
              <a:rPr lang="kk-KZ" dirty="0"/>
              <a:t>. </a:t>
            </a:r>
            <a:endParaRPr lang="en-US" dirty="0"/>
          </a:p>
        </p:txBody>
      </p:sp>
      <p:pic>
        <p:nvPicPr>
          <p:cNvPr id="3074" name="Picture 2" descr="Наскальные рисунки древних людей - Мир наскальной живопис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11392" y="2827972"/>
            <a:ext cx="6381750" cy="3448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6010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6300" y="405742"/>
            <a:ext cx="10515600" cy="4351338"/>
          </a:xfrm>
        </p:spPr>
        <p:txBody>
          <a:bodyPr/>
          <a:lstStyle/>
          <a:p>
            <a:pPr marL="0" indent="0">
              <a:buNone/>
            </a:pPr>
            <a:r>
              <a:rPr lang="kk-KZ" dirty="0" smtClean="0"/>
              <a:t>	</a:t>
            </a:r>
            <a:r>
              <a:rPr lang="kk-KZ" dirty="0"/>
              <a:t>Қандай да бір оқиғалар мен қоршаған әлем эелементтері бейнеленген бұл кескіндер адамдар арасындағы қарым-қатынас құралы ретінде қызмет еткен. Осылайша алғашқы адам графика өнеріне қадам жасады. Олар суреттер көмегімен өз ойларын жеткізді. Сурет, бейне немесе кескін визуалдау және ақпарат беру құралы ретінде қызмет атқарған деп айтуға болады. </a:t>
            </a:r>
            <a:endParaRPr lang="en-US" dirty="0"/>
          </a:p>
          <a:p>
            <a:pPr marL="0" indent="0">
              <a:buNone/>
            </a:pPr>
            <a:endParaRPr lang="en-US" dirty="0"/>
          </a:p>
        </p:txBody>
      </p:sp>
      <p:pic>
        <p:nvPicPr>
          <p:cNvPr id="4" name="Рисунок 3"/>
          <p:cNvPicPr/>
          <p:nvPr/>
        </p:nvPicPr>
        <p:blipFill>
          <a:blip r:embed="rId2"/>
          <a:stretch>
            <a:fillRect/>
          </a:stretch>
        </p:blipFill>
        <p:spPr>
          <a:xfrm>
            <a:off x="3698966" y="3069772"/>
            <a:ext cx="4870268" cy="2939142"/>
          </a:xfrm>
          <a:prstGeom prst="rect">
            <a:avLst/>
          </a:prstGeom>
        </p:spPr>
      </p:pic>
    </p:spTree>
    <p:extLst>
      <p:ext uri="{BB962C8B-B14F-4D97-AF65-F5344CB8AC3E}">
        <p14:creationId xmlns:p14="http://schemas.microsoft.com/office/powerpoint/2010/main" xmlns="" val="398493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39305"/>
            <a:ext cx="10515600" cy="4351338"/>
          </a:xfrm>
        </p:spPr>
        <p:txBody>
          <a:bodyPr/>
          <a:lstStyle/>
          <a:p>
            <a:pPr marL="0" indent="0">
              <a:buNone/>
            </a:pPr>
            <a:r>
              <a:rPr lang="kk-KZ" dirty="0" smtClean="0"/>
              <a:t>	</a:t>
            </a:r>
            <a:r>
              <a:rPr lang="kk-KZ" dirty="0"/>
              <a:t>Қарапайым суреттерді сала білу ежелгі адамдарға жазуды қалыптастыруға мүмкіндік берді. Жазу түріндегі алғашқы кескіндер пиктограмма және иерогрлифтер деп аталады. Біртіндеп сөйлеу мәлһдениеті дамып, олардың жазылуы толықтай өзгеріп, қазір бізге таныс </a:t>
            </a:r>
            <a:r>
              <a:rPr lang="kk-KZ" dirty="0" smtClean="0"/>
              <a:t>әріптерге </a:t>
            </a:r>
            <a:r>
              <a:rPr lang="kk-KZ" dirty="0"/>
              <a:t>айналды, бұл әліпбидің қалыптасуына негіз болды. </a:t>
            </a:r>
            <a:endParaRPr lang="en-US" dirty="0"/>
          </a:p>
          <a:p>
            <a:pPr marL="0" indent="0">
              <a:buNone/>
            </a:pPr>
            <a:endParaRPr lang="en-US" dirty="0"/>
          </a:p>
        </p:txBody>
      </p:sp>
      <p:pic>
        <p:nvPicPr>
          <p:cNvPr id="4" name="Рисунок 3"/>
          <p:cNvPicPr/>
          <p:nvPr/>
        </p:nvPicPr>
        <p:blipFill>
          <a:blip r:embed="rId2"/>
          <a:stretch>
            <a:fillRect/>
          </a:stretch>
        </p:blipFill>
        <p:spPr>
          <a:xfrm>
            <a:off x="3331981" y="3000647"/>
            <a:ext cx="5224191" cy="2890701"/>
          </a:xfrm>
          <a:prstGeom prst="rect">
            <a:avLst/>
          </a:prstGeom>
        </p:spPr>
      </p:pic>
    </p:spTree>
    <p:extLst>
      <p:ext uri="{BB962C8B-B14F-4D97-AF65-F5344CB8AC3E}">
        <p14:creationId xmlns:p14="http://schemas.microsoft.com/office/powerpoint/2010/main" xmlns="" val="4082923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18854"/>
            <a:ext cx="10515600" cy="5693637"/>
          </a:xfrm>
        </p:spPr>
        <p:txBody>
          <a:bodyPr>
            <a:normAutofit/>
          </a:bodyPr>
          <a:lstStyle/>
          <a:p>
            <a:pPr marL="0" indent="0">
              <a:buNone/>
            </a:pPr>
            <a:r>
              <a:rPr lang="kk-KZ" dirty="0" smtClean="0"/>
              <a:t>	</a:t>
            </a:r>
            <a:r>
              <a:rPr lang="kk-KZ" dirty="0"/>
              <a:t>Мысыр мен Бабылда суару жүйелерінің құрылысына байланысты кейбір жер өлшеу құралдары және өлшеу сырығы, тіктеуіш (салмақты) </a:t>
            </a:r>
            <a:r>
              <a:rPr lang="kk-KZ" dirty="0" smtClean="0"/>
              <a:t>сияқты </a:t>
            </a:r>
            <a:r>
              <a:rPr lang="kk-KZ" dirty="0"/>
              <a:t>аспаптар қолданылған. </a:t>
            </a:r>
            <a:endParaRPr lang="en-US" dirty="0"/>
          </a:p>
        </p:txBody>
      </p:sp>
      <p:pic>
        <p:nvPicPr>
          <p:cNvPr id="4098" name="Picture 2" descr="20 удивительных египетских привычек » Полетели.РУ"/>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6715" y="2653380"/>
            <a:ext cx="4661263" cy="29041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8193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0255"/>
            <a:ext cx="10515600" cy="4351338"/>
          </a:xfrm>
        </p:spPr>
        <p:txBody>
          <a:bodyPr/>
          <a:lstStyle/>
          <a:p>
            <a:pPr marL="0" indent="0">
              <a:buNone/>
            </a:pPr>
            <a:r>
              <a:rPr lang="kk-KZ" dirty="0" smtClean="0"/>
              <a:t>	</a:t>
            </a:r>
            <a:r>
              <a:rPr lang="kk-KZ" dirty="0"/>
              <a:t> Бертін келе ғимарат құрылысы немесе бұйымдарды жасағанда кескіндер орнына сызба қолдана бастаған. Әрине, ол сызба қазіргіге қолайсыздау болған. Ол заманда сызба болашақта салынатын ғимараттың орнында, әдетте жерде, дәлме-дәл өлшемде орындалған. Сол уақытта алғашқы сызба құралдары: ағаштан жасалған өлшегіш шеңберсызар (циркуль) және түйілген арқан пайда болды. Шеңберсызармен керекті өлшемдер жасалса, арқанды пайдаланып тікбұрыш салған. </a:t>
            </a:r>
            <a:endParaRPr lang="en-US" dirty="0"/>
          </a:p>
          <a:p>
            <a:pPr marL="0" indent="0">
              <a:buNone/>
            </a:pPr>
            <a:endParaRPr lang="en-US" dirty="0"/>
          </a:p>
        </p:txBody>
      </p:sp>
      <p:pic>
        <p:nvPicPr>
          <p:cNvPr id="1026" name="Picture 2" descr="Циркуль: от Древней Греции до α-Центав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5765" y="4070062"/>
            <a:ext cx="3035965" cy="17630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3"/>
          <a:stretch>
            <a:fillRect/>
          </a:stretch>
        </p:blipFill>
        <p:spPr>
          <a:xfrm>
            <a:off x="5444561" y="4070062"/>
            <a:ext cx="5188605" cy="1886601"/>
          </a:xfrm>
          <a:prstGeom prst="rect">
            <a:avLst/>
          </a:prstGeom>
        </p:spPr>
      </p:pic>
    </p:spTree>
    <p:extLst>
      <p:ext uri="{BB962C8B-B14F-4D97-AF65-F5344CB8AC3E}">
        <p14:creationId xmlns:p14="http://schemas.microsoft.com/office/powerpoint/2010/main" xmlns="" val="1378393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838200" y="365125"/>
            <a:ext cx="10515600" cy="5811838"/>
          </a:xfrm>
        </p:spPr>
        <p:txBody>
          <a:bodyPr/>
          <a:lstStyle/>
          <a:p>
            <a:pPr marL="0" indent="0">
              <a:buNone/>
            </a:pPr>
            <a:r>
              <a:rPr lang="kk-KZ" dirty="0" smtClean="0"/>
              <a:t>	Одан </a:t>
            </a:r>
            <a:r>
              <a:rPr lang="kk-KZ" dirty="0"/>
              <a:t>әрі сызбалар папирус, пергамент, кейінірек қағазға түсіріле бастады. Бейнелер көз мөлшерімен, ешбір масштаб сақталмай орындалған. Сызбада нәрсенің көрнекі пішінімен қатар өлшемдерін де көрсетуге тырысқан. Сызбадағы кескіндер жартылай нобай ретінде берілді. Қағаз бетінде жазбаша түсіндірмелер көп жазылады. Мұндай сызбаларды оқу қиындық тудырған. </a:t>
            </a:r>
            <a:endParaRPr lang="en-US" dirty="0"/>
          </a:p>
          <a:p>
            <a:endParaRPr lang="en-US" dirty="0"/>
          </a:p>
        </p:txBody>
      </p:sp>
      <p:pic>
        <p:nvPicPr>
          <p:cNvPr id="2050" name="Picture 2" descr="Что такое папирус? — История изобретени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0" y="3271044"/>
            <a:ext cx="4876800" cy="2876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772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pPr marL="0" indent="0">
              <a:buNone/>
            </a:pPr>
            <a:r>
              <a:rPr lang="kk-KZ" dirty="0" smtClean="0"/>
              <a:t>	</a:t>
            </a:r>
            <a:r>
              <a:rPr lang="kk-KZ" dirty="0"/>
              <a:t> ХХ ғасырда сызбаның жаңа түрлері пайда болды. Олар </a:t>
            </a:r>
            <a:r>
              <a:rPr lang="kk-KZ" dirty="0" smtClean="0"/>
              <a:t>:</a:t>
            </a:r>
          </a:p>
          <a:p>
            <a:pPr marL="0" indent="0">
              <a:buNone/>
            </a:pPr>
            <a:r>
              <a:rPr lang="kk-KZ" dirty="0" smtClean="0"/>
              <a:t> </a:t>
            </a:r>
            <a:r>
              <a:rPr lang="kk-KZ" dirty="0"/>
              <a:t>электрлік, </a:t>
            </a:r>
            <a:endParaRPr lang="kk-KZ" dirty="0" smtClean="0"/>
          </a:p>
          <a:p>
            <a:pPr marL="0" indent="0">
              <a:buNone/>
            </a:pPr>
            <a:r>
              <a:rPr lang="kk-KZ" dirty="0" smtClean="0"/>
              <a:t>гидравликалық</a:t>
            </a:r>
            <a:r>
              <a:rPr lang="kk-KZ" dirty="0"/>
              <a:t>, </a:t>
            </a:r>
            <a:endParaRPr lang="kk-KZ" dirty="0" smtClean="0"/>
          </a:p>
          <a:p>
            <a:pPr marL="0" indent="0">
              <a:buNone/>
            </a:pPr>
            <a:r>
              <a:rPr lang="kk-KZ" dirty="0" smtClean="0"/>
              <a:t>пневматикалық</a:t>
            </a:r>
            <a:r>
              <a:rPr lang="kk-KZ" dirty="0"/>
              <a:t>, </a:t>
            </a:r>
            <a:endParaRPr lang="kk-KZ" dirty="0" smtClean="0"/>
          </a:p>
          <a:p>
            <a:pPr marL="0" indent="0">
              <a:buNone/>
            </a:pPr>
            <a:r>
              <a:rPr lang="kk-KZ" dirty="0" smtClean="0"/>
              <a:t>кинематикалық </a:t>
            </a:r>
            <a:r>
              <a:rPr lang="kk-KZ" dirty="0"/>
              <a:t>схемалар. </a:t>
            </a:r>
            <a:endParaRPr lang="en-US" dirty="0"/>
          </a:p>
          <a:p>
            <a:pPr marL="0" indent="0">
              <a:buNone/>
            </a:pPr>
            <a:endParaRPr lang="en-US" dirty="0"/>
          </a:p>
        </p:txBody>
      </p:sp>
    </p:spTree>
    <p:extLst>
      <p:ext uri="{BB962C8B-B14F-4D97-AF65-F5344CB8AC3E}">
        <p14:creationId xmlns:p14="http://schemas.microsoft.com/office/powerpoint/2010/main" xmlns="" val="359742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3" name="Объект 2"/>
          <p:cNvSpPr>
            <a:spLocks noGrp="1"/>
          </p:cNvSpPr>
          <p:nvPr>
            <p:ph idx="1"/>
          </p:nvPr>
        </p:nvSpPr>
        <p:spPr>
          <a:xfrm>
            <a:off x="733697" y="358774"/>
            <a:ext cx="10515600" cy="4351338"/>
          </a:xfrm>
        </p:spPr>
        <p:txBody>
          <a:bodyPr/>
          <a:lstStyle/>
          <a:p>
            <a:pPr marL="0" indent="0">
              <a:buNone/>
            </a:pPr>
            <a:r>
              <a:rPr lang="kk-KZ" dirty="0" smtClean="0"/>
              <a:t>	Қазіргі </a:t>
            </a:r>
            <a:r>
              <a:rPr lang="kk-KZ" dirty="0"/>
              <a:t>күнде ғаламторға қосылған компьютер, интерактивті проектор немесе тақта, қарапайым және 3Dпринтерлер, компьютерлік бағдарламалар (мысалы, AutoCad, SketchUp, 3D SweetHome, Компас 3D LT, Inscape, CIMP, Paint NET, 3D LT Viso жіне басқалар) техникалық сызбалар мен нобайларды орындаудың негізгі құралдары саналады. </a:t>
            </a:r>
            <a:endParaRPr lang="en-US" dirty="0"/>
          </a:p>
          <a:p>
            <a:endParaRPr lang="en-US" dirty="0"/>
          </a:p>
        </p:txBody>
      </p:sp>
      <p:pic>
        <p:nvPicPr>
          <p:cNvPr id="5122" name="Picture 2" descr="isicad: КОМПАС-3D v17 vs V16: о развитии сравнения и о сравнении в развити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194" y="3218338"/>
            <a:ext cx="3587932" cy="215836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Sweet Home 3D : Галерея"/>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7632" y="2630306"/>
            <a:ext cx="3776345" cy="28322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7454815" y="5462565"/>
            <a:ext cx="3105915" cy="646331"/>
          </a:xfrm>
          <a:prstGeom prst="rect">
            <a:avLst/>
          </a:prstGeom>
        </p:spPr>
        <p:txBody>
          <a:bodyPr wrap="none">
            <a:spAutoFit/>
          </a:bodyPr>
          <a:lstStyle/>
          <a:p>
            <a:r>
              <a:rPr lang="en-US" dirty="0" smtClean="0"/>
              <a:t>3d sweet home</a:t>
            </a:r>
            <a:r>
              <a:rPr lang="kk-KZ" dirty="0" smtClean="0"/>
              <a:t> </a:t>
            </a:r>
            <a:r>
              <a:rPr lang="ru-RU" dirty="0" smtClean="0"/>
              <a:t>б</a:t>
            </a:r>
            <a:r>
              <a:rPr lang="kk-KZ" dirty="0" smtClean="0"/>
              <a:t>ағдарламасы</a:t>
            </a:r>
            <a:endParaRPr lang="en-US" dirty="0" smtClean="0"/>
          </a:p>
          <a:p>
            <a:endParaRPr lang="en-US" dirty="0"/>
          </a:p>
        </p:txBody>
      </p:sp>
      <p:sp>
        <p:nvSpPr>
          <p:cNvPr id="5" name="Прямоугольник 4"/>
          <p:cNvSpPr/>
          <p:nvPr/>
        </p:nvSpPr>
        <p:spPr>
          <a:xfrm>
            <a:off x="1641844" y="5477919"/>
            <a:ext cx="2676182" cy="369332"/>
          </a:xfrm>
          <a:prstGeom prst="rect">
            <a:avLst/>
          </a:prstGeom>
        </p:spPr>
        <p:txBody>
          <a:bodyPr wrap="none">
            <a:spAutoFit/>
          </a:bodyPr>
          <a:lstStyle/>
          <a:p>
            <a:r>
              <a:rPr lang="en-US" dirty="0" smtClean="0"/>
              <a:t>3d </a:t>
            </a:r>
            <a:r>
              <a:rPr lang="en-US" dirty="0" err="1" smtClean="0"/>
              <a:t>kompas</a:t>
            </a:r>
            <a:r>
              <a:rPr lang="en-US" dirty="0" smtClean="0"/>
              <a:t> </a:t>
            </a:r>
            <a:r>
              <a:rPr lang="ru-RU" dirty="0" smtClean="0"/>
              <a:t>б</a:t>
            </a:r>
            <a:r>
              <a:rPr lang="kk-KZ" dirty="0" smtClean="0"/>
              <a:t>ағдарламасы</a:t>
            </a:r>
            <a:endParaRPr lang="en-US" dirty="0"/>
          </a:p>
        </p:txBody>
      </p:sp>
    </p:spTree>
    <p:extLst>
      <p:ext uri="{BB962C8B-B14F-4D97-AF65-F5344CB8AC3E}">
        <p14:creationId xmlns:p14="http://schemas.microsoft.com/office/powerpoint/2010/main" xmlns="" val="230378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55</Words>
  <Application>Microsoft Office PowerPoint</Application>
  <PresentationFormat>Произвольный</PresentationFormat>
  <Paragraphs>44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Ақпаратты визуалдаудағы кескіндердің рөлі</vt:lpstr>
      <vt:lpstr>Слайд 2</vt:lpstr>
      <vt:lpstr>Слайд 3</vt:lpstr>
      <vt:lpstr>Слайд 4</vt:lpstr>
      <vt:lpstr>Слайд 5</vt:lpstr>
      <vt:lpstr>Слайд 6</vt:lpstr>
      <vt:lpstr>Слайд 7</vt:lpstr>
      <vt:lpstr>Слайд 8</vt:lpstr>
      <vt:lpstr>Слайд 9</vt:lpstr>
      <vt:lpstr>Графикалық кесіндерді орындау әдістері </vt:lpstr>
      <vt:lpstr>Графкалық кескіндерге мысал </vt:lpstr>
      <vt:lpstr>Слайд 12</vt:lpstr>
      <vt:lpstr>Слайд 13</vt:lpstr>
      <vt:lpstr>Слайд 14</vt:lpstr>
      <vt:lpstr>Слайд 15</vt:lpstr>
      <vt:lpstr>Слайд 16</vt:lpstr>
      <vt:lpstr>Слайд 17</vt:lpstr>
      <vt:lpstr>Негізгі қолдану салалары</vt:lpstr>
      <vt:lpstr>Назарларыңызға рахмет!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Ақпаратты визуалдаудағы кескіндердің рөлі</dc:title>
  <dc:creator>Arnay Kondybayev</dc:creator>
  <cp:lastModifiedBy>User</cp:lastModifiedBy>
  <cp:revision>10</cp:revision>
  <dcterms:created xsi:type="dcterms:W3CDTF">2020-09-04T01:34:21Z</dcterms:created>
  <dcterms:modified xsi:type="dcterms:W3CDTF">2020-09-11T04:50:37Z</dcterms:modified>
</cp:coreProperties>
</file>