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7" r:id="rId4"/>
    <p:sldId id="278" r:id="rId5"/>
    <p:sldId id="259" r:id="rId6"/>
    <p:sldId id="261" r:id="rId7"/>
    <p:sldId id="280" r:id="rId8"/>
    <p:sldId id="281" r:id="rId9"/>
    <p:sldId id="282" r:id="rId10"/>
    <p:sldId id="286" r:id="rId11"/>
    <p:sldId id="287" r:id="rId12"/>
    <p:sldId id="293" r:id="rId13"/>
    <p:sldId id="288" r:id="rId14"/>
    <p:sldId id="277" r:id="rId15"/>
    <p:sldId id="290" r:id="rId16"/>
    <p:sldId id="26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729"/>
  </p:normalViewPr>
  <p:slideViewPr>
    <p:cSldViewPr snapToGrid="0" snapToObjects="1">
      <p:cViewPr varScale="1">
        <p:scale>
          <a:sx n="56" d="100"/>
          <a:sy n="56" d="100"/>
        </p:scale>
        <p:origin x="-90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AC24333-6842-F044-9025-E627B88C4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A30E179-5C12-244D-9171-4E2D22AFDE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8190" y="3028093"/>
            <a:ext cx="4755620" cy="2669284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E3D3E14D-8582-1644-B890-04D2DFBDD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849346"/>
            <a:ext cx="8991600" cy="1645920"/>
          </a:xfrm>
        </p:spPr>
        <p:txBody>
          <a:bodyPr>
            <a:normAutofit fontScale="90000"/>
          </a:bodyPr>
          <a:lstStyle/>
          <a:p>
            <a:r>
              <a:rPr lang="en-GB" dirty="0"/>
              <a:t>How knowledge about way of passing disease in family can help in medicine? </a:t>
            </a:r>
            <a:r>
              <a:rPr lang="kk-KZ" sz="1050" dirty="0"/>
              <a:t>Отбасындағы аурудың ауру жолдары туралы білімі медицинада қалай көмектесе алады?</a:t>
            </a:r>
            <a:r>
              <a:rPr lang="kk-KZ" sz="1100" dirty="0" smtClean="0"/>
              <a:t>?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2152550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28053"/>
            <a:ext cx="7729728" cy="1188720"/>
          </a:xfrm>
        </p:spPr>
        <p:txBody>
          <a:bodyPr/>
          <a:lstStyle/>
          <a:p>
            <a:r>
              <a:rPr lang="en-GB" dirty="0"/>
              <a:t>Pedigree analysis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E27967-F561-2746-9F89-253AC87F2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335" y="1423936"/>
            <a:ext cx="10747330" cy="4246323"/>
          </a:xfrm>
        </p:spPr>
        <p:txBody>
          <a:bodyPr>
            <a:normAutofit/>
          </a:bodyPr>
          <a:lstStyle/>
          <a:p>
            <a:r>
              <a:rPr lang="en-GB" sz="2800" dirty="0"/>
              <a:t>A</a:t>
            </a:r>
            <a:r>
              <a:rPr lang="en-GB" sz="2800" b="1" dirty="0"/>
              <a:t> pedigree </a:t>
            </a:r>
            <a:r>
              <a:rPr lang="en-GB" sz="2800" dirty="0"/>
              <a:t>is used to determine whether an individual is heterozygous or homozygous for a certain trait, and to calculate the possibility of exhibiting this trait in the phenotype. </a:t>
            </a:r>
            <a:r>
              <a:rPr lang="kk-KZ" sz="1100" dirty="0"/>
              <a:t>Асыл тұқымды жеке адамның белгілі бір белгінің гетерозиготалы немесе гомозиготалы екенін анықтау үшін және бұл белгіні фенотипте көрсету мүмкіндігін есептеу үшін қолданылады.</a:t>
            </a:r>
            <a:endParaRPr lang="ru-RU" sz="11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FB2CD4F5-B01B-2542-9709-D4B3FD9BA2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428" y="2980267"/>
            <a:ext cx="5410200" cy="361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3900F20C-B86D-5C42-ABC6-8F536CAE013E}"/>
              </a:ext>
            </a:extLst>
          </p:cNvPr>
          <p:cNvSpPr/>
          <p:nvPr/>
        </p:nvSpPr>
        <p:spPr>
          <a:xfrm>
            <a:off x="849749" y="4437881"/>
            <a:ext cx="4479111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Symbols used in pedigree </a:t>
            </a:r>
            <a:r>
              <a:rPr lang="en-GB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analysis</a:t>
            </a:r>
          </a:p>
          <a:p>
            <a:r>
              <a:rPr lang="kk-KZ" sz="1100" dirty="0"/>
              <a:t>Асыл тұқымды анализде қолданылатын белгілер</a:t>
            </a:r>
            <a:endParaRPr lang="x-none" sz="1100" dirty="0"/>
          </a:p>
        </p:txBody>
      </p:sp>
    </p:spTree>
    <p:extLst>
      <p:ext uri="{BB962C8B-B14F-4D97-AF65-F5344CB8AC3E}">
        <p14:creationId xmlns:p14="http://schemas.microsoft.com/office/powerpoint/2010/main" val="2836402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19888"/>
            <a:ext cx="7729728" cy="1188720"/>
          </a:xfrm>
        </p:spPr>
        <p:txBody>
          <a:bodyPr/>
          <a:lstStyle/>
          <a:p>
            <a:r>
              <a:rPr lang="en-GB" dirty="0"/>
              <a:t>Autosomal inheritance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E27967-F561-2746-9F89-253AC87F2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335" y="1477796"/>
            <a:ext cx="10747330" cy="4246323"/>
          </a:xfrm>
        </p:spPr>
        <p:txBody>
          <a:bodyPr>
            <a:normAutofit/>
          </a:bodyPr>
          <a:lstStyle/>
          <a:p>
            <a:r>
              <a:rPr lang="en-GB" sz="2800" dirty="0"/>
              <a:t>Related genes are located on autosomes as dominant or recessive. </a:t>
            </a:r>
          </a:p>
          <a:p>
            <a:r>
              <a:rPr lang="en-GB" sz="2800" dirty="0"/>
              <a:t>In figure below you can see how a disease is passed on to the offspring through a recessive gene. </a:t>
            </a:r>
            <a:r>
              <a:rPr lang="kk-KZ" sz="1100" dirty="0"/>
              <a:t>Қатысты гендер доминантты немесе рецессивті ретінде автосомаларда орналасады</a:t>
            </a:r>
            <a:r>
              <a:rPr lang="kk-KZ" sz="1100" dirty="0" smtClean="0"/>
              <a:t>.</a:t>
            </a:r>
            <a:r>
              <a:rPr lang="en-US" sz="1100" dirty="0" smtClean="0"/>
              <a:t> </a:t>
            </a:r>
            <a:r>
              <a:rPr lang="kk-KZ" sz="1100" dirty="0" smtClean="0"/>
              <a:t>Төмендегі </a:t>
            </a:r>
            <a:r>
              <a:rPr lang="kk-KZ" sz="1100" dirty="0"/>
              <a:t>суретте аурудың ұрпақтарға рецессивті ген арқылы қалай берілетінін көруге болады</a:t>
            </a:r>
            <a:r>
              <a:rPr lang="kk-KZ" sz="2800" dirty="0"/>
              <a:t>.</a:t>
            </a: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03D00193-623E-9748-BF1F-E1B8E53FE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087" y="2883074"/>
            <a:ext cx="4944711" cy="367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CDF7C9F-9892-D54E-9665-8F04CB7A91E2}"/>
              </a:ext>
            </a:extLst>
          </p:cNvPr>
          <p:cNvSpPr/>
          <p:nvPr/>
        </p:nvSpPr>
        <p:spPr>
          <a:xfrm>
            <a:off x="304982" y="4158352"/>
            <a:ext cx="82974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The individual shown in black inherit the </a:t>
            </a:r>
            <a:r>
              <a:rPr lang="en-GB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disease                           </a:t>
            </a:r>
          </a:p>
          <a:p>
            <a:r>
              <a:rPr lang="en-GB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kk-KZ" sz="1100" dirty="0"/>
              <a:t>Қара түсте көрсетілген адам ауруды мұра етеді</a:t>
            </a:r>
            <a:endParaRPr lang="x-none" sz="1100" dirty="0"/>
          </a:p>
        </p:txBody>
      </p:sp>
    </p:spTree>
    <p:extLst>
      <p:ext uri="{BB962C8B-B14F-4D97-AF65-F5344CB8AC3E}">
        <p14:creationId xmlns:p14="http://schemas.microsoft.com/office/powerpoint/2010/main" val="841390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19888"/>
            <a:ext cx="7729728" cy="1188720"/>
          </a:xfrm>
        </p:spPr>
        <p:txBody>
          <a:bodyPr/>
          <a:lstStyle/>
          <a:p>
            <a:r>
              <a:rPr lang="en-GB" dirty="0"/>
              <a:t>Sex-linked inheritance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E27967-F561-2746-9F89-253AC87F2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335" y="1477796"/>
            <a:ext cx="10747330" cy="4246323"/>
          </a:xfrm>
        </p:spPr>
        <p:txBody>
          <a:bodyPr>
            <a:normAutofit/>
          </a:bodyPr>
          <a:lstStyle/>
          <a:p>
            <a:r>
              <a:rPr lang="en-GB" sz="2800" dirty="0"/>
              <a:t>In this type of inherited diseases are located on sex chromosomes. They can be dominant or recessive. </a:t>
            </a:r>
            <a:r>
              <a:rPr lang="kk-KZ" sz="1100" dirty="0"/>
              <a:t>Тұқым қуалайтын аурулардың бұл түрінде жыныстық хромосомалар орналасқан. Олар доминантты немесе рецессивті болуы мүмкін.</a:t>
            </a:r>
            <a:endParaRPr lang="en-GB" sz="1100" dirty="0"/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2305FF93-D5B2-7743-98FF-62E3738F6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564" y="2445845"/>
            <a:ext cx="5626100" cy="408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6470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Branching method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xmlns="" id="{834BE7ED-381E-3047-9C2F-987C2D0C72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55398" r="50000"/>
          <a:stretch/>
        </p:blipFill>
        <p:spPr>
          <a:xfrm>
            <a:off x="7082834" y="2676771"/>
            <a:ext cx="4802707" cy="3216537"/>
          </a:xfrm>
        </p:spPr>
      </p:pic>
      <p:sp>
        <p:nvSpPr>
          <p:cNvPr id="11" name="Объект 2">
            <a:extLst>
              <a:ext uri="{FF2B5EF4-FFF2-40B4-BE49-F238E27FC236}">
                <a16:creationId xmlns:a16="http://schemas.microsoft.com/office/drawing/2014/main" xmlns="" id="{52C303B9-6473-8A49-8EF6-A43882E366DF}"/>
              </a:ext>
            </a:extLst>
          </p:cNvPr>
          <p:cNvSpPr txBox="1">
            <a:spLocks/>
          </p:cNvSpPr>
          <p:nvPr/>
        </p:nvSpPr>
        <p:spPr>
          <a:xfrm>
            <a:off x="722335" y="2317315"/>
            <a:ext cx="10747330" cy="4246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Find out possible gametes</a:t>
            </a:r>
          </a:p>
          <a:p>
            <a:r>
              <a:rPr lang="en-GB" sz="2400" dirty="0"/>
              <a:t>AABBCC</a:t>
            </a:r>
          </a:p>
          <a:p>
            <a:r>
              <a:rPr lang="en-GB" sz="2400" dirty="0" err="1"/>
              <a:t>AaBbCc</a:t>
            </a:r>
            <a:endParaRPr lang="en-GB" sz="2400" dirty="0"/>
          </a:p>
          <a:p>
            <a:r>
              <a:rPr lang="en-GB" sz="2400" dirty="0" err="1"/>
              <a:t>AABbCC</a:t>
            </a:r>
            <a:endParaRPr lang="en-GB" sz="2400" dirty="0"/>
          </a:p>
          <a:p>
            <a:r>
              <a:rPr lang="en-GB" sz="2400" dirty="0" err="1"/>
              <a:t>AaBbCcDd</a:t>
            </a:r>
            <a:endParaRPr lang="en-GB" sz="2400" dirty="0"/>
          </a:p>
          <a:p>
            <a:endParaRPr lang="en-GB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264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GB" dirty="0"/>
              <a:t>Activity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E27967-F561-2746-9F89-253AC87F2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GB" sz="2400" dirty="0"/>
              <a:t>Worksheet 1</a:t>
            </a:r>
          </a:p>
          <a:p>
            <a:pPr marL="0" indent="0" fontAlgn="base">
              <a:buNone/>
            </a:pPr>
            <a:r>
              <a:rPr lang="en-GB" sz="2400" dirty="0"/>
              <a:t>Worksheet 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18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13030"/>
            <a:ext cx="7729728" cy="1188720"/>
          </a:xfrm>
        </p:spPr>
        <p:txBody>
          <a:bodyPr/>
          <a:lstStyle/>
          <a:p>
            <a:r>
              <a:rPr lang="en-GB" dirty="0"/>
              <a:t>Research time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E27967-F561-2746-9F89-253AC87F2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0731" y="1513437"/>
            <a:ext cx="9806151" cy="3101983"/>
          </a:xfrm>
        </p:spPr>
        <p:txBody>
          <a:bodyPr>
            <a:normAutofit/>
          </a:bodyPr>
          <a:lstStyle/>
          <a:p>
            <a:r>
              <a:rPr lang="en-GB" sz="2400" dirty="0"/>
              <a:t>In </a:t>
            </a:r>
            <a:r>
              <a:rPr lang="en-GB" sz="2400" dirty="0" err="1"/>
              <a:t>kazakh</a:t>
            </a:r>
            <a:r>
              <a:rPr lang="en-GB" sz="2400" dirty="0"/>
              <a:t> culture, we have “</a:t>
            </a:r>
            <a:r>
              <a:rPr lang="en-GB" sz="2400" dirty="0" err="1"/>
              <a:t>shejire</a:t>
            </a:r>
            <a:r>
              <a:rPr lang="en-GB" sz="2400" dirty="0"/>
              <a:t>” which is pedigree that shows seven generations. Kazakh people do not marry if they have similarities in “</a:t>
            </a:r>
            <a:r>
              <a:rPr lang="en-GB" sz="2400" dirty="0" err="1"/>
              <a:t>jetyata</a:t>
            </a:r>
            <a:r>
              <a:rPr lang="en-GB" sz="2400" dirty="0"/>
              <a:t>”. Make a research and list several reasons why these individuals cannot marry according to our traditions? 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A71F565-C533-6B4E-836D-988CB19FB9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069" y="3293481"/>
            <a:ext cx="5447862" cy="3564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37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Literacy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E27967-F561-2746-9F89-253AC87F2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sz="2400" dirty="0"/>
              <a:t>Can you determine the sex of human by observing his/her karyotype. How?</a:t>
            </a:r>
          </a:p>
          <a:p>
            <a:pPr fontAlgn="base"/>
            <a:r>
              <a:rPr lang="en-GB" sz="2400" dirty="0"/>
              <a:t>Why is it helpful to know the pedigree of your future wife/husband?</a:t>
            </a:r>
          </a:p>
          <a:p>
            <a:pPr fontAlgn="base"/>
            <a:r>
              <a:rPr lang="en-GB" sz="2400" dirty="0"/>
              <a:t>Why fraternal twins may have different sexes, while identical twins can’t?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344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4CF616-288F-2B43-8DE0-76307D989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Human genetics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88C8A0E-4AF2-2F4E-BB69-3CF8696595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E6D8729-B0DF-194F-AB83-65811E47F6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26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AED31F-1E5E-9342-9A43-BB163D409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55BDF4-FE22-DD4F-9119-DCCFBBB94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explain the basic methods of studying human genetics and make pedigree analysis</a:t>
            </a:r>
          </a:p>
          <a:p>
            <a:r>
              <a:rPr lang="kk-KZ" sz="1200" dirty="0"/>
              <a:t>адам генетикасын зерттеудің негізгі әдістерін түсіндіріп, асыл тұқымды талдау жасаңыз</a:t>
            </a:r>
            <a:endParaRPr lang="en-GB" sz="1200" dirty="0"/>
          </a:p>
          <a:p>
            <a:r>
              <a:rPr lang="en-GB" sz="2800" dirty="0"/>
              <a:t>construct a family </a:t>
            </a:r>
            <a:r>
              <a:rPr lang="en-GB" sz="2800" dirty="0" smtClean="0"/>
              <a:t>tree </a:t>
            </a:r>
            <a:r>
              <a:rPr lang="kk-KZ" sz="1100" dirty="0"/>
              <a:t>отбасылық ағаш тұрғызу</a:t>
            </a:r>
            <a:r>
              <a:rPr lang="en-GB" sz="1100" dirty="0"/>
              <a:t/>
            </a:r>
            <a:br>
              <a:rPr lang="en-GB" sz="1100" dirty="0"/>
            </a:br>
            <a:r>
              <a:rPr lang="en-GB" sz="1100" dirty="0"/>
              <a:t/>
            </a:r>
            <a:br>
              <a:rPr lang="en-GB" sz="1100" dirty="0"/>
            </a:br>
            <a:endParaRPr lang="ru-RU" sz="11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6C956B2-ABD5-8949-9141-D25C56795E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97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AED31F-1E5E-9342-9A43-BB163D409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381018"/>
            <a:ext cx="7729728" cy="1188720"/>
          </a:xfrm>
        </p:spPr>
        <p:txBody>
          <a:bodyPr/>
          <a:lstStyle/>
          <a:p>
            <a:r>
              <a:rPr lang="en-GB" dirty="0"/>
              <a:t>Terminology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6C956B2-ABD5-8949-9141-D25C56795E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1E788A9-08A4-8B47-8B28-2B8930296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5BE51D06-CAD5-904D-944C-FD5BA8A7CE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767548"/>
              </p:ext>
            </p:extLst>
          </p:nvPr>
        </p:nvGraphicFramePr>
        <p:xfrm>
          <a:off x="1352643" y="1702623"/>
          <a:ext cx="10282308" cy="4485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7436">
                  <a:extLst>
                    <a:ext uri="{9D8B030D-6E8A-4147-A177-3AD203B41FA5}">
                      <a16:colId xmlns:a16="http://schemas.microsoft.com/office/drawing/2014/main" xmlns="" val="1898493945"/>
                    </a:ext>
                  </a:extLst>
                </a:gridCol>
                <a:gridCol w="3427436">
                  <a:extLst>
                    <a:ext uri="{9D8B030D-6E8A-4147-A177-3AD203B41FA5}">
                      <a16:colId xmlns:a16="http://schemas.microsoft.com/office/drawing/2014/main" xmlns="" val="1167064224"/>
                    </a:ext>
                  </a:extLst>
                </a:gridCol>
                <a:gridCol w="3427436">
                  <a:extLst>
                    <a:ext uri="{9D8B030D-6E8A-4147-A177-3AD203B41FA5}">
                      <a16:colId xmlns:a16="http://schemas.microsoft.com/office/drawing/2014/main" xmlns="" val="1701466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English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Kazakh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Russian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2098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appearance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сыртқы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келбет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endParaRPr lang="en-GB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внешность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6423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condition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жағдай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endParaRPr lang="en-GB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состояние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018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distribution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тарату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endParaRPr lang="en-GB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распределение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11318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exhibiting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көрсету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endParaRPr lang="en-GB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показывать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46345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fraternal twins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қос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жұмыртқалы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егіздер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endParaRPr lang="en-GB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двойняшки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6042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gender</a:t>
                      </a:r>
                      <a:endParaRPr lang="ru-RU" sz="2400" dirty="0">
                        <a:latin typeface="Times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жыныс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endParaRPr lang="en-GB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пол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9647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rapid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жылдам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endParaRPr lang="en-GB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быстрый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03518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to  detect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табу </a:t>
                      </a:r>
                      <a:endParaRPr lang="en-GB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обнаружить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622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to distinguish</a:t>
                      </a:r>
                      <a:endParaRPr lang="ru-RU" sz="2400" b="0" i="0" u="none" strike="noStrike" kern="1200" dirty="0">
                        <a:solidFill>
                          <a:schemeClr val="dk1"/>
                        </a:solidFill>
                        <a:effectLst/>
                        <a:latin typeface="Times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айыру</a:t>
                      </a: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 </a:t>
                      </a:r>
                      <a:endParaRPr lang="ru-RU" sz="2400" dirty="0">
                        <a:latin typeface="Times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" pitchFamily="2" charset="0"/>
                          <a:ea typeface="+mn-ea"/>
                          <a:cs typeface="+mn-cs"/>
                        </a:rPr>
                        <a:t>различать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0024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09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FF93F4-A99E-C341-94DA-F04BBDF6C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terms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04398B-0C9A-8A4B-821E-465343BEC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9082858" cy="3885419"/>
          </a:xfrm>
        </p:spPr>
        <p:txBody>
          <a:bodyPr>
            <a:normAutofit/>
          </a:bodyPr>
          <a:lstStyle/>
          <a:p>
            <a:r>
              <a:rPr lang="en-GB" sz="2400" b="1" dirty="0"/>
              <a:t>Karyotype -</a:t>
            </a:r>
            <a:r>
              <a:rPr lang="en-GB" sz="2400" dirty="0"/>
              <a:t> is the number, size and shape of chromosomes in an organism</a:t>
            </a:r>
            <a:r>
              <a:rPr lang="en-GB" sz="2400" dirty="0" smtClean="0"/>
              <a:t>;</a:t>
            </a:r>
            <a:r>
              <a:rPr lang="kk-KZ" sz="2400" dirty="0"/>
              <a:t> </a:t>
            </a:r>
            <a:r>
              <a:rPr lang="kk-KZ" sz="1100" dirty="0"/>
              <a:t>Кариотип - бұл организмдегі хромосомалардың саны, мөлшері және формасы;</a:t>
            </a:r>
            <a:endParaRPr lang="en-GB" sz="1100" dirty="0"/>
          </a:p>
          <a:p>
            <a:r>
              <a:rPr lang="en-GB" sz="2400" b="1" dirty="0"/>
              <a:t>Pedigree - </a:t>
            </a:r>
            <a:r>
              <a:rPr lang="en-GB" sz="2400" dirty="0"/>
              <a:t>a person’s family history which is used to determine genetic trait and familiar diseases across several generations</a:t>
            </a:r>
            <a:r>
              <a:rPr lang="en-GB" sz="2400" dirty="0" smtClean="0"/>
              <a:t>;</a:t>
            </a:r>
            <a:r>
              <a:rPr lang="kk-KZ" sz="2400" dirty="0"/>
              <a:t> </a:t>
            </a:r>
            <a:r>
              <a:rPr lang="kk-KZ" sz="1100" dirty="0"/>
              <a:t>Асыл тұқымды - генетикалық белгілерді және бірнеше аурулар бойына таныс ауруларды анықтау үшін қолданылатын адамның отбасылық тарихы;</a:t>
            </a:r>
            <a:endParaRPr lang="en-GB" sz="1100" dirty="0"/>
          </a:p>
          <a:p>
            <a:r>
              <a:rPr lang="en-GB" sz="2400" b="1" dirty="0"/>
              <a:t>Autosomes </a:t>
            </a:r>
            <a:r>
              <a:rPr lang="en-GB" sz="2400" dirty="0"/>
              <a:t>- chromosomes that carry genes for the body traits</a:t>
            </a:r>
            <a:r>
              <a:rPr lang="en-GB" sz="2400" dirty="0" smtClean="0"/>
              <a:t>;</a:t>
            </a:r>
            <a:r>
              <a:rPr lang="kk-KZ" sz="2400" dirty="0"/>
              <a:t> </a:t>
            </a:r>
            <a:r>
              <a:rPr lang="kk-KZ" sz="1100" dirty="0"/>
              <a:t>Автосомалар - ағзаға тән гендерді тасымалдайтын хромосомалар;</a:t>
            </a:r>
            <a:endParaRPr lang="en-GB" sz="1100" dirty="0"/>
          </a:p>
          <a:p>
            <a:r>
              <a:rPr lang="en-GB" sz="2400" b="1" dirty="0"/>
              <a:t>Sex chromosomes </a:t>
            </a:r>
            <a:r>
              <a:rPr lang="en-GB" sz="2400" dirty="0"/>
              <a:t>- chromosomes that carry genes which have a role in sex determination</a:t>
            </a:r>
            <a:r>
              <a:rPr lang="en-GB" sz="2400" dirty="0" smtClean="0"/>
              <a:t>.</a:t>
            </a:r>
            <a:r>
              <a:rPr lang="kk-KZ" sz="2400" dirty="0"/>
              <a:t> </a:t>
            </a:r>
            <a:r>
              <a:rPr lang="kk-KZ" sz="1100" dirty="0"/>
              <a:t>Жыныс хромосомалары - жынысты анықтауда рөлі бар гендерді тасымалдайтын хромосомалар.</a:t>
            </a:r>
            <a:endParaRPr lang="ru-RU" sz="11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F766A97-37BD-9D47-931B-9F9D75AAA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262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90497"/>
            <a:ext cx="7729728" cy="1188720"/>
          </a:xfrm>
        </p:spPr>
        <p:txBody>
          <a:bodyPr/>
          <a:lstStyle/>
          <a:p>
            <a:r>
              <a:rPr lang="en-GB" dirty="0"/>
              <a:t>Cytogenetic method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E27967-F561-2746-9F89-253AC87F2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334" y="1849821"/>
            <a:ext cx="11290989" cy="5008179"/>
          </a:xfrm>
        </p:spPr>
        <p:txBody>
          <a:bodyPr>
            <a:normAutofit fontScale="85000" lnSpcReduction="20000"/>
          </a:bodyPr>
          <a:lstStyle/>
          <a:p>
            <a:r>
              <a:rPr lang="en-GB" sz="2800" dirty="0"/>
              <a:t>There are 46 autosomal chromosomes in human. </a:t>
            </a:r>
          </a:p>
          <a:p>
            <a:r>
              <a:rPr lang="en-GB" sz="2800" dirty="0"/>
              <a:t>44 of them are autosomes and 2 sex chromosomes. </a:t>
            </a:r>
          </a:p>
          <a:p>
            <a:endParaRPr lang="en-GB" sz="2800" dirty="0"/>
          </a:p>
          <a:p>
            <a:r>
              <a:rPr lang="en-GB" sz="2800" dirty="0"/>
              <a:t>In sex cells there are 23 chromosomes: 22 are autosomes and 1 is a sex chromosome. </a:t>
            </a:r>
          </a:p>
          <a:p>
            <a:r>
              <a:rPr lang="en-GB" sz="2800" dirty="0"/>
              <a:t>In unusual conditions, the number of the autosomes and sex chromosomes can be increased or decreased</a:t>
            </a:r>
            <a:r>
              <a:rPr lang="en-GB" sz="2800" dirty="0" smtClean="0"/>
              <a:t>.</a:t>
            </a:r>
            <a:r>
              <a:rPr lang="kk-KZ" sz="2400" dirty="0"/>
              <a:t> </a:t>
            </a:r>
            <a:r>
              <a:rPr lang="kk-KZ" sz="1400" dirty="0"/>
              <a:t>Жыныс жасушаларында 23 хромосома болады: 22 - автозомалар және 1 - жыныстық хромосома.</a:t>
            </a:r>
            <a:br>
              <a:rPr lang="kk-KZ" sz="1400" dirty="0"/>
            </a:br>
            <a:r>
              <a:rPr lang="kk-KZ" sz="1400" dirty="0"/>
              <a:t>Ерекше жағдайларда аутосомдар мен жыныстық хромосомалардың санын көбейтуге немесе азайтуға болады.</a:t>
            </a:r>
            <a:endParaRPr lang="en-GB" sz="1400" dirty="0"/>
          </a:p>
          <a:p>
            <a:endParaRPr lang="en-GB" sz="2800" dirty="0"/>
          </a:p>
          <a:p>
            <a:r>
              <a:rPr lang="en-GB" sz="2800" dirty="0"/>
              <a:t>These changes can affect human health and phenotype. </a:t>
            </a:r>
          </a:p>
          <a:p>
            <a:r>
              <a:rPr lang="en-GB" sz="2800" dirty="0"/>
              <a:t>Studying the number of human chromosomes in a cell is called </a:t>
            </a:r>
            <a:r>
              <a:rPr lang="en-GB" sz="2800" b="1" dirty="0"/>
              <a:t>cytogenetics method</a:t>
            </a:r>
            <a:r>
              <a:rPr lang="en-GB" sz="2800" dirty="0"/>
              <a:t>. </a:t>
            </a:r>
          </a:p>
          <a:p>
            <a:pPr marL="0" indent="0">
              <a:buNone/>
            </a:pPr>
            <a:r>
              <a:rPr lang="kk-KZ" sz="1300" dirty="0"/>
              <a:t>Бұл өзгерістер адамның денсаулығы мен фенотипке әсер етуі мүмкін.</a:t>
            </a:r>
            <a:br>
              <a:rPr lang="kk-KZ" sz="1300" dirty="0"/>
            </a:br>
            <a:r>
              <a:rPr lang="kk-KZ" sz="1300" dirty="0"/>
              <a:t>Жасушадағы адам хромосомаларының санын зерттеу цитогенетика әдісі деп аталады</a:t>
            </a:r>
            <a:r>
              <a:rPr lang="en-GB" sz="1300" dirty="0"/>
              <a:t/>
            </a:r>
            <a:br>
              <a:rPr lang="en-GB" sz="1300" dirty="0"/>
            </a:br>
            <a:r>
              <a:rPr lang="en-GB" sz="2400" dirty="0"/>
              <a:t/>
            </a:r>
            <a:br>
              <a:rPr lang="en-GB" sz="2400" dirty="0"/>
            </a:br>
            <a:endParaRPr lang="en-GB" sz="2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499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xmlns="" id="{E632DC59-BD48-1644-A3D8-7BBCC12F9B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9936489"/>
              </p:ext>
            </p:extLst>
          </p:nvPr>
        </p:nvGraphicFramePr>
        <p:xfrm>
          <a:off x="746233" y="1776248"/>
          <a:ext cx="10331670" cy="327922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443890">
                  <a:extLst>
                    <a:ext uri="{9D8B030D-6E8A-4147-A177-3AD203B41FA5}">
                      <a16:colId xmlns:a16="http://schemas.microsoft.com/office/drawing/2014/main" xmlns="" val="1285373635"/>
                    </a:ext>
                  </a:extLst>
                </a:gridCol>
                <a:gridCol w="3443890">
                  <a:extLst>
                    <a:ext uri="{9D8B030D-6E8A-4147-A177-3AD203B41FA5}">
                      <a16:colId xmlns:a16="http://schemas.microsoft.com/office/drawing/2014/main" xmlns="" val="2534551342"/>
                    </a:ext>
                  </a:extLst>
                </a:gridCol>
                <a:gridCol w="3443890">
                  <a:extLst>
                    <a:ext uri="{9D8B030D-6E8A-4147-A177-3AD203B41FA5}">
                      <a16:colId xmlns:a16="http://schemas.microsoft.com/office/drawing/2014/main" xmlns="" val="2013554512"/>
                    </a:ext>
                  </a:extLst>
                </a:gridCol>
              </a:tblGrid>
              <a:tr h="1093076">
                <a:tc>
                  <a:txBody>
                    <a:bodyPr/>
                    <a:lstStyle/>
                    <a:p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/>
                      </a:r>
                      <a:br>
                        <a:rPr lang="en-GB" sz="2400" dirty="0"/>
                      </a:br>
                      <a:r>
                        <a:rPr lang="en-GB" sz="2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FEMALE</a:t>
                      </a:r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1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MALE</a:t>
                      </a:r>
                      <a:endParaRPr lang="x-non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6060858"/>
                  </a:ext>
                </a:extLst>
              </a:tr>
              <a:tr h="1093076">
                <a:tc>
                  <a:txBody>
                    <a:bodyPr/>
                    <a:lstStyle/>
                    <a:p>
                      <a:r>
                        <a:rPr lang="en-GB" sz="2400" dirty="0"/>
                        <a:t/>
                      </a:r>
                      <a:br>
                        <a:rPr lang="en-GB" sz="2400" dirty="0"/>
                      </a:br>
                      <a:r>
                        <a:rPr lang="en-GB" sz="2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AUTOSOME</a:t>
                      </a:r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/>
                      </a:r>
                      <a:br>
                        <a:rPr lang="en-GB" sz="2400" dirty="0"/>
                      </a:b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44+XX</a:t>
                      </a:r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/>
                      </a:r>
                      <a:br>
                        <a:rPr lang="en-GB" sz="2400" dirty="0"/>
                      </a:b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44+XY</a:t>
                      </a:r>
                      <a:endParaRPr lang="x-non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4871138"/>
                  </a:ext>
                </a:extLst>
              </a:tr>
              <a:tr h="1093076">
                <a:tc>
                  <a:txBody>
                    <a:bodyPr/>
                    <a:lstStyle/>
                    <a:p>
                      <a:r>
                        <a:rPr lang="en-GB" sz="2400" dirty="0"/>
                        <a:t/>
                      </a:r>
                      <a:br>
                        <a:rPr lang="en-GB" sz="2400" dirty="0"/>
                      </a:br>
                      <a:r>
                        <a:rPr lang="en-GB" sz="24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 CHROMOSOME</a:t>
                      </a:r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/>
                      </a:r>
                      <a:br>
                        <a:rPr lang="en-GB" sz="2400" dirty="0"/>
                      </a:b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22+X</a:t>
                      </a:r>
                      <a:endParaRPr lang="x-non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/>
                      </a:r>
                      <a:br>
                        <a:rPr lang="en-GB" sz="2400" dirty="0"/>
                      </a:br>
                      <a:r>
                        <a:rPr lang="en-GB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22+X  OR 22+Y</a:t>
                      </a:r>
                      <a:endParaRPr lang="x-non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2961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616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karyotype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E27967-F561-2746-9F89-253AC87F2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335" y="2317315"/>
            <a:ext cx="10747330" cy="4246323"/>
          </a:xfrm>
        </p:spPr>
        <p:txBody>
          <a:bodyPr>
            <a:normAutofit fontScale="92500" lnSpcReduction="20000"/>
          </a:bodyPr>
          <a:lstStyle/>
          <a:p>
            <a:r>
              <a:rPr lang="en-GB" sz="2800" dirty="0"/>
              <a:t>The total number and appearance of chromosomes in the nucleus of the cells known as </a:t>
            </a:r>
            <a:r>
              <a:rPr lang="en-GB" sz="2800" b="1" dirty="0"/>
              <a:t>karyotype</a:t>
            </a:r>
            <a:r>
              <a:rPr lang="en-GB" sz="2800" dirty="0"/>
              <a:t>. </a:t>
            </a:r>
          </a:p>
          <a:p>
            <a:r>
              <a:rPr lang="en-GB" sz="2800" dirty="0"/>
              <a:t>Some human chromosomes are very similar to each other and it is difficult to distinguish them. </a:t>
            </a:r>
          </a:p>
          <a:p>
            <a:r>
              <a:rPr lang="en-GB" sz="2800" dirty="0"/>
              <a:t>That is why scientists classify them into seven classes according their size and centrosome position. </a:t>
            </a:r>
            <a:r>
              <a:rPr lang="en-GB" sz="2800" dirty="0" smtClean="0"/>
              <a:t>                                                                                                   </a:t>
            </a:r>
            <a:r>
              <a:rPr lang="en-GB" sz="1400" dirty="0" smtClean="0"/>
              <a:t>k</a:t>
            </a:r>
            <a:r>
              <a:rPr lang="kk-KZ" sz="1400" dirty="0" smtClean="0"/>
              <a:t>ариотип </a:t>
            </a:r>
            <a:r>
              <a:rPr lang="kk-KZ" sz="1400" dirty="0"/>
              <a:t>ретінде белгілі жасушалардың ядросында хромосомалардың жалпы саны және пайда болуы.</a:t>
            </a:r>
            <a:br>
              <a:rPr lang="kk-KZ" sz="1400" dirty="0"/>
            </a:br>
            <a:r>
              <a:rPr lang="kk-KZ" sz="1400" dirty="0"/>
              <a:t>Адамның кейбір хромосомалары бір-біріне өте ұқсас, сондықтан оларды ажырату қиын.</a:t>
            </a:r>
            <a:br>
              <a:rPr lang="kk-KZ" sz="1400" dirty="0"/>
            </a:br>
            <a:r>
              <a:rPr lang="kk-KZ" sz="1400" dirty="0"/>
              <a:t>Сондықтан ғалымдар оларды мөлшеріне және центросома жағдайына байланысты жеті сыныпқа жіктейді.</a:t>
            </a:r>
            <a:endParaRPr lang="en-GB" sz="1400" dirty="0"/>
          </a:p>
          <a:p>
            <a:pPr marL="0" indent="0">
              <a:buNone/>
            </a:pP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/>
            </a:r>
            <a:br>
              <a:rPr lang="en-GB" sz="2400" dirty="0"/>
            </a:br>
            <a:endParaRPr lang="en-GB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98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288959-8773-EC48-9B6A-90A197DFB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207" y="2366325"/>
            <a:ext cx="3349857" cy="2125349"/>
          </a:xfrm>
        </p:spPr>
        <p:txBody>
          <a:bodyPr>
            <a:normAutofit fontScale="90000"/>
          </a:bodyPr>
          <a:lstStyle/>
          <a:p>
            <a:r>
              <a:rPr lang="en-GB" dirty="0"/>
              <a:t> Human karyotype seven groups: A-G and sex chromosomes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A9B9D71-A2F0-8F40-9415-326D1D943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898" y="0"/>
            <a:ext cx="2081102" cy="501431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B3ED85D-12A9-DD47-B988-50E27D297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064" y="63500"/>
            <a:ext cx="5765800" cy="673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029365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524</TotalTime>
  <Words>580</Words>
  <Application>Microsoft Office PowerPoint</Application>
  <PresentationFormat>Произвольный</PresentationFormat>
  <Paragraphs>93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Посылка</vt:lpstr>
      <vt:lpstr>How knowledge about way of passing disease in family can help in medicine? Отбасындағы аурудың ауру жолдары туралы білімі медицинада қалай көмектесе алады??</vt:lpstr>
      <vt:lpstr>Human genetics</vt:lpstr>
      <vt:lpstr>aim</vt:lpstr>
      <vt:lpstr>Terminology</vt:lpstr>
      <vt:lpstr>Key terms</vt:lpstr>
      <vt:lpstr>Cytogenetic method</vt:lpstr>
      <vt:lpstr>Презентация PowerPoint</vt:lpstr>
      <vt:lpstr>karyotype</vt:lpstr>
      <vt:lpstr> Human karyotype seven groups: A-G and sex chromosomes</vt:lpstr>
      <vt:lpstr>Pedigree analysis</vt:lpstr>
      <vt:lpstr>Autosomal inheritance</vt:lpstr>
      <vt:lpstr>Sex-linked inheritance</vt:lpstr>
      <vt:lpstr>Branching method</vt:lpstr>
      <vt:lpstr>Activity </vt:lpstr>
      <vt:lpstr>Research time</vt:lpstr>
      <vt:lpstr>Literacy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karimova.nazerke@gmail.com</dc:creator>
  <cp:lastModifiedBy>User</cp:lastModifiedBy>
  <cp:revision>80</cp:revision>
  <dcterms:created xsi:type="dcterms:W3CDTF">2019-12-16T07:52:37Z</dcterms:created>
  <dcterms:modified xsi:type="dcterms:W3CDTF">2020-02-16T15:17:29Z</dcterms:modified>
</cp:coreProperties>
</file>