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3" r:id="rId2"/>
    <p:sldId id="256" r:id="rId3"/>
    <p:sldId id="257" r:id="rId4"/>
    <p:sldId id="294" r:id="rId5"/>
    <p:sldId id="295" r:id="rId6"/>
    <p:sldId id="296" r:id="rId7"/>
    <p:sldId id="297" r:id="rId8"/>
    <p:sldId id="262" r:id="rId9"/>
    <p:sldId id="263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303" r:id="rId19"/>
    <p:sldId id="264" r:id="rId20"/>
    <p:sldId id="302" r:id="rId21"/>
    <p:sldId id="311" r:id="rId22"/>
    <p:sldId id="312" r:id="rId23"/>
    <p:sldId id="315" r:id="rId24"/>
    <p:sldId id="318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FF0066"/>
    <a:srgbClr val="00FF00"/>
    <a:srgbClr val="0000FF"/>
    <a:srgbClr val="FF00FF"/>
    <a:srgbClr val="C4C010"/>
    <a:srgbClr val="CC3300"/>
    <a:srgbClr val="220CC4"/>
    <a:srgbClr val="000066"/>
    <a:srgbClr val="2710B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4/17/2018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2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12" Type="http://schemas.openxmlformats.org/officeDocument/2006/relationships/slide" Target="slide14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18.xml"/><Relationship Id="rId1" Type="http://schemas.openxmlformats.org/officeDocument/2006/relationships/audio" Target="../media/audio1.wav"/><Relationship Id="rId6" Type="http://schemas.openxmlformats.org/officeDocument/2006/relationships/image" Target="../media/image20.gif"/><Relationship Id="rId11" Type="http://schemas.openxmlformats.org/officeDocument/2006/relationships/slide" Target="slide17.xml"/><Relationship Id="rId5" Type="http://schemas.openxmlformats.org/officeDocument/2006/relationships/slide" Target="slide19.xml"/><Relationship Id="rId15" Type="http://schemas.openxmlformats.org/officeDocument/2006/relationships/slide" Target="slide15.xml"/><Relationship Id="rId10" Type="http://schemas.openxmlformats.org/officeDocument/2006/relationships/slide" Target="slide16.xml"/><Relationship Id="rId4" Type="http://schemas.openxmlformats.org/officeDocument/2006/relationships/image" Target="../media/image19.png"/><Relationship Id="rId9" Type="http://schemas.openxmlformats.org/officeDocument/2006/relationships/slide" Target="slide13.xml"/><Relationship Id="rId1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7250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5522912"/>
            <a:ext cx="9753600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1" descr="блестящие картинки - цветы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5715000"/>
            <a:ext cx="2971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 flipH="1" flipV="1">
            <a:off x="1664963" y="2533949"/>
            <a:ext cx="1127385" cy="81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 flipV="1">
            <a:off x="1982552" y="5564558"/>
            <a:ext cx="947182" cy="94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 flipH="1" flipV="1">
            <a:off x="540751" y="1084429"/>
            <a:ext cx="1127385" cy="102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295400" y="2057400"/>
            <a:ext cx="7010400" cy="25925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Қош</a:t>
            </a:r>
            <a:endParaRPr lang="ru-RU" sz="5400" b="1" cap="all" spc="0" dirty="0" smtClean="0">
              <a:ln w="90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келдіңіздер</a:t>
            </a:r>
            <a:endParaRPr lang="ru-RU" sz="5400" b="1" cap="all" spc="0" dirty="0">
              <a:ln w="90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62400"/>
            <a:ext cx="17859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7239000" y="3886200"/>
            <a:ext cx="1905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>
            <a:off x="7554141" y="4466590"/>
            <a:ext cx="1480164" cy="1343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62" y="0"/>
            <a:ext cx="17859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68163107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553198" y="1295400"/>
            <a:ext cx="2600961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 flipH="1" flipV="1">
            <a:off x="7627351" y="322430"/>
            <a:ext cx="1127385" cy="102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 flipH="1" flipV="1">
            <a:off x="235951" y="4361028"/>
            <a:ext cx="1127385" cy="102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52400"/>
            <a:ext cx="2514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 flipH="1" flipV="1">
            <a:off x="6160764" y="1390950"/>
            <a:ext cx="1127385" cy="81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1"/>
          <p:cNvGrpSpPr>
            <a:grpSpLocks/>
          </p:cNvGrpSpPr>
          <p:nvPr/>
        </p:nvGrpSpPr>
        <p:grpSpPr bwMode="auto">
          <a:xfrm>
            <a:off x="228600" y="-228600"/>
            <a:ext cx="8610600" cy="6707522"/>
            <a:chOff x="269" y="982"/>
            <a:chExt cx="2203" cy="1662"/>
          </a:xfrm>
        </p:grpSpPr>
        <p:grpSp>
          <p:nvGrpSpPr>
            <p:cNvPr id="5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9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11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4427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" y="2057400"/>
            <a:ext cx="82296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Үстелдің үстінде  5 стақан  сүт  тұр  еді,  Әсел  1 стақандағы сүтті  ішіп,  стақанды  столдың  үстіне  қойды.  Үстелдің  үстінде  неше  стақан қалды.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3400" y="5257800"/>
            <a:ext cx="8229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  Стақан 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лево 18">
            <a:hlinkClick r:id="rId2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590800"/>
            <a:ext cx="838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жұмыртқа  2  минут  қайнайды.  </a:t>
            </a:r>
          </a:p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жұмыртқа   неше  минут қайнайды  ?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3400" y="4343400"/>
            <a:ext cx="8229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минут қайнайды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362200"/>
            <a:ext cx="838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Інісінің  14  асығы  бар,  ағасының  одан  5  асығы  артық . Екеуінің  неше  асығы бар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" y="4419600"/>
            <a:ext cx="8229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33  Асығы  бар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4864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590800"/>
            <a:ext cx="8382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 тонна  мақта  ауыр  ма, </a:t>
            </a:r>
          </a:p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10 ц  темір  ауыр  ма ?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4800" y="4572000"/>
            <a:ext cx="8229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Тең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286000"/>
            <a:ext cx="838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Бір  бөлке  нан  </a:t>
            </a:r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теңге  тұрады. </a:t>
            </a:r>
          </a:p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Бөлке  нан  қанша  теңге </a:t>
            </a:r>
          </a:p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тұрады?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600" y="4800600"/>
            <a:ext cx="8534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Теңге  тұрады.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590800"/>
            <a:ext cx="838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Егер  екі  кірпіштің  салмағы  8 кг болса,  бір  жарым  кірпіштің  салмағы  қанша  болады?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0" y="4419600"/>
            <a:ext cx="6629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 кг болады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590800"/>
            <a:ext cx="83820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Үш  түйеқұс  ұшып келе  жатқанда,  біреуін  жерге </a:t>
            </a:r>
          </a:p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қонды .  Неше  түйеқұс  ұшып кетті ?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" y="4800600"/>
            <a:ext cx="7315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Түйеқұс   ұшпайды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09600" y="54864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2209800"/>
            <a:ext cx="83820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Жаңа  туған  </a:t>
            </a:r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озының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массасы  </a:t>
            </a:r>
          </a:p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12 килограмм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ның  төрттен 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бір  бөлігін тартады.  Жаңа  туылған  </a:t>
            </a:r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қозы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неше  килограмм тартады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00200" y="5257800"/>
            <a:ext cx="5105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296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600" y="2438400"/>
            <a:ext cx="70104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“спутник”  жер  шарын  103 минутта  айналып  өтті.  Ол неше  сағат,  неше  минутта айналып  өтті 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8200" y="4724400"/>
            <a:ext cx="6248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1сағат   43 минут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4864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28800" y="1143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9" name="Picture 2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907"/>
            <a:ext cx="9144000" cy="686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Прямоугольник 80"/>
          <p:cNvSpPr/>
          <p:nvPr/>
        </p:nvSpPr>
        <p:spPr>
          <a:xfrm>
            <a:off x="685800" y="2590800"/>
            <a:ext cx="7924800" cy="1905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8800" b="1" i="1" kern="10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Ойлан</a:t>
            </a:r>
            <a:r>
              <a:rPr lang="ru-RU" sz="8800" b="1" i="1" kern="10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 , тап!</a:t>
            </a:r>
            <a:endParaRPr lang="ru-RU" sz="8800" b="1" cap="all" spc="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2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1430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5908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9718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514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1242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28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657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3434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5" descr="butterfly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27579">
            <a:off x="6600504" y="228600"/>
            <a:ext cx="2543496" cy="239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2004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038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37"/>
          </a:xfrm>
        </p:grpSpPr>
        <p:pic>
          <p:nvPicPr>
            <p:cNvPr id="7" name="Picture 5" descr="j043713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500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 descr="j043713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0" y="0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7" descr="j043713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800000">
              <a:off x="3923" y="0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8" descr="j043713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3923" y="2483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762000" y="2362200"/>
            <a:ext cx="7207366" cy="4495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r>
              <a:rPr lang="ru-RU" sz="7200" b="1" i="1" cap="all" spc="0" dirty="0" smtClean="0">
                <a:ln w="9000" cmpd="sng">
                  <a:noFill/>
                  <a:prstDash val="solid"/>
                </a:ln>
                <a:solidFill>
                  <a:srgbClr val="FF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Ebrima" pitchFamily="2" charset="0"/>
                <a:cs typeface="Times New Roman" pitchFamily="18" charset="0"/>
              </a:rPr>
              <a:t>Математика </a:t>
            </a:r>
          </a:p>
          <a:p>
            <a:pPr algn="ctr"/>
            <a:r>
              <a:rPr lang="kk-KZ" sz="7200" b="1" i="1" cap="all" dirty="0" smtClean="0">
                <a:ln w="9000" cmpd="sng">
                  <a:noFill/>
                  <a:prstDash val="solid"/>
                </a:ln>
                <a:solidFill>
                  <a:srgbClr val="FF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Ebrima" pitchFamily="2" charset="0"/>
                <a:cs typeface="Times New Roman" pitchFamily="18" charset="0"/>
              </a:rPr>
              <a:t>Әлемі </a:t>
            </a:r>
            <a:endParaRPr lang="ru-RU" sz="7200" b="1" cap="all" spc="0" dirty="0">
              <a:ln w="9000" cmpd="sng">
                <a:noFill/>
                <a:prstDash val="solid"/>
              </a:ln>
              <a:solidFill>
                <a:srgbClr val="FF0066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25" y="27432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27432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3" descr="3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5" descr="anim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0" y="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5" descr="anim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7620000" y="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5" descr="anim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7620000" y="546100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5" descr="anim04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0" y="546100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09600" y="228601"/>
            <a:ext cx="7010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33600" y="1447800"/>
            <a:ext cx="1447800" cy="14478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90600" y="3048000"/>
            <a:ext cx="1524000" cy="13716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934200" y="4648200"/>
            <a:ext cx="1524000" cy="14478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876800" y="4800600"/>
            <a:ext cx="1600200" cy="15240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438400" y="4800600"/>
            <a:ext cx="1600200" cy="15240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57200" y="4648200"/>
            <a:ext cx="1524000" cy="14478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5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1500" dirty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429000" y="304800"/>
            <a:ext cx="1524000" cy="13716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500" dirty="0" smtClean="0">
                <a:ln>
                  <a:solidFill>
                    <a:srgbClr val="00FF00"/>
                  </a:solidFill>
                </a:ln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1500" dirty="0">
              <a:ln>
                <a:solidFill>
                  <a:srgbClr val="00FF00"/>
                </a:solidFill>
              </a:ln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105400" y="1447800"/>
            <a:ext cx="1447800" cy="14478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172200" y="2971800"/>
            <a:ext cx="1600200" cy="1447800"/>
          </a:xfrm>
          <a:prstGeom prst="ellipse">
            <a:avLst/>
          </a:prstGeom>
          <a:solidFill>
            <a:srgbClr val="FF0066"/>
          </a:solidFill>
          <a:ln>
            <a:solidFill>
              <a:srgbClr val="0000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29000" y="2819400"/>
            <a:ext cx="182880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0" b="1" cap="none" spc="0" dirty="0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10000" b="1" cap="none" spc="0" dirty="0">
              <a:ln w="17780" cmpd="sng">
                <a:solidFill>
                  <a:srgbClr val="FF0066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84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1289594">
            <a:off x="627033" y="380211"/>
            <a:ext cx="7772400" cy="358707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Down">
              <a:avLst>
                <a:gd name="adj" fmla="val 37311"/>
              </a:avLst>
            </a:prstTxWarp>
            <a:spAutoFit/>
          </a:bodyPr>
          <a:lstStyle/>
          <a:p>
            <a:pPr algn="ctr"/>
            <a:r>
              <a:rPr lang="ru-RU" sz="6000" b="1" cap="none" spc="0" dirty="0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«Тез </a:t>
            </a:r>
            <a:r>
              <a:rPr lang="ru-RU" sz="6000" b="1" cap="none" spc="0" dirty="0" err="1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айт</a:t>
            </a:r>
            <a:r>
              <a:rPr lang="ru-RU" sz="6000" b="1" cap="none" spc="0" dirty="0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b="1" cap="none" spc="0" dirty="0" err="1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бірақ қателеспе</a:t>
            </a:r>
            <a:r>
              <a:rPr lang="ru-RU" sz="6000" b="1" cap="none" spc="0" dirty="0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6000" b="1" cap="none" spc="0" dirty="0" err="1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ойыны</a:t>
            </a:r>
            <a:r>
              <a:rPr lang="ru-RU" sz="6000" b="1" cap="none" spc="0" dirty="0" smtClean="0">
                <a:ln w="1905">
                  <a:solidFill>
                    <a:srgbClr val="FFFF00"/>
                  </a:solidFill>
                </a:ln>
                <a:solidFill>
                  <a:srgbClr val="FF00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cap="none" spc="0" dirty="0">
              <a:ln w="1905">
                <a:solidFill>
                  <a:srgbClr val="FFFF00"/>
                </a:solidFill>
              </a:ln>
              <a:solidFill>
                <a:srgbClr val="FF00FF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5790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4953000"/>
            <a:ext cx="685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562600"/>
            <a:ext cx="533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7912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51054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838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304800"/>
            <a:ext cx="533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61722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219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0" descr="stars_1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962400"/>
            <a:ext cx="17716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9" descr="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6096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8" descr="кот4"/>
          <p:cNvPicPr>
            <a:picLocks noChangeAspect="1" noChangeArrowheads="1" noCrop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1928794" y="5440363"/>
            <a:ext cx="30956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304801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cap="all" dirty="0" smtClean="0">
              <a:ln/>
              <a:solidFill>
                <a:srgbClr val="660033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 smtClean="0">
              <a:ln/>
              <a:solidFill>
                <a:srgbClr val="660033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685800"/>
            <a:ext cx="6096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Үшып кетті</a:t>
            </a:r>
            <a:r>
              <a:rPr lang="ru-RU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үш  құс,</a:t>
            </a:r>
            <a:endParaRPr lang="ru-RU" sz="2800" b="1" dirty="0" smtClean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Ұшып  келді  ұшқыш.</a:t>
            </a:r>
          </a:p>
          <a:p>
            <a:endParaRPr lang="kk-KZ" sz="1600" b="1" dirty="0" smtClean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Қырық  үш  қызғыш  құсқа</a:t>
            </a: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Қырық  үш  қызғыш  құс  қосса,</a:t>
            </a: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Қанша қызғыш құс болады </a:t>
            </a:r>
            <a:endParaRPr lang="ru-RU" sz="2800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00" y="2967335"/>
            <a:ext cx="3257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cap="none" spc="0" dirty="0">
              <a:ln w="17780" cmpd="sng">
                <a:solidFill>
                  <a:srgbClr val="FF0066"/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3657600"/>
            <a:ext cx="6172845" cy="298543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err="1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Қырық  қырықтық,</a:t>
            </a:r>
            <a:endParaRPr lang="ru-RU" sz="2800" b="1" dirty="0" smtClean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Сырық  қырықтық.</a:t>
            </a:r>
          </a:p>
          <a:p>
            <a:endParaRPr lang="kk-KZ" sz="1400" b="1" dirty="0" smtClean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Төрт  төртім  бар,</a:t>
            </a: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Төрт  тортым  бар.</a:t>
            </a: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Төртім  маған,</a:t>
            </a:r>
          </a:p>
          <a:p>
            <a:r>
              <a:rPr lang="kk-KZ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Тортым  саған</a:t>
            </a:r>
            <a:endParaRPr lang="ru-RU" sz="2800" b="1" dirty="0">
              <a:ln w="17780" cmpd="sng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1" descr="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81000" y="533400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6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Адасқан әріптерден</a:t>
            </a:r>
            <a:endParaRPr lang="en-US" sz="60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6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сөз құрау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доп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505200"/>
            <a:ext cx="1298575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доп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5105400"/>
            <a:ext cx="1298575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доп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3505200"/>
            <a:ext cx="1298575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доп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00" y="5181600"/>
            <a:ext cx="1298575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M11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1066800"/>
            <a:ext cx="8816836" cy="4953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endParaRPr lang="ru-RU" sz="5400" b="1" i="1" cap="all" spc="0" dirty="0" smtClean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15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2286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4724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2286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1219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4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3505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838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953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953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62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828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828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447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886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86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0" name="Group 12"/>
          <p:cNvGrpSpPr>
            <a:grpSpLocks/>
          </p:cNvGrpSpPr>
          <p:nvPr/>
        </p:nvGrpSpPr>
        <p:grpSpPr bwMode="auto">
          <a:xfrm>
            <a:off x="5257800" y="152400"/>
            <a:ext cx="3276600" cy="3238500"/>
            <a:chOff x="1066" y="754"/>
            <a:chExt cx="1315" cy="1659"/>
          </a:xfrm>
        </p:grpSpPr>
        <p:pic>
          <p:nvPicPr>
            <p:cNvPr id="51" name="Picture 13" descr="шар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1941000">
              <a:off x="1066" y="754"/>
              <a:ext cx="1315" cy="1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 Box 14"/>
            <p:cNvSpPr txBox="1">
              <a:spLocks noChangeArrowheads="1"/>
            </p:cNvSpPr>
            <p:nvPr/>
          </p:nvSpPr>
          <p:spPr bwMode="auto">
            <a:xfrm>
              <a:off x="1200" y="1247"/>
              <a:ext cx="1049" cy="4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4800" b="1" dirty="0">
                  <a:latin typeface="Times New Roman" pitchFamily="18" charset="0"/>
                  <a:cs typeface="Times New Roman" pitchFamily="18" charset="0"/>
                </a:rPr>
                <a:t>А Н С</a:t>
              </a:r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  </a:t>
              </a:r>
            </a:p>
          </p:txBody>
        </p:sp>
      </p:grp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1752600" y="-228600"/>
            <a:ext cx="3657600" cy="3581400"/>
            <a:chOff x="113" y="1389"/>
            <a:chExt cx="1315" cy="1584"/>
          </a:xfrm>
        </p:grpSpPr>
        <p:pic>
          <p:nvPicPr>
            <p:cNvPr id="54" name="Picture 4" descr="шар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2050754">
              <a:off x="113" y="1389"/>
              <a:ext cx="1315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 Box 5"/>
            <p:cNvSpPr txBox="1">
              <a:spLocks noChangeArrowheads="1"/>
            </p:cNvSpPr>
            <p:nvPr/>
          </p:nvSpPr>
          <p:spPr bwMode="auto">
            <a:xfrm>
              <a:off x="113" y="1933"/>
              <a:ext cx="1109" cy="3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Л Е С У Ә</a:t>
              </a:r>
            </a:p>
          </p:txBody>
        </p:sp>
      </p:grpSp>
      <p:grpSp>
        <p:nvGrpSpPr>
          <p:cNvPr id="60" name="Group 27"/>
          <p:cNvGrpSpPr>
            <a:grpSpLocks/>
          </p:cNvGrpSpPr>
          <p:nvPr/>
        </p:nvGrpSpPr>
        <p:grpSpPr bwMode="auto">
          <a:xfrm rot="2449291">
            <a:off x="-119296" y="2456380"/>
            <a:ext cx="4833748" cy="4697563"/>
            <a:chOff x="431" y="2750"/>
            <a:chExt cx="1225" cy="1546"/>
          </a:xfrm>
        </p:grpSpPr>
        <p:pic>
          <p:nvPicPr>
            <p:cNvPr id="61" name="Picture 28" descr="шар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2562626">
              <a:off x="431" y="2750"/>
              <a:ext cx="1225" cy="1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" name="Text Box 29"/>
            <p:cNvSpPr txBox="1">
              <a:spLocks noChangeArrowheads="1"/>
            </p:cNvSpPr>
            <p:nvPr/>
          </p:nvSpPr>
          <p:spPr bwMode="auto">
            <a:xfrm rot="19150709">
              <a:off x="687" y="3256"/>
              <a:ext cx="771" cy="6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Ұ Р Ш Ы Б</a:t>
              </a:r>
              <a:endParaRPr lang="ru-RU" sz="4400" b="1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3" name="Group 3"/>
          <p:cNvGrpSpPr>
            <a:grpSpLocks/>
          </p:cNvGrpSpPr>
          <p:nvPr/>
        </p:nvGrpSpPr>
        <p:grpSpPr bwMode="auto">
          <a:xfrm rot="993453">
            <a:off x="4628759" y="3062547"/>
            <a:ext cx="3871160" cy="3851388"/>
            <a:chOff x="113" y="1389"/>
            <a:chExt cx="1315" cy="1584"/>
          </a:xfrm>
        </p:grpSpPr>
        <p:pic>
          <p:nvPicPr>
            <p:cNvPr id="64" name="Picture 4" descr="шар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2050754">
              <a:off x="113" y="1389"/>
              <a:ext cx="1315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" name="Text Box 5"/>
            <p:cNvSpPr txBox="1">
              <a:spLocks noChangeArrowheads="1"/>
            </p:cNvSpPr>
            <p:nvPr/>
          </p:nvSpPr>
          <p:spPr bwMode="auto">
            <a:xfrm>
              <a:off x="113" y="1923"/>
              <a:ext cx="1109" cy="3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4800" b="1" dirty="0">
                  <a:latin typeface="Times New Roman" pitchFamily="18" charset="0"/>
                  <a:cs typeface="Times New Roman" pitchFamily="18" charset="0"/>
                </a:rPr>
                <a:t>З У Ү Т</a:t>
              </a: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M11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1066800"/>
            <a:ext cx="8816836" cy="4953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қойып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тыңдағандарыңызға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15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2286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4724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2286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1219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4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0" y="3505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838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953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953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62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828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828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886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86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9" descr="lign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ust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92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rot="167240">
            <a:off x="762000" y="457200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 а </a:t>
            </a:r>
            <a:r>
              <a:rPr lang="ru-RU" sz="5400" b="1" i="1" dirty="0" err="1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ru-RU" sz="5400" b="1" i="1" dirty="0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 а т </a:t>
            </a:r>
            <a:r>
              <a:rPr lang="ru-RU" sz="5400" b="1" i="1" dirty="0" err="1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5400" b="1" i="1" dirty="0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ru-RU" sz="5400" b="1" i="1" dirty="0">
              <a:ln/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357510">
            <a:off x="210641" y="1783183"/>
            <a:ext cx="8954244" cy="3539430"/>
          </a:xfrm>
          <a:prstGeom prst="rect">
            <a:avLst/>
          </a:prstGeom>
        </p:spPr>
        <p:txBody>
          <a:bodyPr wrap="square">
            <a:spAutoFit/>
            <a:scene3d>
              <a:camera prst="perspectiveContrastingRightFacing"/>
              <a:lightRig rig="threePt" dir="t"/>
            </a:scene3d>
          </a:bodyPr>
          <a:lstStyle/>
          <a:p>
            <a:r>
              <a:rPr lang="kk-KZ" sz="3200" i="1" dirty="0" smtClean="0">
                <a:solidFill>
                  <a:srgbClr val="2710B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Оқушылардың ойлау қабілеттерін, тапқырлығын, жылдамдығын, таным белсенділіктерін арттыру.Математикалық сұрақтарға мәдени түрде жауап беру, қарым – қатынасты дамыту .</a:t>
            </a:r>
            <a:r>
              <a:rPr lang="ru-RU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Білімді,  дарынды, озық болуға жетелеу және пәндерге деген қызығушылықтарын ояту.</a:t>
            </a:r>
            <a:endParaRPr lang="ru-RU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7" descr="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27353">
            <a:off x="6400800" y="4876800"/>
            <a:ext cx="20574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1601" y="381000"/>
            <a:ext cx="6629399" cy="11519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perspectiveLef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cap="none" spc="0" dirty="0" err="1" smtClean="0">
                <a:ln w="1905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Сайыстың кезеңдері</a:t>
            </a:r>
            <a:endParaRPr lang="ru-RU" sz="5400" b="1" cap="none" spc="0" dirty="0">
              <a:ln w="1905">
                <a:solidFill>
                  <a:srgbClr val="00FF00"/>
                </a:solidFill>
              </a:ln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447800"/>
            <a:ext cx="845820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ru-RU" sz="4400" b="1" cap="none" spc="0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400" b="1" cap="none" spc="0" dirty="0" err="1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Таныстыру</a:t>
            </a:r>
            <a:endParaRPr lang="ru-RU" sz="4400" b="1" dirty="0" smtClean="0">
              <a:ln w="17780" cmpd="sng">
                <a:solidFill>
                  <a:srgbClr val="660033"/>
                </a:solidFill>
                <a:prstDash val="solid"/>
                <a:miter lim="800000"/>
              </a:ln>
              <a:solidFill>
                <a:srgbClr val="660066"/>
              </a:solidFill>
              <a:effectLst>
                <a:glow rad="139700">
                  <a:srgbClr val="FFFF00">
                    <a:alpha val="40000"/>
                  </a:srgb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14400" indent="-914400"/>
            <a:r>
              <a:rPr lang="kk-KZ" sz="4400" b="1" cap="none" spc="0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Кім шапшаң ? </a:t>
            </a:r>
            <a:r>
              <a:rPr lang="kk-KZ" sz="4400" b="1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4400" b="1" cap="none" spc="0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йыны</a:t>
            </a:r>
          </a:p>
          <a:p>
            <a:pPr marL="914400" indent="-914400"/>
            <a:r>
              <a:rPr lang="kk-KZ" sz="4400" b="1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”Ғажайып математика”</a:t>
            </a:r>
          </a:p>
          <a:p>
            <a:pPr marL="914400" indent="-914400"/>
            <a:r>
              <a:rPr lang="kk-KZ" sz="4400" b="1" cap="none" spc="0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Ойлан, тап!</a:t>
            </a:r>
          </a:p>
          <a:p>
            <a:pPr marL="914400" indent="-914400"/>
            <a:r>
              <a:rPr lang="kk-KZ" sz="4400" b="1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4400" b="1" cap="none" spc="0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Тез айт, бірақ қателеспе</a:t>
            </a:r>
          </a:p>
          <a:p>
            <a:pPr marL="914400" indent="-914400"/>
            <a:r>
              <a:rPr lang="kk-KZ" sz="4400" b="1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4400" b="1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33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4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Адасқан әріптерден сөз  құрау</a:t>
            </a:r>
            <a:endParaRPr lang="ru-RU" sz="44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-914400"/>
            <a:endParaRPr lang="kk-KZ" sz="4000" b="1" dirty="0" smtClean="0">
              <a:ln w="17780" cmpd="sng">
                <a:solidFill>
                  <a:srgbClr val="660033"/>
                </a:solidFill>
                <a:prstDash val="solid"/>
                <a:miter lim="800000"/>
              </a:ln>
              <a:solidFill>
                <a:srgbClr val="660066"/>
              </a:solidFill>
              <a:effectLst>
                <a:glow rad="139700">
                  <a:srgbClr val="FFFF00">
                    <a:alpha val="40000"/>
                  </a:srgb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14400" indent="-914400"/>
            <a:endParaRPr lang="kk-KZ" sz="4000" b="1" cap="none" spc="0" dirty="0" smtClean="0">
              <a:ln w="17780" cmpd="sng">
                <a:solidFill>
                  <a:srgbClr val="660033"/>
                </a:solidFill>
                <a:prstDash val="solid"/>
                <a:miter lim="800000"/>
              </a:ln>
              <a:solidFill>
                <a:srgbClr val="660066"/>
              </a:solidFill>
              <a:effectLst>
                <a:glow rad="139700">
                  <a:srgbClr val="FFFF00">
                    <a:alpha val="40000"/>
                  </a:srgb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14400" indent="-914400"/>
            <a:r>
              <a:rPr lang="kk-KZ" sz="4000" b="1" cap="none" spc="0" dirty="0" smtClean="0">
                <a:ln w="17780" cmpd="sng">
                  <a:solidFill>
                    <a:srgbClr val="660033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cap="none" spc="0" dirty="0" smtClean="0">
              <a:ln w="17780" cmpd="sng">
                <a:solidFill>
                  <a:srgbClr val="660033"/>
                </a:solidFill>
                <a:prstDash val="solid"/>
                <a:miter lim="800000"/>
              </a:ln>
              <a:solidFill>
                <a:srgbClr val="660066"/>
              </a:solidFill>
              <a:effectLst>
                <a:glow rad="139700">
                  <a:srgbClr val="FFFF00">
                    <a:alpha val="40000"/>
                  </a:srgb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ckgrounds_10002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24000" y="381000"/>
            <a:ext cx="6248399" cy="2438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00FF00"/>
                  </a:solidFill>
                  <a:prstDash val="solid"/>
                  <a:miter lim="800000"/>
                </a:ln>
                <a:solidFill>
                  <a:srgbClr val="2710B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Таныстыру</a:t>
            </a:r>
            <a:r>
              <a:rPr lang="ru-RU" sz="5400" b="1" cap="none" spc="0" dirty="0" smtClean="0">
                <a:ln w="17780" cmpd="sng">
                  <a:solidFill>
                    <a:srgbClr val="00FF00"/>
                  </a:solidFill>
                  <a:prstDash val="solid"/>
                  <a:miter lim="800000"/>
                </a:ln>
                <a:solidFill>
                  <a:srgbClr val="2710B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cap="none" spc="0" dirty="0">
              <a:ln w="17780" cmpd="sng">
                <a:solidFill>
                  <a:srgbClr val="00FF00"/>
                </a:solidFill>
                <a:prstDash val="solid"/>
                <a:miter lim="800000"/>
              </a:ln>
              <a:solidFill>
                <a:srgbClr val="2710B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7177c9dd9e207eb2acd05502712e56b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81400" y="3429000"/>
            <a:ext cx="1828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239959020_ro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2001" y="2362200"/>
            <a:ext cx="6857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cap="all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6000" b="1" i="1" cap="all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cap="all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шапшаң </a:t>
            </a:r>
            <a:r>
              <a:rPr lang="ru-RU" sz="6000" b="1" i="1" cap="all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b="1" cap="all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4" descr="AG00319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505200"/>
            <a:ext cx="251142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381000" y="0"/>
            <a:ext cx="9525000" cy="74789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1- топ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29 + 18</a:t>
            </a:r>
            <a:r>
              <a:rPr lang="ru-RU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       61 - 38 =     53 – 19=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2- топ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39 + 46 </a:t>
            </a:r>
            <a:r>
              <a:rPr lang="ru-RU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	   100 -35 =    	81 – 68 = </a:t>
            </a:r>
            <a:endParaRPr lang="kk-KZ" sz="4000" b="1" cap="all" dirty="0" smtClean="0">
              <a:ln w="9000" cmpd="sng">
                <a:solidFill>
                  <a:srgbClr val="2710B0"/>
                </a:solidFill>
                <a:prstDash val="solid"/>
              </a:ln>
              <a:solidFill>
                <a:srgbClr val="00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3- топ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77 + 23 </a:t>
            </a:r>
            <a:r>
              <a:rPr lang="ru-RU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	   72 -59 =    	90 – 59 = </a:t>
            </a:r>
            <a:endParaRPr lang="kk-KZ" sz="4000" b="1" cap="all" dirty="0" smtClean="0">
              <a:ln w="9000" cmpd="sng">
                <a:solidFill>
                  <a:srgbClr val="2710B0"/>
                </a:solidFill>
                <a:prstDash val="solid"/>
              </a:ln>
              <a:solidFill>
                <a:srgbClr val="00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4- топ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65 + 35 </a:t>
            </a:r>
            <a:r>
              <a:rPr lang="ru-RU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	   100 -28 =    	91 – 78 = </a:t>
            </a:r>
            <a:endParaRPr lang="kk-KZ" sz="4000" b="1" cap="all" dirty="0" smtClean="0">
              <a:ln w="9000" cmpd="sng">
                <a:solidFill>
                  <a:srgbClr val="2710B0"/>
                </a:solidFill>
                <a:prstDash val="solid"/>
              </a:ln>
              <a:solidFill>
                <a:srgbClr val="00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5- топ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49 + 36 </a:t>
            </a:r>
            <a:r>
              <a:rPr lang="ru-RU" sz="4000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	   100 -45 =    	71 – 48 = </a:t>
            </a:r>
            <a:endParaRPr lang="kk-KZ" sz="4000" b="1" cap="all" dirty="0" smtClean="0">
              <a:ln w="9000" cmpd="sng">
                <a:solidFill>
                  <a:srgbClr val="2710B0"/>
                </a:solidFill>
                <a:prstDash val="solid"/>
              </a:ln>
              <a:solidFill>
                <a:srgbClr val="00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4" descr="C:\Documents and Settings\Xser\Рабочий стол\Новая папка\Русский язык 7\data\text\stilistika\стилистика.files\image073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876800"/>
            <a:ext cx="23209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143000"/>
            <a:ext cx="5562600" cy="47262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0" name="Прямоугольник 79"/>
          <p:cNvSpPr/>
          <p:nvPr/>
        </p:nvSpPr>
        <p:spPr>
          <a:xfrm>
            <a:off x="1600200" y="609600"/>
            <a:ext cx="5486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Ғажайып</a:t>
            </a:r>
            <a:endParaRPr lang="ru-RU" sz="5400" b="1" cap="all" spc="0" dirty="0" smtClean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00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математика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00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07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ура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908736"/>
            <a:ext cx="5562600" cy="4120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4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4572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10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2000" y="24384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20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2000" y="44196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30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44196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30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24384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20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1200" y="4572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10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2000" y="4572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10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1200" y="24384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20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1200" y="44196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30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7924800" y="6096000"/>
            <a:ext cx="1219200" cy="762000"/>
          </a:xfrm>
          <a:prstGeom prst="rightArrow">
            <a:avLst/>
          </a:prstGeom>
          <a:solidFill>
            <a:srgbClr val="FFFF00"/>
          </a:solidFill>
          <a:effectLst>
            <a:glow rad="101600">
              <a:srgbClr val="FF006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Ал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</TotalTime>
  <Words>400</Words>
  <Application>Microsoft Office PowerPoint</Application>
  <PresentationFormat>Экран (4:3)</PresentationFormat>
  <Paragraphs>113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Atyrau</dc:creator>
  <cp:lastModifiedBy>7777</cp:lastModifiedBy>
  <cp:revision>140</cp:revision>
  <dcterms:created xsi:type="dcterms:W3CDTF">2012-03-27T17:33:46Z</dcterms:created>
  <dcterms:modified xsi:type="dcterms:W3CDTF">2018-04-17T18:20:03Z</dcterms:modified>
</cp:coreProperties>
</file>