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61" r:id="rId4"/>
    <p:sldId id="259" r:id="rId5"/>
    <p:sldId id="260" r:id="rId6"/>
    <p:sldId id="262" r:id="rId7"/>
    <p:sldId id="263" r:id="rId8"/>
    <p:sldId id="264" r:id="rId9"/>
    <p:sldId id="265" r:id="rId10"/>
    <p:sldId id="266" r:id="rId11"/>
    <p:sldId id="267" r:id="rId12"/>
    <p:sldId id="268" r:id="rId13"/>
    <p:sldId id="269" r:id="rId14"/>
    <p:sldId id="270" r:id="rId15"/>
    <p:sldId id="271" r:id="rId1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4" d="100"/>
          <a:sy n="64" d="100"/>
        </p:scale>
        <p:origin x="-1482"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9312197-DD4F-4A11-8A0F-9380C30D2609}" type="datetimeFigureOut">
              <a:rPr lang="ru-RU" smtClean="0"/>
              <a:t>27.04.2020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977F576-DF07-46FD-B9C4-22ED4507B5C4}"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9312197-DD4F-4A11-8A0F-9380C30D2609}" type="datetimeFigureOut">
              <a:rPr lang="ru-RU" smtClean="0"/>
              <a:t>27.04.2020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977F576-DF07-46FD-B9C4-22ED4507B5C4}"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9312197-DD4F-4A11-8A0F-9380C30D2609}" type="datetimeFigureOut">
              <a:rPr lang="ru-RU" smtClean="0"/>
              <a:t>27.04.2020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977F576-DF07-46FD-B9C4-22ED4507B5C4}"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9312197-DD4F-4A11-8A0F-9380C30D2609}" type="datetimeFigureOut">
              <a:rPr lang="ru-RU" smtClean="0"/>
              <a:t>27.04.2020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977F576-DF07-46FD-B9C4-22ED4507B5C4}"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9312197-DD4F-4A11-8A0F-9380C30D2609}" type="datetimeFigureOut">
              <a:rPr lang="ru-RU" smtClean="0"/>
              <a:t>27.04.2020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977F576-DF07-46FD-B9C4-22ED4507B5C4}"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9312197-DD4F-4A11-8A0F-9380C30D2609}" type="datetimeFigureOut">
              <a:rPr lang="ru-RU" smtClean="0"/>
              <a:t>27.04.2020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977F576-DF07-46FD-B9C4-22ED4507B5C4}"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9312197-DD4F-4A11-8A0F-9380C30D2609}" type="datetimeFigureOut">
              <a:rPr lang="ru-RU" smtClean="0"/>
              <a:t>27.04.2020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8977F576-DF07-46FD-B9C4-22ED4507B5C4}"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9312197-DD4F-4A11-8A0F-9380C30D2609}" type="datetimeFigureOut">
              <a:rPr lang="ru-RU" smtClean="0"/>
              <a:t>27.04.2020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8977F576-DF07-46FD-B9C4-22ED4507B5C4}"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9312197-DD4F-4A11-8A0F-9380C30D2609}" type="datetimeFigureOut">
              <a:rPr lang="ru-RU" smtClean="0"/>
              <a:t>27.04.2020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8977F576-DF07-46FD-B9C4-22ED4507B5C4}"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9312197-DD4F-4A11-8A0F-9380C30D2609}" type="datetimeFigureOut">
              <a:rPr lang="ru-RU" smtClean="0"/>
              <a:t>27.04.2020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977F576-DF07-46FD-B9C4-22ED4507B5C4}"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9312197-DD4F-4A11-8A0F-9380C30D2609}" type="datetimeFigureOut">
              <a:rPr lang="ru-RU" smtClean="0"/>
              <a:t>27.04.2020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977F576-DF07-46FD-B9C4-22ED4507B5C4}"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312197-DD4F-4A11-8A0F-9380C30D2609}" type="datetimeFigureOut">
              <a:rPr lang="ru-RU" smtClean="0"/>
              <a:t>27.04.2020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77F576-DF07-46FD-B9C4-22ED4507B5C4}"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1026" name="Picture 2" descr="https://ds04.infourok.ru/uploads/ex/051d/0008f244-855f3758/img3.jpg"/>
          <p:cNvPicPr>
            <a:picLocks noChangeAspect="1" noChangeArrowheads="1"/>
          </p:cNvPicPr>
          <p:nvPr/>
        </p:nvPicPr>
        <p:blipFill>
          <a:blip r:embed="rId2"/>
          <a:srcRect/>
          <a:stretch>
            <a:fillRect/>
          </a:stretch>
        </p:blipFill>
        <p:spPr bwMode="auto">
          <a:xfrm>
            <a:off x="0" y="0"/>
            <a:ext cx="9144000" cy="6858001"/>
          </a:xfrm>
          <a:prstGeom prst="rect">
            <a:avLst/>
          </a:prstGeom>
          <a:ln>
            <a:noFill/>
          </a:ln>
          <a:effectLst>
            <a:softEdge rad="112500"/>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357158" y="171222"/>
          <a:ext cx="8501121" cy="6353194"/>
        </p:xfrm>
        <a:graphic>
          <a:graphicData uri="http://schemas.openxmlformats.org/drawingml/2006/table">
            <a:tbl>
              <a:tblPr firstRow="1" bandRow="1">
                <a:tableStyleId>{5940675A-B579-460E-94D1-54222C63F5DA}</a:tableStyleId>
              </a:tblPr>
              <a:tblGrid>
                <a:gridCol w="2833707"/>
                <a:gridCol w="2833707"/>
                <a:gridCol w="2833707"/>
              </a:tblGrid>
              <a:tr h="1073477">
                <a:tc>
                  <a:txBody>
                    <a:bodyPr/>
                    <a:lstStyle/>
                    <a:p>
                      <a:r>
                        <a:rPr lang="kk-KZ" sz="1800" b="1" i="1" dirty="0" smtClean="0">
                          <a:solidFill>
                            <a:srgbClr val="C00000"/>
                          </a:solidFill>
                          <a:latin typeface="Times New Roman" pitchFamily="18" charset="0"/>
                          <a:cs typeface="Times New Roman" pitchFamily="18" charset="0"/>
                        </a:rPr>
                        <a:t>Әртүрлі жағдайлардың</a:t>
                      </a:r>
                      <a:r>
                        <a:rPr lang="kk-KZ" sz="1800" b="1" i="1" baseline="0" dirty="0" smtClean="0">
                          <a:solidFill>
                            <a:srgbClr val="C00000"/>
                          </a:solidFill>
                          <a:latin typeface="Times New Roman" pitchFamily="18" charset="0"/>
                          <a:cs typeface="Times New Roman" pitchFamily="18" charset="0"/>
                        </a:rPr>
                        <a:t> әсері</a:t>
                      </a:r>
                      <a:endParaRPr lang="ru-RU" sz="1800" b="1" i="1" dirty="0">
                        <a:solidFill>
                          <a:srgbClr val="C00000"/>
                        </a:solidFill>
                        <a:latin typeface="Times New Roman" pitchFamily="18" charset="0"/>
                        <a:cs typeface="Times New Roman" pitchFamily="18" charset="0"/>
                      </a:endParaRPr>
                    </a:p>
                  </a:txBody>
                  <a:tcPr/>
                </a:tc>
                <a:tc>
                  <a:txBody>
                    <a:bodyPr/>
                    <a:lstStyle/>
                    <a:p>
                      <a:r>
                        <a:rPr lang="kk-KZ" sz="1800" b="1" i="1" dirty="0" smtClean="0">
                          <a:solidFill>
                            <a:srgbClr val="C00000"/>
                          </a:solidFill>
                          <a:latin typeface="Times New Roman" pitchFamily="18" charset="0"/>
                          <a:cs typeface="Times New Roman" pitchFamily="18" charset="0"/>
                        </a:rPr>
                        <a:t>Ғаламдық бәсекеге қабілеттілік индексі бойынша жоғары ел </a:t>
                      </a:r>
                      <a:endParaRPr lang="ru-RU" sz="1800" b="1" dirty="0">
                        <a:solidFill>
                          <a:srgbClr val="C00000"/>
                        </a:solidFill>
                        <a:latin typeface="Times New Roman" pitchFamily="18" charset="0"/>
                        <a:cs typeface="Times New Roman" pitchFamily="18" charset="0"/>
                      </a:endParaRPr>
                    </a:p>
                  </a:txBody>
                  <a:tcPr/>
                </a:tc>
                <a:tc>
                  <a:txBody>
                    <a:bodyPr/>
                    <a:lstStyle/>
                    <a:p>
                      <a:r>
                        <a:rPr lang="kk-KZ" sz="1800" b="1" i="1" dirty="0" smtClean="0">
                          <a:solidFill>
                            <a:srgbClr val="C00000"/>
                          </a:solidFill>
                          <a:latin typeface="Times New Roman" pitchFamily="18" charset="0"/>
                          <a:cs typeface="Times New Roman" pitchFamily="18" charset="0"/>
                        </a:rPr>
                        <a:t>Ғаламдық бәсекеге қабілеттілік индексі бойынша төмен</a:t>
                      </a:r>
                      <a:r>
                        <a:rPr lang="kk-KZ" sz="1800" b="1" i="1" baseline="0" dirty="0" smtClean="0">
                          <a:solidFill>
                            <a:srgbClr val="C00000"/>
                          </a:solidFill>
                          <a:latin typeface="Times New Roman" pitchFamily="18" charset="0"/>
                          <a:cs typeface="Times New Roman" pitchFamily="18" charset="0"/>
                        </a:rPr>
                        <a:t> ел</a:t>
                      </a:r>
                      <a:r>
                        <a:rPr lang="kk-KZ" sz="1800" b="1" i="1" dirty="0" smtClean="0">
                          <a:solidFill>
                            <a:srgbClr val="C00000"/>
                          </a:solidFill>
                          <a:latin typeface="Times New Roman" pitchFamily="18" charset="0"/>
                          <a:cs typeface="Times New Roman" pitchFamily="18" charset="0"/>
                        </a:rPr>
                        <a:t> </a:t>
                      </a:r>
                      <a:endParaRPr lang="ru-RU" sz="1800" b="1" dirty="0">
                        <a:solidFill>
                          <a:srgbClr val="C00000"/>
                        </a:solidFill>
                        <a:latin typeface="Times New Roman" pitchFamily="18" charset="0"/>
                        <a:cs typeface="Times New Roman" pitchFamily="18" charset="0"/>
                      </a:endParaRPr>
                    </a:p>
                  </a:txBody>
                  <a:tcPr/>
                </a:tc>
              </a:tr>
              <a:tr h="362015">
                <a:tc>
                  <a:txBody>
                    <a:bodyPr/>
                    <a:lstStyle/>
                    <a:p>
                      <a:endParaRPr lang="ru-RU" sz="1800" b="1" i="1" dirty="0">
                        <a:solidFill>
                          <a:srgbClr val="C00000"/>
                        </a:solidFill>
                        <a:latin typeface="Times New Roman" pitchFamily="18" charset="0"/>
                        <a:cs typeface="Times New Roman" pitchFamily="18" charset="0"/>
                      </a:endParaRPr>
                    </a:p>
                  </a:txBody>
                  <a:tcPr/>
                </a:tc>
                <a:tc>
                  <a:txBody>
                    <a:bodyPr/>
                    <a:lstStyle/>
                    <a:p>
                      <a:pPr algn="ctr"/>
                      <a:r>
                        <a:rPr lang="kk-KZ" sz="1800" b="1" dirty="0" smtClean="0">
                          <a:solidFill>
                            <a:srgbClr val="C00000"/>
                          </a:solidFill>
                          <a:latin typeface="Times New Roman" pitchFamily="18" charset="0"/>
                          <a:cs typeface="Times New Roman" pitchFamily="18" charset="0"/>
                        </a:rPr>
                        <a:t>АҚШ</a:t>
                      </a:r>
                      <a:endParaRPr lang="ru-RU" sz="1800" b="1" dirty="0">
                        <a:solidFill>
                          <a:srgbClr val="C00000"/>
                        </a:solidFill>
                        <a:latin typeface="Times New Roman" pitchFamily="18" charset="0"/>
                        <a:cs typeface="Times New Roman" pitchFamily="18" charset="0"/>
                      </a:endParaRPr>
                    </a:p>
                  </a:txBody>
                  <a:tcPr/>
                </a:tc>
                <a:tc>
                  <a:txBody>
                    <a:bodyPr/>
                    <a:lstStyle/>
                    <a:p>
                      <a:pPr algn="ctr"/>
                      <a:r>
                        <a:rPr lang="kk-KZ" sz="1800" b="1" dirty="0" smtClean="0">
                          <a:solidFill>
                            <a:srgbClr val="C00000"/>
                          </a:solidFill>
                          <a:latin typeface="Times New Roman" pitchFamily="18" charset="0"/>
                          <a:cs typeface="Times New Roman" pitchFamily="18" charset="0"/>
                        </a:rPr>
                        <a:t>Чад</a:t>
                      </a:r>
                      <a:endParaRPr lang="ru-RU" sz="1800" b="1" dirty="0">
                        <a:solidFill>
                          <a:srgbClr val="C00000"/>
                        </a:solidFill>
                        <a:latin typeface="Times New Roman" pitchFamily="18" charset="0"/>
                        <a:cs typeface="Times New Roman" pitchFamily="18" charset="0"/>
                      </a:endParaRPr>
                    </a:p>
                  </a:txBody>
                  <a:tcPr/>
                </a:tc>
              </a:tr>
              <a:tr h="1176549">
                <a:tc>
                  <a:txBody>
                    <a:bodyPr/>
                    <a:lstStyle/>
                    <a:p>
                      <a:r>
                        <a:rPr lang="kk-KZ" b="1" i="1" dirty="0" smtClean="0">
                          <a:latin typeface="Times New Roman" pitchFamily="18" charset="0"/>
                          <a:cs typeface="Times New Roman" pitchFamily="18" charset="0"/>
                        </a:rPr>
                        <a:t>Географиялық орны</a:t>
                      </a:r>
                      <a:endParaRPr lang="ru-RU" b="1" i="1" dirty="0">
                        <a:latin typeface="Times New Roman" pitchFamily="18" charset="0"/>
                        <a:cs typeface="Times New Roman" pitchFamily="18" charset="0"/>
                      </a:endParaRPr>
                    </a:p>
                  </a:txBody>
                  <a:tcPr/>
                </a:tc>
                <a:tc>
                  <a:txBody>
                    <a:bodyPr/>
                    <a:lstStyle/>
                    <a:p>
                      <a:r>
                        <a:rPr lang="kk-KZ" sz="1800" dirty="0" smtClean="0">
                          <a:latin typeface="Times New Roman" pitchFamily="18" charset="0"/>
                          <a:cs typeface="Times New Roman" pitchFamily="18" charset="0"/>
                        </a:rPr>
                        <a:t>Тынық</a:t>
                      </a:r>
                      <a:r>
                        <a:rPr lang="kk-KZ" sz="1800" baseline="0" dirty="0" smtClean="0">
                          <a:latin typeface="Times New Roman" pitchFamily="18" charset="0"/>
                          <a:cs typeface="Times New Roman" pitchFamily="18" charset="0"/>
                        </a:rPr>
                        <a:t> жіне Атлант мұхиттарының арасында жатуы, жер көлемі бойынша 4 орын</a:t>
                      </a:r>
                      <a:endParaRPr lang="ru-RU" sz="1800" dirty="0">
                        <a:latin typeface="Times New Roman" pitchFamily="18" charset="0"/>
                        <a:cs typeface="Times New Roman" pitchFamily="18" charset="0"/>
                      </a:endParaRPr>
                    </a:p>
                  </a:txBody>
                  <a:tcPr/>
                </a:tc>
                <a:tc>
                  <a:txBody>
                    <a:bodyPr/>
                    <a:lstStyle/>
                    <a:p>
                      <a:r>
                        <a:rPr lang="kk-KZ" sz="1800" dirty="0" smtClean="0">
                          <a:latin typeface="Times New Roman" pitchFamily="18" charset="0"/>
                          <a:cs typeface="Times New Roman" pitchFamily="18" charset="0"/>
                        </a:rPr>
                        <a:t>Әлемдік мұхитқа</a:t>
                      </a:r>
                      <a:r>
                        <a:rPr lang="kk-KZ" sz="1800" baseline="0" dirty="0" smtClean="0">
                          <a:latin typeface="Times New Roman" pitchFamily="18" charset="0"/>
                          <a:cs typeface="Times New Roman" pitchFamily="18" charset="0"/>
                        </a:rPr>
                        <a:t> шыға алмауы, жер көлемінің аз болуы</a:t>
                      </a:r>
                      <a:endParaRPr lang="ru-RU" sz="1800" dirty="0">
                        <a:latin typeface="Times New Roman" pitchFamily="18" charset="0"/>
                        <a:cs typeface="Times New Roman" pitchFamily="18" charset="0"/>
                      </a:endParaRPr>
                    </a:p>
                  </a:txBody>
                  <a:tcPr/>
                </a:tc>
              </a:tr>
              <a:tr h="1176549">
                <a:tc>
                  <a:txBody>
                    <a:bodyPr/>
                    <a:lstStyle/>
                    <a:p>
                      <a:r>
                        <a:rPr lang="kk-KZ" b="1" i="1" dirty="0" smtClean="0">
                          <a:latin typeface="Times New Roman" pitchFamily="18" charset="0"/>
                          <a:cs typeface="Times New Roman" pitchFamily="18" charset="0"/>
                        </a:rPr>
                        <a:t>Елдің мамандану</a:t>
                      </a:r>
                      <a:r>
                        <a:rPr lang="kk-KZ" b="1" i="1" baseline="0" dirty="0" smtClean="0">
                          <a:latin typeface="Times New Roman" pitchFamily="18" charset="0"/>
                          <a:cs typeface="Times New Roman" pitchFamily="18" charset="0"/>
                        </a:rPr>
                        <a:t> саласы</a:t>
                      </a:r>
                      <a:endParaRPr lang="ru-RU" b="1" i="1" dirty="0">
                        <a:latin typeface="Times New Roman" pitchFamily="18" charset="0"/>
                        <a:cs typeface="Times New Roman" pitchFamily="18" charset="0"/>
                      </a:endParaRPr>
                    </a:p>
                  </a:txBody>
                  <a:tcPr/>
                </a:tc>
                <a:tc>
                  <a:txBody>
                    <a:bodyPr/>
                    <a:lstStyle/>
                    <a:p>
                      <a:r>
                        <a:rPr lang="kk-KZ" sz="1800" dirty="0" smtClean="0">
                          <a:latin typeface="Times New Roman" pitchFamily="18" charset="0"/>
                          <a:cs typeface="Times New Roman" pitchFamily="18" charset="0"/>
                        </a:rPr>
                        <a:t>Қызмет көрсету саласының</a:t>
                      </a:r>
                      <a:r>
                        <a:rPr lang="kk-KZ" sz="1800" baseline="0" dirty="0" smtClean="0">
                          <a:latin typeface="Times New Roman" pitchFamily="18" charset="0"/>
                          <a:cs typeface="Times New Roman" pitchFamily="18" charset="0"/>
                        </a:rPr>
                        <a:t> жоғары болуы, шикізатты өндіретін емес өңдеуші ел болуы</a:t>
                      </a:r>
                      <a:endParaRPr lang="ru-RU" sz="1800" dirty="0">
                        <a:latin typeface="Times New Roman" pitchFamily="18" charset="0"/>
                        <a:cs typeface="Times New Roman" pitchFamily="18" charset="0"/>
                      </a:endParaRPr>
                    </a:p>
                  </a:txBody>
                  <a:tcPr/>
                </a:tc>
                <a:tc>
                  <a:txBody>
                    <a:bodyPr/>
                    <a:lstStyle/>
                    <a:p>
                      <a:r>
                        <a:rPr lang="kk-KZ" sz="1800" dirty="0" smtClean="0">
                          <a:latin typeface="Times New Roman" pitchFamily="18" charset="0"/>
                          <a:cs typeface="Times New Roman" pitchFamily="18" charset="0"/>
                        </a:rPr>
                        <a:t>Ауылшаруашылығына ғана амандану, шикізатқа</a:t>
                      </a:r>
                      <a:r>
                        <a:rPr lang="kk-KZ" sz="1800" baseline="0" dirty="0" smtClean="0">
                          <a:latin typeface="Times New Roman" pitchFamily="18" charset="0"/>
                          <a:cs typeface="Times New Roman" pitchFamily="18" charset="0"/>
                        </a:rPr>
                        <a:t> тәуелділік, өндіруші ел</a:t>
                      </a:r>
                      <a:endParaRPr lang="ru-RU" sz="1800" dirty="0">
                        <a:latin typeface="Times New Roman" pitchFamily="18" charset="0"/>
                        <a:cs typeface="Times New Roman" pitchFamily="18" charset="0"/>
                      </a:endParaRPr>
                    </a:p>
                  </a:txBody>
                  <a:tcPr/>
                </a:tc>
              </a:tr>
              <a:tr h="1448060">
                <a:tc>
                  <a:txBody>
                    <a:bodyPr/>
                    <a:lstStyle/>
                    <a:p>
                      <a:r>
                        <a:rPr lang="kk-KZ" b="1" i="1" dirty="0" smtClean="0">
                          <a:latin typeface="Times New Roman" pitchFamily="18" charset="0"/>
                          <a:cs typeface="Times New Roman" pitchFamily="18" charset="0"/>
                        </a:rPr>
                        <a:t>“Ыстық нүктелерде” немесе сол елдерге жақын орналасуы</a:t>
                      </a:r>
                      <a:endParaRPr lang="ru-RU" b="1" i="1" dirty="0">
                        <a:latin typeface="Times New Roman" pitchFamily="18" charset="0"/>
                        <a:cs typeface="Times New Roman" pitchFamily="18" charset="0"/>
                      </a:endParaRPr>
                    </a:p>
                  </a:txBody>
                  <a:tcPr/>
                </a:tc>
                <a:tc>
                  <a:txBody>
                    <a:bodyPr/>
                    <a:lstStyle/>
                    <a:p>
                      <a:r>
                        <a:rPr lang="kk-KZ" sz="1800" dirty="0" smtClean="0">
                          <a:latin typeface="Times New Roman" pitchFamily="18" charset="0"/>
                          <a:cs typeface="Times New Roman" pitchFamily="18" charset="0"/>
                        </a:rPr>
                        <a:t>Әлемдік держава</a:t>
                      </a:r>
                      <a:endParaRPr lang="ru-RU" sz="1800" dirty="0">
                        <a:latin typeface="Times New Roman" pitchFamily="18" charset="0"/>
                        <a:cs typeface="Times New Roman" pitchFamily="18" charset="0"/>
                      </a:endParaRPr>
                    </a:p>
                  </a:txBody>
                  <a:tcPr/>
                </a:tc>
                <a:tc>
                  <a:txBody>
                    <a:bodyPr/>
                    <a:lstStyle/>
                    <a:p>
                      <a:r>
                        <a:rPr lang="kk-KZ" sz="1800" dirty="0" smtClean="0">
                          <a:latin typeface="Times New Roman" pitchFamily="18" charset="0"/>
                          <a:cs typeface="Times New Roman" pitchFamily="18" charset="0"/>
                        </a:rPr>
                        <a:t>Тайпалық қақтығыстардың орын алуы, мұсылмандар мен христиан арасындағы қақты,ыс</a:t>
                      </a:r>
                      <a:endParaRPr lang="ru-RU" sz="1800" dirty="0">
                        <a:latin typeface="Times New Roman" pitchFamily="18" charset="0"/>
                        <a:cs typeface="Times New Roman" pitchFamily="18" charset="0"/>
                      </a:endParaRPr>
                    </a:p>
                  </a:txBody>
                  <a:tcPr/>
                </a:tc>
              </a:tr>
              <a:tr h="1073477">
                <a:tc>
                  <a:txBody>
                    <a:bodyPr/>
                    <a:lstStyle/>
                    <a:p>
                      <a:r>
                        <a:rPr lang="kk-KZ" b="1" i="1" dirty="0" smtClean="0">
                          <a:latin typeface="Times New Roman" pitchFamily="18" charset="0"/>
                          <a:cs typeface="Times New Roman" pitchFamily="18" charset="0"/>
                        </a:rPr>
                        <a:t>Саяси</a:t>
                      </a:r>
                      <a:r>
                        <a:rPr lang="kk-KZ" b="1" i="1" baseline="0" dirty="0" smtClean="0">
                          <a:latin typeface="Times New Roman" pitchFamily="18" charset="0"/>
                          <a:cs typeface="Times New Roman" pitchFamily="18" charset="0"/>
                        </a:rPr>
                        <a:t> билікті қалыптастырушы режимдер</a:t>
                      </a:r>
                      <a:endParaRPr lang="ru-RU" b="1" i="1" dirty="0">
                        <a:latin typeface="Times New Roman" pitchFamily="18" charset="0"/>
                        <a:cs typeface="Times New Roman" pitchFamily="18" charset="0"/>
                      </a:endParaRPr>
                    </a:p>
                  </a:txBody>
                  <a:tcPr/>
                </a:tc>
                <a:tc>
                  <a:txBody>
                    <a:bodyPr/>
                    <a:lstStyle/>
                    <a:p>
                      <a:r>
                        <a:rPr lang="kk-KZ" sz="1800" dirty="0" smtClean="0">
                          <a:latin typeface="Times New Roman" pitchFamily="18" charset="0"/>
                          <a:cs typeface="Times New Roman" pitchFamily="18" charset="0"/>
                        </a:rPr>
                        <a:t>Демакратиялық жүйенің өте жаөсы дамуы,</a:t>
                      </a:r>
                      <a:r>
                        <a:rPr lang="kk-KZ" sz="1800" baseline="0" dirty="0" smtClean="0">
                          <a:latin typeface="Times New Roman" pitchFamily="18" charset="0"/>
                          <a:cs typeface="Times New Roman" pitchFamily="18" charset="0"/>
                        </a:rPr>
                        <a:t> халық бостандығы, сөз еркіндігі</a:t>
                      </a:r>
                      <a:endParaRPr lang="ru-RU" sz="1800" dirty="0">
                        <a:latin typeface="Times New Roman" pitchFamily="18" charset="0"/>
                        <a:cs typeface="Times New Roman" pitchFamily="18" charset="0"/>
                      </a:endParaRPr>
                    </a:p>
                  </a:txBody>
                  <a:tcPr/>
                </a:tc>
                <a:tc>
                  <a:txBody>
                    <a:bodyPr/>
                    <a:lstStyle/>
                    <a:p>
                      <a:r>
                        <a:rPr lang="kk-KZ" sz="1800" dirty="0" smtClean="0">
                          <a:latin typeface="Times New Roman" pitchFamily="18" charset="0"/>
                          <a:cs typeface="Times New Roman" pitchFamily="18" charset="0"/>
                        </a:rPr>
                        <a:t>Автототаритарлық</a:t>
                      </a:r>
                      <a:r>
                        <a:rPr lang="kk-KZ" sz="1800" baseline="0" dirty="0" smtClean="0">
                          <a:latin typeface="Times New Roman" pitchFamily="18" charset="0"/>
                          <a:cs typeface="Times New Roman" pitchFamily="18" charset="0"/>
                        </a:rPr>
                        <a:t> жүйенің қалыптасуы</a:t>
                      </a:r>
                      <a:endParaRPr lang="ru-RU" sz="1800" dirty="0">
                        <a:latin typeface="Times New Roman" pitchFamily="18" charset="0"/>
                        <a:cs typeface="Times New Roman" pitchFamily="18" charset="0"/>
                      </a:endParaRPr>
                    </a:p>
                  </a:txBody>
                  <a:tcPr/>
                </a:tc>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214290"/>
            <a:ext cx="8572560" cy="5072098"/>
          </a:xfrm>
        </p:spPr>
        <p:txBody>
          <a:bodyPr>
            <a:noAutofit/>
          </a:bodyPr>
          <a:lstStyle/>
          <a:p>
            <a:pPr algn="l"/>
            <a:r>
              <a:rPr lang="kk-KZ" sz="2400" b="1" i="1" dirty="0" smtClean="0">
                <a:solidFill>
                  <a:srgbClr val="C00000"/>
                </a:solidFill>
                <a:latin typeface="Times New Roman" pitchFamily="18" charset="0"/>
                <a:cs typeface="Times New Roman" pitchFamily="18" charset="0"/>
              </a:rPr>
              <a:t/>
            </a:r>
            <a:br>
              <a:rPr lang="kk-KZ" sz="2400" b="1" i="1" dirty="0" smtClean="0">
                <a:solidFill>
                  <a:srgbClr val="C00000"/>
                </a:solidFill>
                <a:latin typeface="Times New Roman" pitchFamily="18" charset="0"/>
                <a:cs typeface="Times New Roman" pitchFamily="18" charset="0"/>
              </a:rPr>
            </a:br>
            <a:r>
              <a:rPr lang="kk-KZ" sz="2400" b="1" i="1" dirty="0" smtClean="0">
                <a:solidFill>
                  <a:srgbClr val="C00000"/>
                </a:solidFill>
                <a:latin typeface="Times New Roman" pitchFamily="18" charset="0"/>
                <a:cs typeface="Times New Roman" pitchFamily="18" charset="0"/>
              </a:rPr>
              <a:t/>
            </a:r>
            <a:br>
              <a:rPr lang="kk-KZ" sz="2400" b="1" i="1" dirty="0" smtClean="0">
                <a:solidFill>
                  <a:srgbClr val="C00000"/>
                </a:solidFill>
                <a:latin typeface="Times New Roman" pitchFamily="18" charset="0"/>
                <a:cs typeface="Times New Roman" pitchFamily="18" charset="0"/>
              </a:rPr>
            </a:br>
            <a:r>
              <a:rPr lang="kk-KZ" sz="2400" b="1" i="1" dirty="0" smtClean="0">
                <a:solidFill>
                  <a:srgbClr val="C00000"/>
                </a:solidFill>
                <a:latin typeface="Times New Roman" pitchFamily="18" charset="0"/>
                <a:cs typeface="Times New Roman" pitchFamily="18" charset="0"/>
              </a:rPr>
              <a:t/>
            </a:r>
            <a:br>
              <a:rPr lang="kk-KZ" sz="2400" b="1" i="1" dirty="0" smtClean="0">
                <a:solidFill>
                  <a:srgbClr val="C00000"/>
                </a:solidFill>
                <a:latin typeface="Times New Roman" pitchFamily="18" charset="0"/>
                <a:cs typeface="Times New Roman" pitchFamily="18" charset="0"/>
              </a:rPr>
            </a:br>
            <a:r>
              <a:rPr lang="kk-KZ" sz="2400" b="1" i="1" dirty="0" smtClean="0">
                <a:solidFill>
                  <a:srgbClr val="C00000"/>
                </a:solidFill>
                <a:latin typeface="Times New Roman" pitchFamily="18" charset="0"/>
                <a:cs typeface="Times New Roman" pitchFamily="18" charset="0"/>
              </a:rPr>
              <a:t/>
            </a:r>
            <a:br>
              <a:rPr lang="kk-KZ" sz="2400" b="1" i="1" dirty="0" smtClean="0">
                <a:solidFill>
                  <a:srgbClr val="C00000"/>
                </a:solidFill>
                <a:latin typeface="Times New Roman" pitchFamily="18" charset="0"/>
                <a:cs typeface="Times New Roman" pitchFamily="18" charset="0"/>
              </a:rPr>
            </a:br>
            <a:r>
              <a:rPr lang="kk-KZ" sz="2400" b="1" i="1" dirty="0">
                <a:solidFill>
                  <a:srgbClr val="C00000"/>
                </a:solidFill>
                <a:latin typeface="Times New Roman" pitchFamily="18" charset="0"/>
                <a:cs typeface="Times New Roman" pitchFamily="18" charset="0"/>
              </a:rPr>
              <a:t/>
            </a:r>
            <a:br>
              <a:rPr lang="kk-KZ" sz="2400" b="1" i="1" dirty="0">
                <a:solidFill>
                  <a:srgbClr val="C00000"/>
                </a:solidFill>
                <a:latin typeface="Times New Roman" pitchFamily="18" charset="0"/>
                <a:cs typeface="Times New Roman" pitchFamily="18" charset="0"/>
              </a:rPr>
            </a:br>
            <a:r>
              <a:rPr lang="kk-KZ" sz="2400" b="1" i="1" dirty="0" smtClean="0">
                <a:solidFill>
                  <a:srgbClr val="C00000"/>
                </a:solidFill>
                <a:latin typeface="Times New Roman" pitchFamily="18" charset="0"/>
                <a:cs typeface="Times New Roman" pitchFamily="18" charset="0"/>
              </a:rPr>
              <a:t/>
            </a:r>
            <a:br>
              <a:rPr lang="kk-KZ" sz="2400" b="1" i="1" dirty="0" smtClean="0">
                <a:solidFill>
                  <a:srgbClr val="C00000"/>
                </a:solidFill>
                <a:latin typeface="Times New Roman" pitchFamily="18" charset="0"/>
                <a:cs typeface="Times New Roman" pitchFamily="18" charset="0"/>
              </a:rPr>
            </a:br>
            <a:r>
              <a:rPr lang="kk-KZ" sz="2400" b="1" i="1" dirty="0" smtClean="0">
                <a:solidFill>
                  <a:srgbClr val="C00000"/>
                </a:solidFill>
                <a:latin typeface="Times New Roman" pitchFamily="18" charset="0"/>
                <a:cs typeface="Times New Roman" pitchFamily="18" charset="0"/>
              </a:rPr>
              <a:t>2 тапсырма</a:t>
            </a:r>
            <a:br>
              <a:rPr lang="kk-KZ" sz="2400" b="1" i="1" dirty="0" smtClean="0">
                <a:solidFill>
                  <a:srgbClr val="C00000"/>
                </a:solidFill>
                <a:latin typeface="Times New Roman" pitchFamily="18" charset="0"/>
                <a:cs typeface="Times New Roman" pitchFamily="18" charset="0"/>
              </a:rPr>
            </a:br>
            <a:r>
              <a:rPr lang="kk-KZ" sz="2400" b="1" i="1" dirty="0" smtClean="0">
                <a:solidFill>
                  <a:srgbClr val="C00000"/>
                </a:solidFill>
                <a:latin typeface="Times New Roman" pitchFamily="18" charset="0"/>
                <a:cs typeface="Times New Roman" pitchFamily="18" charset="0"/>
              </a:rPr>
              <a:t/>
            </a:r>
            <a:br>
              <a:rPr lang="kk-KZ" sz="2400" b="1" i="1" dirty="0" smtClean="0">
                <a:solidFill>
                  <a:srgbClr val="C00000"/>
                </a:solidFill>
                <a:latin typeface="Times New Roman" pitchFamily="18" charset="0"/>
                <a:cs typeface="Times New Roman" pitchFamily="18" charset="0"/>
              </a:rPr>
            </a:br>
            <a:r>
              <a:rPr lang="ru-RU" sz="2400" i="1" dirty="0" smtClean="0">
                <a:latin typeface="Times New Roman" pitchFamily="18" charset="0"/>
                <a:cs typeface="Times New Roman" pitchFamily="18" charset="0"/>
              </a:rPr>
              <a:t>     </a:t>
            </a:r>
            <a:r>
              <a:rPr lang="ru-RU" sz="2400" i="1" dirty="0" err="1" smtClean="0">
                <a:latin typeface="Times New Roman" pitchFamily="18" charset="0"/>
                <a:cs typeface="Times New Roman" pitchFamily="18" charset="0"/>
              </a:rPr>
              <a:t>Қазақстанның ғаламдық бәсекеге қабілеттілік индексі</a:t>
            </a:r>
            <a:r>
              <a:rPr lang="ru-RU" sz="2400" i="1" dirty="0" smtClean="0">
                <a:latin typeface="Times New Roman" pitchFamily="18" charset="0"/>
                <a:cs typeface="Times New Roman" pitchFamily="18" charset="0"/>
              </a:rPr>
              <a:t> </a:t>
            </a:r>
            <a:r>
              <a:rPr lang="ru-RU" sz="2400" i="1" dirty="0" err="1" smtClean="0">
                <a:latin typeface="Times New Roman" pitchFamily="18" charset="0"/>
                <a:cs typeface="Times New Roman" pitchFamily="18" charset="0"/>
              </a:rPr>
              <a:t>бойынша</a:t>
            </a:r>
            <a:r>
              <a:rPr lang="ru-RU" sz="2400" i="1" dirty="0" smtClean="0">
                <a:latin typeface="Times New Roman" pitchFamily="18" charset="0"/>
                <a:cs typeface="Times New Roman" pitchFamily="18" charset="0"/>
              </a:rPr>
              <a:t> </a:t>
            </a:r>
            <a:r>
              <a:rPr lang="ru-RU" sz="2400" i="1" dirty="0" err="1" smtClean="0">
                <a:latin typeface="Times New Roman" pitchFamily="18" charset="0"/>
                <a:cs typeface="Times New Roman" pitchFamily="18" charset="0"/>
              </a:rPr>
              <a:t>әлемдік экономикадағы орнын</a:t>
            </a:r>
            <a:r>
              <a:rPr lang="ru-RU" sz="2400" i="1" dirty="0" smtClean="0">
                <a:latin typeface="Times New Roman" pitchFamily="18" charset="0"/>
                <a:cs typeface="Times New Roman" pitchFamily="18" charset="0"/>
              </a:rPr>
              <a:t> </a:t>
            </a:r>
            <a:r>
              <a:rPr lang="ru-RU" sz="2400" i="1" dirty="0" err="1" smtClean="0">
                <a:latin typeface="Times New Roman" pitchFamily="18" charset="0"/>
                <a:cs typeface="Times New Roman" pitchFamily="18" charset="0"/>
              </a:rPr>
              <a:t>анықтау </a:t>
            </a:r>
            <a:r>
              <a:rPr lang="ru-RU" sz="2400" i="1" dirty="0" err="1" smtClean="0">
                <a:latin typeface="Times New Roman" pitchFamily="18" charset="0"/>
                <a:cs typeface="Times New Roman" pitchFamily="18" charset="0"/>
              </a:rPr>
              <a:t>үшін келесі</a:t>
            </a:r>
            <a:r>
              <a:rPr lang="ru-RU" sz="2400" i="1" dirty="0" smtClean="0">
                <a:latin typeface="Times New Roman" pitchFamily="18" charset="0"/>
                <a:cs typeface="Times New Roman" pitchFamily="18" charset="0"/>
              </a:rPr>
              <a:t> </a:t>
            </a:r>
            <a:r>
              <a:rPr lang="ru-RU" sz="2400" i="1" dirty="0" err="1" smtClean="0">
                <a:latin typeface="Times New Roman" pitchFamily="18" charset="0"/>
                <a:cs typeface="Times New Roman" pitchFamily="18" charset="0"/>
              </a:rPr>
              <a:t>критерийлерді</a:t>
            </a:r>
            <a:r>
              <a:rPr lang="ru-RU" sz="2400" i="1" dirty="0" smtClean="0">
                <a:latin typeface="Times New Roman" pitchFamily="18" charset="0"/>
                <a:cs typeface="Times New Roman" pitchFamily="18" charset="0"/>
              </a:rPr>
              <a:t> ала </a:t>
            </a:r>
            <a:r>
              <a:rPr lang="ru-RU" sz="2400" i="1" dirty="0" err="1" smtClean="0">
                <a:latin typeface="Times New Roman" pitchFamily="18" charset="0"/>
                <a:cs typeface="Times New Roman" pitchFamily="18" charset="0"/>
              </a:rPr>
              <a:t>отырып</a:t>
            </a:r>
            <a:r>
              <a:rPr lang="ru-RU" sz="2400" i="1" dirty="0" smtClean="0">
                <a:latin typeface="Times New Roman" pitchFamily="18" charset="0"/>
                <a:cs typeface="Times New Roman" pitchFamily="18" charset="0"/>
              </a:rPr>
              <a:t> </a:t>
            </a:r>
            <a:r>
              <a:rPr lang="ru-RU" sz="2400" i="1" dirty="0" err="1" smtClean="0">
                <a:latin typeface="Times New Roman" pitchFamily="18" charset="0"/>
                <a:cs typeface="Times New Roman" pitchFamily="18" charset="0"/>
              </a:rPr>
              <a:t>сипаттау</a:t>
            </a:r>
            <a:r>
              <a:rPr lang="ru-RU" sz="2400" i="1" dirty="0" smtClean="0">
                <a:latin typeface="Times New Roman" pitchFamily="18" charset="0"/>
                <a:cs typeface="Times New Roman" pitchFamily="18" charset="0"/>
              </a:rPr>
              <a:t>:</a:t>
            </a:r>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1. </a:t>
            </a:r>
            <a:r>
              <a:rPr lang="ru-RU" sz="2400" dirty="0" err="1" smtClean="0">
                <a:latin typeface="Times New Roman" pitchFamily="18" charset="0"/>
                <a:cs typeface="Times New Roman" pitchFamily="18" charset="0"/>
              </a:rPr>
              <a:t>Экономикасының шикізат</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көзіне</a:t>
            </a:r>
            <a:r>
              <a:rPr lang="ru-RU" sz="2400"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a:t>
            </a:r>
            <a:r>
              <a:rPr lang="ru-RU" sz="2400" dirty="0" smtClean="0">
                <a:latin typeface="Times New Roman" pitchFamily="18" charset="0"/>
                <a:cs typeface="Times New Roman" pitchFamily="18" charset="0"/>
              </a:rPr>
              <a:t>м</a:t>
            </a:r>
            <a:r>
              <a:rPr lang="kk-KZ" sz="2400" dirty="0" smtClean="0">
                <a:latin typeface="Times New Roman" pitchFamily="18" charset="0"/>
                <a:cs typeface="Times New Roman" pitchFamily="18" charset="0"/>
              </a:rPr>
              <a:t>ұнай, газ</a:t>
            </a:r>
            <a:r>
              <a:rPr lang="en-US" sz="2400" dirty="0" smtClean="0">
                <a:latin typeface="Times New Roman" pitchFamily="18" charset="0"/>
                <a:cs typeface="Times New Roman" pitchFamily="18" charset="0"/>
              </a:rPr>
              <a:t>)</a:t>
            </a:r>
            <a:r>
              <a:rPr lang="kk-KZ"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тәуелді болуы</a:t>
            </a:r>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2. </a:t>
            </a:r>
            <a:r>
              <a:rPr lang="ru-RU" sz="2400" dirty="0" err="1" smtClean="0">
                <a:latin typeface="Times New Roman" pitchFamily="18" charset="0"/>
                <a:cs typeface="Times New Roman" pitchFamily="18" charset="0"/>
              </a:rPr>
              <a:t>Сырттан</a:t>
            </a:r>
            <a:r>
              <a:rPr lang="ru-RU" sz="2400" dirty="0" smtClean="0">
                <a:latin typeface="Times New Roman" pitchFamily="18" charset="0"/>
                <a:cs typeface="Times New Roman" pitchFamily="18" charset="0"/>
              </a:rPr>
              <a:t> инвестиция </a:t>
            </a:r>
            <a:r>
              <a:rPr lang="ru-RU" sz="2400" dirty="0" err="1" smtClean="0">
                <a:latin typeface="Times New Roman" pitchFamily="18" charset="0"/>
                <a:cs typeface="Times New Roman" pitchFamily="18" charset="0"/>
              </a:rPr>
              <a:t>тартудағы жеңілдіктердің қарастырылуы</a:t>
            </a:r>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3.  </a:t>
            </a:r>
            <a:r>
              <a:rPr lang="ru-RU" sz="2400" dirty="0" err="1" smtClean="0">
                <a:latin typeface="Times New Roman" pitchFamily="18" charset="0"/>
                <a:cs typeface="Times New Roman" pitchFamily="18" charset="0"/>
              </a:rPr>
              <a:t>Кіші</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және шағын бизнесті</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дамытудағы мемлекеттік</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бағдарламалар</a:t>
            </a:r>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4. </a:t>
            </a:r>
            <a:r>
              <a:rPr lang="ru-RU" sz="2400" dirty="0" err="1" smtClean="0">
                <a:latin typeface="Times New Roman" pitchFamily="18" charset="0"/>
                <a:cs typeface="Times New Roman" pitchFamily="18" charset="0"/>
              </a:rPr>
              <a:t>Қазақстанның әлемдегі мәртебелік орны</a:t>
            </a:r>
            <a:r>
              <a:rPr lang="ru-RU" sz="2400"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a:t>
            </a:r>
            <a:r>
              <a:rPr lang="kk-KZ" sz="2400" dirty="0" smtClean="0">
                <a:latin typeface="Times New Roman" pitchFamily="18" charset="0"/>
                <a:cs typeface="Times New Roman" pitchFamily="18" charset="0"/>
              </a:rPr>
              <a:t>ұйымдарға төрағалық ету, спорттық немесе мәдени жарыстарды қабылдау т.б.</a:t>
            </a:r>
            <a:r>
              <a:rPr lang="en-US" sz="2400" dirty="0" smtClean="0">
                <a:latin typeface="Times New Roman" pitchFamily="18" charset="0"/>
                <a:cs typeface="Times New Roman" pitchFamily="18" charset="0"/>
              </a:rPr>
              <a:t>)</a:t>
            </a:r>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r>
              <a:rPr lang="kk-KZ" sz="2400" b="1" i="1" dirty="0" smtClean="0">
                <a:solidFill>
                  <a:srgbClr val="C00000"/>
                </a:solidFill>
                <a:latin typeface="Times New Roman" pitchFamily="18" charset="0"/>
                <a:cs typeface="Times New Roman" pitchFamily="18" charset="0"/>
              </a:rPr>
              <a:t/>
            </a:r>
            <a:br>
              <a:rPr lang="kk-KZ" sz="2400" b="1" i="1" dirty="0" smtClean="0">
                <a:solidFill>
                  <a:srgbClr val="C00000"/>
                </a:solidFill>
                <a:latin typeface="Times New Roman" pitchFamily="18" charset="0"/>
                <a:cs typeface="Times New Roman" pitchFamily="18" charset="0"/>
              </a:rPr>
            </a:br>
            <a:r>
              <a:rPr lang="kk-KZ" sz="2400" dirty="0" smtClean="0">
                <a:latin typeface="Times New Roman" pitchFamily="18" charset="0"/>
                <a:cs typeface="Times New Roman" pitchFamily="18" charset="0"/>
              </a:rPr>
              <a:t/>
            </a:r>
            <a:br>
              <a:rPr lang="kk-KZ" sz="2400" dirty="0" smtClean="0">
                <a:latin typeface="Times New Roman" pitchFamily="18" charset="0"/>
                <a:cs typeface="Times New Roman" pitchFamily="18" charset="0"/>
              </a:rPr>
            </a:br>
            <a:endParaRPr lang="ru-RU" sz="2400" i="1" dirty="0">
              <a:latin typeface="Times New Roman" pitchFamily="18" charset="0"/>
              <a:cs typeface="Times New Roman"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154758"/>
          </a:xfrm>
        </p:spPr>
        <p:txBody>
          <a:bodyPr>
            <a:normAutofit fontScale="90000"/>
          </a:bodyPr>
          <a:lstStyle/>
          <a:p>
            <a:pPr algn="l"/>
            <a:r>
              <a:rPr lang="kk-KZ" sz="4900" b="1" i="1" dirty="0" smtClean="0">
                <a:solidFill>
                  <a:srgbClr val="C00000"/>
                </a:solidFill>
                <a:latin typeface="Times New Roman" pitchFamily="18" charset="0"/>
                <a:cs typeface="Times New Roman" pitchFamily="18" charset="0"/>
              </a:rPr>
              <a:t>Қорытынды сұрақтар:</a:t>
            </a:r>
            <a:r>
              <a:rPr lang="kk-KZ" sz="3600" b="1" i="1" dirty="0" smtClean="0">
                <a:solidFill>
                  <a:srgbClr val="C00000"/>
                </a:solidFill>
                <a:latin typeface="Times New Roman" pitchFamily="18" charset="0"/>
                <a:cs typeface="Times New Roman" pitchFamily="18" charset="0"/>
              </a:rPr>
              <a:t/>
            </a:r>
            <a:br>
              <a:rPr lang="kk-KZ" sz="3600" b="1" i="1" dirty="0" smtClean="0">
                <a:solidFill>
                  <a:srgbClr val="C00000"/>
                </a:solidFill>
                <a:latin typeface="Times New Roman" pitchFamily="18" charset="0"/>
                <a:cs typeface="Times New Roman" pitchFamily="18" charset="0"/>
              </a:rPr>
            </a:br>
            <a:r>
              <a:rPr lang="kk-KZ" sz="3600" b="1" i="1" dirty="0" smtClean="0">
                <a:solidFill>
                  <a:srgbClr val="C00000"/>
                </a:solidFill>
                <a:latin typeface="Times New Roman" pitchFamily="18" charset="0"/>
                <a:cs typeface="Times New Roman" pitchFamily="18" charset="0"/>
              </a:rPr>
              <a:t/>
            </a:r>
            <a:br>
              <a:rPr lang="kk-KZ" sz="3600" b="1" i="1" dirty="0" smtClean="0">
                <a:solidFill>
                  <a:srgbClr val="C00000"/>
                </a:solidFill>
                <a:latin typeface="Times New Roman" pitchFamily="18" charset="0"/>
                <a:cs typeface="Times New Roman" pitchFamily="18" charset="0"/>
              </a:rPr>
            </a:br>
            <a:r>
              <a:rPr lang="kk-KZ" sz="3600" b="1" i="1" dirty="0" smtClean="0">
                <a:solidFill>
                  <a:schemeClr val="tx2"/>
                </a:solidFill>
                <a:latin typeface="Times New Roman" pitchFamily="18" charset="0"/>
                <a:cs typeface="Times New Roman" pitchFamily="18" charset="0"/>
              </a:rPr>
              <a:t>1. Ғаламдық бәсекеге қабілетті ел дегеніміз не?</a:t>
            </a:r>
            <a:br>
              <a:rPr lang="kk-KZ" sz="3600" b="1" i="1" dirty="0" smtClean="0">
                <a:solidFill>
                  <a:schemeClr val="tx2"/>
                </a:solidFill>
                <a:latin typeface="Times New Roman" pitchFamily="18" charset="0"/>
                <a:cs typeface="Times New Roman" pitchFamily="18" charset="0"/>
              </a:rPr>
            </a:br>
            <a:r>
              <a:rPr lang="kk-KZ" sz="3600" b="1" i="1" dirty="0" smtClean="0">
                <a:solidFill>
                  <a:schemeClr val="tx2"/>
                </a:solidFill>
                <a:latin typeface="Times New Roman" pitchFamily="18" charset="0"/>
                <a:cs typeface="Times New Roman" pitchFamily="18" charset="0"/>
              </a:rPr>
              <a:t/>
            </a:r>
            <a:br>
              <a:rPr lang="kk-KZ" sz="3600" b="1" i="1" dirty="0" smtClean="0">
                <a:solidFill>
                  <a:schemeClr val="tx2"/>
                </a:solidFill>
                <a:latin typeface="Times New Roman" pitchFamily="18" charset="0"/>
                <a:cs typeface="Times New Roman" pitchFamily="18" charset="0"/>
              </a:rPr>
            </a:br>
            <a:r>
              <a:rPr lang="kk-KZ" sz="3600" b="1" i="1" dirty="0" smtClean="0">
                <a:solidFill>
                  <a:schemeClr val="tx2"/>
                </a:solidFill>
                <a:latin typeface="Times New Roman" pitchFamily="18" charset="0"/>
                <a:cs typeface="Times New Roman" pitchFamily="18" charset="0"/>
              </a:rPr>
              <a:t>2. Жеке елдердің бәсекеге қабілеттілігін сипаттайтын белгілер қандай?</a:t>
            </a:r>
            <a:br>
              <a:rPr lang="kk-KZ" sz="3600" b="1" i="1" dirty="0" smtClean="0">
                <a:solidFill>
                  <a:schemeClr val="tx2"/>
                </a:solidFill>
                <a:latin typeface="Times New Roman" pitchFamily="18" charset="0"/>
                <a:cs typeface="Times New Roman" pitchFamily="18" charset="0"/>
              </a:rPr>
            </a:br>
            <a:r>
              <a:rPr lang="kk-KZ" sz="3600" b="1" i="1" dirty="0" smtClean="0">
                <a:solidFill>
                  <a:schemeClr val="tx2"/>
                </a:solidFill>
                <a:latin typeface="Times New Roman" pitchFamily="18" charset="0"/>
                <a:cs typeface="Times New Roman" pitchFamily="18" charset="0"/>
              </a:rPr>
              <a:t/>
            </a:r>
            <a:br>
              <a:rPr lang="kk-KZ" sz="3600" b="1" i="1" dirty="0" smtClean="0">
                <a:solidFill>
                  <a:schemeClr val="tx2"/>
                </a:solidFill>
                <a:latin typeface="Times New Roman" pitchFamily="18" charset="0"/>
                <a:cs typeface="Times New Roman" pitchFamily="18" charset="0"/>
              </a:rPr>
            </a:br>
            <a:r>
              <a:rPr lang="kk-KZ" sz="3600" b="1" i="1" dirty="0" smtClean="0">
                <a:solidFill>
                  <a:schemeClr val="tx2"/>
                </a:solidFill>
                <a:latin typeface="Times New Roman" pitchFamily="18" charset="0"/>
                <a:cs typeface="Times New Roman" pitchFamily="18" charset="0"/>
              </a:rPr>
              <a:t>3. Қазақстанның өз орнын жоғарылатуы үшін қандай бағдарламалар қабылдауы керек деп ойлайсың?</a:t>
            </a:r>
            <a:r>
              <a:rPr lang="kk-KZ" dirty="0" smtClean="0">
                <a:solidFill>
                  <a:schemeClr val="tx2"/>
                </a:solidFill>
              </a:rPr>
              <a:t/>
            </a:r>
            <a:br>
              <a:rPr lang="kk-KZ" dirty="0" smtClean="0">
                <a:solidFill>
                  <a:schemeClr val="tx2"/>
                </a:solidFill>
              </a:rPr>
            </a:br>
            <a:endParaRPr lang="ru-RU" dirty="0">
              <a:solidFill>
                <a:schemeClr val="tx2"/>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img15.jpg"/>
          <p:cNvPicPr>
            <a:picLocks noChangeAspect="1"/>
          </p:cNvPicPr>
          <p:nvPr/>
        </p:nvPicPr>
        <p:blipFill>
          <a:blip r:embed="rId2"/>
          <a:stretch>
            <a:fillRect/>
          </a:stretch>
        </p:blipFill>
        <p:spPr>
          <a:xfrm>
            <a:off x="0" y="0"/>
            <a:ext cx="9144000" cy="6858000"/>
          </a:xfrm>
          <a:prstGeom prst="rect">
            <a:avLst/>
          </a:prstGeom>
          <a:ln>
            <a:noFill/>
          </a:ln>
          <a:effectLst>
            <a:softEdge rad="112500"/>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ello_html_8f45668.jpg"/>
          <p:cNvPicPr>
            <a:picLocks noChangeAspect="1"/>
          </p:cNvPicPr>
          <p:nvPr/>
        </p:nvPicPr>
        <p:blipFill>
          <a:blip r:embed="rId2"/>
          <a:stretch>
            <a:fillRect/>
          </a:stretch>
        </p:blipFill>
        <p:spPr>
          <a:xfrm>
            <a:off x="0" y="0"/>
            <a:ext cx="9144000" cy="6858000"/>
          </a:xfrm>
          <a:prstGeom prst="rect">
            <a:avLst/>
          </a:prstGeom>
          <a:ln>
            <a:noFill/>
          </a:ln>
          <a:effectLst>
            <a:softEdge rad="112500"/>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8596" y="2428868"/>
            <a:ext cx="8143932" cy="1323439"/>
          </a:xfrm>
          <a:prstGeom prst="rect">
            <a:avLst/>
          </a:prstGeom>
          <a:noFill/>
        </p:spPr>
        <p:txBody>
          <a:bodyPr wrap="square" rtlCol="0">
            <a:spAutoFit/>
          </a:bodyPr>
          <a:lstStyle/>
          <a:p>
            <a:pPr algn="ctr"/>
            <a:r>
              <a:rPr lang="kk-KZ" sz="4000" b="1" i="1" dirty="0" smtClean="0">
                <a:solidFill>
                  <a:srgbClr val="C00000"/>
                </a:solidFill>
                <a:latin typeface="Times New Roman" pitchFamily="18" charset="0"/>
                <a:cs typeface="Times New Roman" pitchFamily="18" charset="0"/>
              </a:rPr>
              <a:t>НАЗАРЛАРЫҢЫЗҒА РАХМЕТ</a:t>
            </a:r>
          </a:p>
          <a:p>
            <a:pPr algn="ctr"/>
            <a:r>
              <a:rPr lang="kk-KZ" sz="4000" b="1" i="1" dirty="0" smtClean="0">
                <a:solidFill>
                  <a:srgbClr val="C00000"/>
                </a:solidFill>
                <a:latin typeface="Times New Roman" pitchFamily="18" charset="0"/>
                <a:cs typeface="Times New Roman" pitchFamily="18" charset="0"/>
              </a:rPr>
              <a:t>САУ БОЛЫҢЫЗДАР!</a:t>
            </a:r>
            <a:endParaRPr lang="ru-RU" sz="4000" b="1" i="1" dirty="0">
              <a:solidFill>
                <a:srgbClr val="C00000"/>
              </a:solidFill>
              <a:latin typeface="Times New Roman" pitchFamily="18" charset="0"/>
              <a:cs typeface="Times New Roman" pitchFamily="18" charset="0"/>
            </a:endParaRPr>
          </a:p>
        </p:txBody>
      </p:sp>
      <p:pic>
        <p:nvPicPr>
          <p:cNvPr id="5" name="Рисунок 4" descr="unnamed.jpg"/>
          <p:cNvPicPr>
            <a:picLocks noChangeAspect="1"/>
          </p:cNvPicPr>
          <p:nvPr/>
        </p:nvPicPr>
        <p:blipFill>
          <a:blip r:embed="rId2" cstate="print"/>
          <a:stretch>
            <a:fillRect/>
          </a:stretch>
        </p:blipFill>
        <p:spPr>
          <a:xfrm>
            <a:off x="214282" y="214290"/>
            <a:ext cx="2786082" cy="2143140"/>
          </a:xfrm>
          <a:prstGeom prst="rect">
            <a:avLst/>
          </a:prstGeom>
          <a:ln>
            <a:noFill/>
          </a:ln>
          <a:effectLst>
            <a:softEdge rad="112500"/>
          </a:effectLst>
        </p:spPr>
      </p:pic>
      <p:pic>
        <p:nvPicPr>
          <p:cNvPr id="6" name="Рисунок 5" descr="image037.jpg"/>
          <p:cNvPicPr>
            <a:picLocks noChangeAspect="1"/>
          </p:cNvPicPr>
          <p:nvPr/>
        </p:nvPicPr>
        <p:blipFill>
          <a:blip r:embed="rId3"/>
          <a:stretch>
            <a:fillRect/>
          </a:stretch>
        </p:blipFill>
        <p:spPr>
          <a:xfrm>
            <a:off x="5643570" y="4143380"/>
            <a:ext cx="3143272" cy="2428868"/>
          </a:xfrm>
          <a:prstGeom prst="rect">
            <a:avLst/>
          </a:prstGeom>
          <a:ln>
            <a:noFill/>
          </a:ln>
          <a:effectLst>
            <a:softEdge rad="112500"/>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s1200 (6).jpg"/>
          <p:cNvPicPr>
            <a:picLocks noChangeAspect="1"/>
          </p:cNvPicPr>
          <p:nvPr/>
        </p:nvPicPr>
        <p:blipFill>
          <a:blip r:embed="rId2"/>
          <a:stretch>
            <a:fillRect/>
          </a:stretch>
        </p:blipFill>
        <p:spPr>
          <a:xfrm>
            <a:off x="642910" y="0"/>
            <a:ext cx="7929618" cy="6858000"/>
          </a:xfrm>
          <a:prstGeom prst="rect">
            <a:avLst/>
          </a:prstGeom>
        </p:spPr>
      </p:pic>
      <p:sp>
        <p:nvSpPr>
          <p:cNvPr id="7" name="TextBox 6"/>
          <p:cNvSpPr txBox="1"/>
          <p:nvPr/>
        </p:nvSpPr>
        <p:spPr>
          <a:xfrm>
            <a:off x="3857620" y="500042"/>
            <a:ext cx="1571636" cy="646331"/>
          </a:xfrm>
          <a:prstGeom prst="rect">
            <a:avLst/>
          </a:prstGeom>
          <a:noFill/>
        </p:spPr>
        <p:txBody>
          <a:bodyPr wrap="square" rtlCol="0">
            <a:spAutoFit/>
          </a:bodyPr>
          <a:lstStyle/>
          <a:p>
            <a:pPr algn="ctr"/>
            <a:r>
              <a:rPr lang="kk-KZ" b="1" dirty="0" smtClean="0">
                <a:solidFill>
                  <a:srgbClr val="FF0000"/>
                </a:solidFill>
                <a:latin typeface="Times New Roman" pitchFamily="18" charset="0"/>
                <a:cs typeface="Times New Roman" pitchFamily="18" charset="0"/>
              </a:rPr>
              <a:t>Жақсы көңіл күй</a:t>
            </a:r>
            <a:endParaRPr lang="ru-RU" b="1" dirty="0">
              <a:solidFill>
                <a:srgbClr val="FF0000"/>
              </a:solidFill>
              <a:latin typeface="Times New Roman" pitchFamily="18" charset="0"/>
              <a:cs typeface="Times New Roman" pitchFamily="18" charset="0"/>
            </a:endParaRPr>
          </a:p>
        </p:txBody>
      </p:sp>
      <p:sp>
        <p:nvSpPr>
          <p:cNvPr id="8" name="TextBox 7"/>
          <p:cNvSpPr txBox="1"/>
          <p:nvPr/>
        </p:nvSpPr>
        <p:spPr>
          <a:xfrm>
            <a:off x="2143108" y="1357298"/>
            <a:ext cx="1571636" cy="646331"/>
          </a:xfrm>
          <a:prstGeom prst="rect">
            <a:avLst/>
          </a:prstGeom>
          <a:noFill/>
        </p:spPr>
        <p:txBody>
          <a:bodyPr wrap="square" rtlCol="0">
            <a:spAutoFit/>
          </a:bodyPr>
          <a:lstStyle/>
          <a:p>
            <a:pPr algn="ctr"/>
            <a:r>
              <a:rPr lang="kk-KZ" b="1" dirty="0" smtClean="0">
                <a:solidFill>
                  <a:schemeClr val="tx2">
                    <a:lumMod val="50000"/>
                  </a:schemeClr>
                </a:solidFill>
                <a:latin typeface="Times New Roman" pitchFamily="18" charset="0"/>
                <a:cs typeface="Times New Roman" pitchFamily="18" charset="0"/>
              </a:rPr>
              <a:t>Ықыласты ынта</a:t>
            </a:r>
            <a:endParaRPr lang="ru-RU" b="1" dirty="0">
              <a:solidFill>
                <a:schemeClr val="tx2">
                  <a:lumMod val="50000"/>
                </a:schemeClr>
              </a:solidFill>
              <a:latin typeface="Times New Roman" pitchFamily="18" charset="0"/>
              <a:cs typeface="Times New Roman" pitchFamily="18" charset="0"/>
            </a:endParaRPr>
          </a:p>
        </p:txBody>
      </p:sp>
      <p:sp>
        <p:nvSpPr>
          <p:cNvPr id="9" name="TextBox 8"/>
          <p:cNvSpPr txBox="1"/>
          <p:nvPr/>
        </p:nvSpPr>
        <p:spPr>
          <a:xfrm>
            <a:off x="5715008" y="1428736"/>
            <a:ext cx="1571636" cy="369332"/>
          </a:xfrm>
          <a:prstGeom prst="rect">
            <a:avLst/>
          </a:prstGeom>
          <a:noFill/>
        </p:spPr>
        <p:txBody>
          <a:bodyPr wrap="square" rtlCol="0">
            <a:spAutoFit/>
          </a:bodyPr>
          <a:lstStyle/>
          <a:p>
            <a:pPr algn="ctr"/>
            <a:r>
              <a:rPr lang="kk-KZ" b="1" dirty="0" smtClean="0">
                <a:solidFill>
                  <a:schemeClr val="accent4">
                    <a:lumMod val="50000"/>
                  </a:schemeClr>
                </a:solidFill>
                <a:latin typeface="Times New Roman" pitchFamily="18" charset="0"/>
                <a:cs typeface="Times New Roman" pitchFamily="18" charset="0"/>
              </a:rPr>
              <a:t>Ашық зейін</a:t>
            </a:r>
            <a:endParaRPr lang="ru-RU" b="1" dirty="0">
              <a:solidFill>
                <a:schemeClr val="accent4">
                  <a:lumMod val="50000"/>
                </a:schemeClr>
              </a:solidFill>
              <a:latin typeface="Times New Roman" pitchFamily="18" charset="0"/>
              <a:cs typeface="Times New Roman" pitchFamily="18" charset="0"/>
            </a:endParaRPr>
          </a:p>
        </p:txBody>
      </p:sp>
      <p:sp>
        <p:nvSpPr>
          <p:cNvPr id="10" name="TextBox 9"/>
          <p:cNvSpPr txBox="1"/>
          <p:nvPr/>
        </p:nvSpPr>
        <p:spPr>
          <a:xfrm>
            <a:off x="714348" y="2428868"/>
            <a:ext cx="1857388" cy="369332"/>
          </a:xfrm>
          <a:prstGeom prst="rect">
            <a:avLst/>
          </a:prstGeom>
          <a:noFill/>
        </p:spPr>
        <p:txBody>
          <a:bodyPr wrap="square" rtlCol="0">
            <a:spAutoFit/>
          </a:bodyPr>
          <a:lstStyle/>
          <a:p>
            <a:pPr algn="ctr"/>
            <a:r>
              <a:rPr lang="kk-KZ" b="1" dirty="0" smtClean="0">
                <a:solidFill>
                  <a:schemeClr val="accent2">
                    <a:lumMod val="50000"/>
                  </a:schemeClr>
                </a:solidFill>
                <a:latin typeface="Times New Roman" pitchFamily="18" charset="0"/>
                <a:cs typeface="Times New Roman" pitchFamily="18" charset="0"/>
              </a:rPr>
              <a:t>Таудай талап</a:t>
            </a:r>
            <a:endParaRPr lang="ru-RU" b="1" dirty="0">
              <a:solidFill>
                <a:schemeClr val="accent2">
                  <a:lumMod val="50000"/>
                </a:schemeClr>
              </a:solidFill>
              <a:latin typeface="Times New Roman" pitchFamily="18" charset="0"/>
              <a:cs typeface="Times New Roman" pitchFamily="18" charset="0"/>
            </a:endParaRPr>
          </a:p>
        </p:txBody>
      </p:sp>
      <p:sp>
        <p:nvSpPr>
          <p:cNvPr id="11" name="TextBox 10"/>
          <p:cNvSpPr txBox="1"/>
          <p:nvPr/>
        </p:nvSpPr>
        <p:spPr>
          <a:xfrm>
            <a:off x="2857488" y="2428868"/>
            <a:ext cx="1428760" cy="369332"/>
          </a:xfrm>
          <a:prstGeom prst="rect">
            <a:avLst/>
          </a:prstGeom>
          <a:noFill/>
        </p:spPr>
        <p:txBody>
          <a:bodyPr wrap="square" rtlCol="0">
            <a:spAutoFit/>
          </a:bodyPr>
          <a:lstStyle/>
          <a:p>
            <a:pPr algn="ctr"/>
            <a:r>
              <a:rPr lang="kk-KZ" b="1" dirty="0" smtClean="0">
                <a:solidFill>
                  <a:srgbClr val="C00000"/>
                </a:solidFill>
                <a:latin typeface="Times New Roman" pitchFamily="18" charset="0"/>
                <a:cs typeface="Times New Roman" pitchFamily="18" charset="0"/>
              </a:rPr>
              <a:t>Жүйрік ой</a:t>
            </a:r>
            <a:endParaRPr lang="ru-RU" b="1" dirty="0">
              <a:solidFill>
                <a:srgbClr val="C00000"/>
              </a:solidFill>
              <a:latin typeface="Times New Roman" pitchFamily="18" charset="0"/>
              <a:cs typeface="Times New Roman" pitchFamily="18" charset="0"/>
            </a:endParaRPr>
          </a:p>
        </p:txBody>
      </p:sp>
      <p:sp>
        <p:nvSpPr>
          <p:cNvPr id="12" name="TextBox 11"/>
          <p:cNvSpPr txBox="1"/>
          <p:nvPr/>
        </p:nvSpPr>
        <p:spPr>
          <a:xfrm>
            <a:off x="4786314" y="2285992"/>
            <a:ext cx="1643074" cy="646331"/>
          </a:xfrm>
          <a:prstGeom prst="rect">
            <a:avLst/>
          </a:prstGeom>
          <a:noFill/>
        </p:spPr>
        <p:txBody>
          <a:bodyPr wrap="square" rtlCol="0">
            <a:spAutoFit/>
          </a:bodyPr>
          <a:lstStyle/>
          <a:p>
            <a:pPr algn="ctr"/>
            <a:r>
              <a:rPr lang="kk-KZ" b="1" dirty="0" smtClean="0">
                <a:solidFill>
                  <a:schemeClr val="accent4">
                    <a:lumMod val="75000"/>
                  </a:schemeClr>
                </a:solidFill>
                <a:latin typeface="Times New Roman" pitchFamily="18" charset="0"/>
                <a:cs typeface="Times New Roman" pitchFamily="18" charset="0"/>
              </a:rPr>
              <a:t>Мәнді минуттар</a:t>
            </a:r>
            <a:endParaRPr lang="ru-RU" b="1" dirty="0">
              <a:solidFill>
                <a:schemeClr val="accent4">
                  <a:lumMod val="75000"/>
                </a:schemeClr>
              </a:solidFill>
              <a:latin typeface="Times New Roman" pitchFamily="18" charset="0"/>
              <a:cs typeface="Times New Roman" pitchFamily="18" charset="0"/>
            </a:endParaRPr>
          </a:p>
        </p:txBody>
      </p:sp>
      <p:sp>
        <p:nvSpPr>
          <p:cNvPr id="13" name="TextBox 12"/>
          <p:cNvSpPr txBox="1"/>
          <p:nvPr/>
        </p:nvSpPr>
        <p:spPr>
          <a:xfrm>
            <a:off x="6858016" y="2285992"/>
            <a:ext cx="1643074" cy="646331"/>
          </a:xfrm>
          <a:prstGeom prst="rect">
            <a:avLst/>
          </a:prstGeom>
          <a:noFill/>
        </p:spPr>
        <p:txBody>
          <a:bodyPr wrap="square" rtlCol="0">
            <a:spAutoFit/>
          </a:bodyPr>
          <a:lstStyle/>
          <a:p>
            <a:pPr algn="ctr"/>
            <a:r>
              <a:rPr lang="kk-KZ" b="1" dirty="0" smtClean="0">
                <a:solidFill>
                  <a:schemeClr val="accent6">
                    <a:lumMod val="50000"/>
                  </a:schemeClr>
                </a:solidFill>
                <a:latin typeface="Times New Roman" pitchFamily="18" charset="0"/>
                <a:cs typeface="Times New Roman" pitchFamily="18" charset="0"/>
              </a:rPr>
              <a:t>Ғажайып сәттер</a:t>
            </a:r>
            <a:endParaRPr lang="ru-RU" b="1" dirty="0">
              <a:solidFill>
                <a:schemeClr val="accent6">
                  <a:lumMod val="50000"/>
                </a:schemeClr>
              </a:solidFill>
              <a:latin typeface="Times New Roman" pitchFamily="18" charset="0"/>
              <a:cs typeface="Times New Roman"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57158" y="285728"/>
            <a:ext cx="6572296" cy="1015663"/>
          </a:xfrm>
          <a:prstGeom prst="rect">
            <a:avLst/>
          </a:prstGeom>
          <a:noFill/>
        </p:spPr>
        <p:txBody>
          <a:bodyPr wrap="square" rtlCol="0">
            <a:spAutoFit/>
          </a:bodyPr>
          <a:lstStyle/>
          <a:p>
            <a:r>
              <a:rPr lang="kk-KZ" sz="6000" b="1" i="1" dirty="0" smtClean="0">
                <a:solidFill>
                  <a:srgbClr val="C00000"/>
                </a:solidFill>
                <a:latin typeface="Times New Roman" pitchFamily="18" charset="0"/>
                <a:cs typeface="Times New Roman" pitchFamily="18" charset="0"/>
              </a:rPr>
              <a:t>МИҒА ШАБУЫЛ</a:t>
            </a:r>
            <a:endParaRPr lang="ru-RU" sz="6000" b="1" i="1" dirty="0">
              <a:solidFill>
                <a:srgbClr val="C00000"/>
              </a:solidFill>
              <a:latin typeface="Times New Roman" pitchFamily="18" charset="0"/>
              <a:cs typeface="Times New Roman" pitchFamily="18" charset="0"/>
            </a:endParaRPr>
          </a:p>
        </p:txBody>
      </p:sp>
      <p:pic>
        <p:nvPicPr>
          <p:cNvPr id="4" name="Рисунок 3" descr="nastol.com.ua-54968.jpg"/>
          <p:cNvPicPr>
            <a:picLocks noChangeAspect="1"/>
          </p:cNvPicPr>
          <p:nvPr/>
        </p:nvPicPr>
        <p:blipFill>
          <a:blip r:embed="rId2" cstate="print"/>
          <a:srcRect l="16176" t="6250" r="17647" b="6250"/>
          <a:stretch>
            <a:fillRect/>
          </a:stretch>
        </p:blipFill>
        <p:spPr>
          <a:xfrm>
            <a:off x="357158" y="2357430"/>
            <a:ext cx="2500330" cy="2571768"/>
          </a:xfrm>
          <a:prstGeom prst="rect">
            <a:avLst/>
          </a:prstGeom>
          <a:ln>
            <a:noFill/>
          </a:ln>
          <a:effectLst>
            <a:softEdge rad="112500"/>
          </a:effectLst>
        </p:spPr>
      </p:pic>
      <p:sp>
        <p:nvSpPr>
          <p:cNvPr id="5" name="TextBox 4"/>
          <p:cNvSpPr txBox="1"/>
          <p:nvPr/>
        </p:nvSpPr>
        <p:spPr>
          <a:xfrm>
            <a:off x="2857488" y="3310408"/>
            <a:ext cx="571504" cy="923330"/>
          </a:xfrm>
          <a:prstGeom prst="rect">
            <a:avLst/>
          </a:prstGeom>
          <a:noFill/>
        </p:spPr>
        <p:txBody>
          <a:bodyPr wrap="square" rtlCol="0">
            <a:spAutoFit/>
          </a:bodyPr>
          <a:lstStyle/>
          <a:p>
            <a:r>
              <a:rPr lang="kk-KZ" sz="5400" b="1" dirty="0" smtClean="0">
                <a:solidFill>
                  <a:srgbClr val="C00000"/>
                </a:solidFill>
                <a:latin typeface="Times New Roman" pitchFamily="18" charset="0"/>
                <a:cs typeface="Times New Roman" pitchFamily="18" charset="0"/>
              </a:rPr>
              <a:t>+</a:t>
            </a:r>
            <a:endParaRPr lang="ru-RU" sz="5400" b="1" dirty="0">
              <a:solidFill>
                <a:srgbClr val="C00000"/>
              </a:solidFill>
              <a:latin typeface="Times New Roman" pitchFamily="18" charset="0"/>
              <a:cs typeface="Times New Roman" pitchFamily="18" charset="0"/>
            </a:endParaRPr>
          </a:p>
        </p:txBody>
      </p:sp>
      <p:pic>
        <p:nvPicPr>
          <p:cNvPr id="6" name="Рисунок 5" descr="Who-is-Left-in-the-DNC-Race.jpg"/>
          <p:cNvPicPr>
            <a:picLocks noChangeAspect="1"/>
          </p:cNvPicPr>
          <p:nvPr/>
        </p:nvPicPr>
        <p:blipFill>
          <a:blip r:embed="rId3"/>
          <a:stretch>
            <a:fillRect/>
          </a:stretch>
        </p:blipFill>
        <p:spPr>
          <a:xfrm>
            <a:off x="3500430" y="2428868"/>
            <a:ext cx="2428892" cy="2500330"/>
          </a:xfrm>
          <a:prstGeom prst="rect">
            <a:avLst/>
          </a:prstGeom>
          <a:ln>
            <a:noFill/>
          </a:ln>
          <a:effectLst>
            <a:softEdge rad="112500"/>
          </a:effectLst>
        </p:spPr>
      </p:pic>
      <p:sp>
        <p:nvSpPr>
          <p:cNvPr id="7" name="Прямоугольник 6"/>
          <p:cNvSpPr/>
          <p:nvPr/>
        </p:nvSpPr>
        <p:spPr>
          <a:xfrm>
            <a:off x="6000760" y="3244334"/>
            <a:ext cx="1214446" cy="923330"/>
          </a:xfrm>
          <a:prstGeom prst="rect">
            <a:avLst/>
          </a:prstGeom>
        </p:spPr>
        <p:txBody>
          <a:bodyPr wrap="square">
            <a:spAutoFit/>
          </a:bodyPr>
          <a:lstStyle/>
          <a:p>
            <a:r>
              <a:rPr lang="kk-KZ" sz="5400" b="1" dirty="0" smtClean="0">
                <a:solidFill>
                  <a:srgbClr val="C00000"/>
                </a:solidFill>
                <a:latin typeface="Times New Roman" pitchFamily="18" charset="0"/>
                <a:cs typeface="Times New Roman" pitchFamily="18" charset="0"/>
              </a:rPr>
              <a:t>+</a:t>
            </a:r>
            <a:endParaRPr lang="ru-RU" sz="5400" b="1" dirty="0">
              <a:solidFill>
                <a:srgbClr val="C00000"/>
              </a:solidFill>
              <a:latin typeface="Times New Roman" pitchFamily="18" charset="0"/>
              <a:cs typeface="Times New Roman" pitchFamily="18" charset="0"/>
            </a:endParaRPr>
          </a:p>
        </p:txBody>
      </p:sp>
      <p:pic>
        <p:nvPicPr>
          <p:cNvPr id="8" name="Рисунок 7" descr="kak-izmenit-negativnuyu-realnost-v2.orig.jpg"/>
          <p:cNvPicPr>
            <a:picLocks noChangeAspect="1"/>
          </p:cNvPicPr>
          <p:nvPr/>
        </p:nvPicPr>
        <p:blipFill>
          <a:blip r:embed="rId4" cstate="print"/>
          <a:stretch>
            <a:fillRect/>
          </a:stretch>
        </p:blipFill>
        <p:spPr>
          <a:xfrm>
            <a:off x="6500826" y="2428868"/>
            <a:ext cx="2357454" cy="2500330"/>
          </a:xfrm>
          <a:prstGeom prst="rect">
            <a:avLst/>
          </a:prstGeom>
          <a:ln>
            <a:noFill/>
          </a:ln>
          <a:effectLst>
            <a:softEdge rad="112500"/>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4290"/>
            <a:ext cx="8229600" cy="1357322"/>
          </a:xfrm>
        </p:spPr>
        <p:txBody>
          <a:bodyPr>
            <a:normAutofit fontScale="90000"/>
          </a:bodyPr>
          <a:lstStyle/>
          <a:p>
            <a:r>
              <a:rPr lang="kk-KZ" sz="2400" b="1" i="1" dirty="0" smtClean="0">
                <a:solidFill>
                  <a:schemeClr val="tx2"/>
                </a:solidFill>
                <a:latin typeface="Times New Roman" pitchFamily="18" charset="0"/>
                <a:cs typeface="Times New Roman" pitchFamily="18" charset="0"/>
              </a:rPr>
              <a:t>Қазақстан Республикасы Білім және ғылым министрлігі</a:t>
            </a:r>
            <a:br>
              <a:rPr lang="kk-KZ" sz="2400" b="1" i="1" dirty="0" smtClean="0">
                <a:solidFill>
                  <a:schemeClr val="tx2"/>
                </a:solidFill>
                <a:latin typeface="Times New Roman" pitchFamily="18" charset="0"/>
                <a:cs typeface="Times New Roman" pitchFamily="18" charset="0"/>
              </a:rPr>
            </a:br>
            <a:r>
              <a:rPr lang="kk-KZ" sz="2400" b="1" i="1" dirty="0" smtClean="0">
                <a:solidFill>
                  <a:schemeClr val="tx2"/>
                </a:solidFill>
                <a:latin typeface="Times New Roman" pitchFamily="18" charset="0"/>
                <a:cs typeface="Times New Roman" pitchFamily="18" charset="0"/>
              </a:rPr>
              <a:t>Солтүстік Қазақстан облысы</a:t>
            </a:r>
            <a:br>
              <a:rPr lang="kk-KZ" sz="2400" b="1" i="1" dirty="0" smtClean="0">
                <a:solidFill>
                  <a:schemeClr val="tx2"/>
                </a:solidFill>
                <a:latin typeface="Times New Roman" pitchFamily="18" charset="0"/>
                <a:cs typeface="Times New Roman" pitchFamily="18" charset="0"/>
              </a:rPr>
            </a:br>
            <a:r>
              <a:rPr lang="ru-RU" sz="2400" b="1" i="1" dirty="0" smtClean="0">
                <a:solidFill>
                  <a:schemeClr val="tx2"/>
                </a:solidFill>
                <a:latin typeface="Times New Roman" pitchFamily="18" charset="0"/>
                <a:cs typeface="Times New Roman" pitchFamily="18" charset="0"/>
              </a:rPr>
              <a:t>№</a:t>
            </a:r>
            <a:r>
              <a:rPr lang="kk-KZ" sz="2400" b="1" i="1" dirty="0" smtClean="0">
                <a:solidFill>
                  <a:schemeClr val="tx2"/>
                </a:solidFill>
                <a:latin typeface="Times New Roman" pitchFamily="18" charset="0"/>
                <a:cs typeface="Times New Roman" pitchFamily="18" charset="0"/>
              </a:rPr>
              <a:t>25 жалпы білім беретін орта мектебі</a:t>
            </a:r>
            <a:br>
              <a:rPr lang="kk-KZ" sz="2400" b="1" i="1" dirty="0" smtClean="0">
                <a:solidFill>
                  <a:schemeClr val="tx2"/>
                </a:solidFill>
                <a:latin typeface="Times New Roman" pitchFamily="18" charset="0"/>
                <a:cs typeface="Times New Roman" pitchFamily="18" charset="0"/>
              </a:rPr>
            </a:br>
            <a:endParaRPr lang="ru-RU" sz="2400" b="1" i="1" dirty="0">
              <a:solidFill>
                <a:schemeClr val="tx2"/>
              </a:solidFill>
              <a:latin typeface="Times New Roman" pitchFamily="18" charset="0"/>
              <a:cs typeface="Times New Roman" pitchFamily="18" charset="0"/>
            </a:endParaRPr>
          </a:p>
        </p:txBody>
      </p:sp>
      <p:sp>
        <p:nvSpPr>
          <p:cNvPr id="3" name="TextBox 2"/>
          <p:cNvSpPr txBox="1"/>
          <p:nvPr/>
        </p:nvSpPr>
        <p:spPr>
          <a:xfrm>
            <a:off x="571472" y="1857364"/>
            <a:ext cx="8072494" cy="1446550"/>
          </a:xfrm>
          <a:prstGeom prst="rect">
            <a:avLst/>
          </a:prstGeom>
          <a:noFill/>
        </p:spPr>
        <p:txBody>
          <a:bodyPr wrap="square" rtlCol="0">
            <a:spAutoFit/>
          </a:bodyPr>
          <a:lstStyle/>
          <a:p>
            <a:pPr algn="ctr"/>
            <a:r>
              <a:rPr lang="kk-KZ" sz="4400" b="1" i="1" dirty="0" smtClean="0">
                <a:solidFill>
                  <a:srgbClr val="C00000"/>
                </a:solidFill>
                <a:latin typeface="Times New Roman" pitchFamily="18" charset="0"/>
                <a:cs typeface="Times New Roman" pitchFamily="18" charset="0"/>
              </a:rPr>
              <a:t>ҒАЛАМДЫҚ БӘСЕКЕГЕ ҚАБІЛЕТТІЛІК ИНДЕКСІ</a:t>
            </a:r>
            <a:endParaRPr lang="ru-RU" sz="4400" b="1" i="1" dirty="0">
              <a:solidFill>
                <a:srgbClr val="C00000"/>
              </a:solidFill>
              <a:latin typeface="Times New Roman" pitchFamily="18" charset="0"/>
              <a:cs typeface="Times New Roman" pitchFamily="18" charset="0"/>
            </a:endParaRPr>
          </a:p>
        </p:txBody>
      </p:sp>
      <p:sp>
        <p:nvSpPr>
          <p:cNvPr id="4" name="TextBox 3"/>
          <p:cNvSpPr txBox="1"/>
          <p:nvPr/>
        </p:nvSpPr>
        <p:spPr>
          <a:xfrm>
            <a:off x="4643438" y="3714752"/>
            <a:ext cx="4500563" cy="830997"/>
          </a:xfrm>
          <a:prstGeom prst="rect">
            <a:avLst/>
          </a:prstGeom>
          <a:noFill/>
        </p:spPr>
        <p:txBody>
          <a:bodyPr wrap="square" rtlCol="0">
            <a:spAutoFit/>
          </a:bodyPr>
          <a:lstStyle/>
          <a:p>
            <a:r>
              <a:rPr lang="kk-KZ" sz="2400" b="1" i="1" dirty="0" smtClean="0">
                <a:solidFill>
                  <a:schemeClr val="accent2">
                    <a:lumMod val="50000"/>
                  </a:schemeClr>
                </a:solidFill>
                <a:latin typeface="Times New Roman" pitchFamily="18" charset="0"/>
                <a:cs typeface="Times New Roman" pitchFamily="18" charset="0"/>
              </a:rPr>
              <a:t>Дайындаған: Жұбатқанов Ә.А</a:t>
            </a:r>
            <a:r>
              <a:rPr lang="kk-KZ" b="1" i="1" dirty="0" smtClean="0"/>
              <a:t>.</a:t>
            </a:r>
          </a:p>
          <a:p>
            <a:r>
              <a:rPr lang="kk-KZ" sz="2400" b="1" i="1" dirty="0" smtClean="0">
                <a:solidFill>
                  <a:schemeClr val="accent2">
                    <a:lumMod val="50000"/>
                  </a:schemeClr>
                </a:solidFill>
                <a:latin typeface="Times New Roman" pitchFamily="18" charset="0"/>
                <a:cs typeface="Times New Roman" pitchFamily="18" charset="0"/>
              </a:rPr>
              <a:t>Сыныбы: 10</a:t>
            </a:r>
            <a:endParaRPr lang="ru-RU" sz="2400" b="1" i="1" dirty="0">
              <a:solidFill>
                <a:schemeClr val="accent2">
                  <a:lumMod val="50000"/>
                </a:schemeClr>
              </a:solidFill>
              <a:latin typeface="Times New Roman" pitchFamily="18" charset="0"/>
              <a:cs typeface="Times New Roman" pitchFamily="18" charset="0"/>
            </a:endParaRPr>
          </a:p>
        </p:txBody>
      </p:sp>
      <p:sp>
        <p:nvSpPr>
          <p:cNvPr id="5" name="TextBox 4"/>
          <p:cNvSpPr txBox="1"/>
          <p:nvPr/>
        </p:nvSpPr>
        <p:spPr>
          <a:xfrm>
            <a:off x="3143240" y="5857893"/>
            <a:ext cx="3177681" cy="830997"/>
          </a:xfrm>
          <a:prstGeom prst="rect">
            <a:avLst/>
          </a:prstGeom>
          <a:noFill/>
        </p:spPr>
        <p:txBody>
          <a:bodyPr wrap="square" rtlCol="0">
            <a:spAutoFit/>
          </a:bodyPr>
          <a:lstStyle/>
          <a:p>
            <a:pPr algn="ctr"/>
            <a:r>
              <a:rPr lang="kk-KZ" sz="2400" b="1" i="1" dirty="0" smtClean="0">
                <a:solidFill>
                  <a:schemeClr val="accent4">
                    <a:lumMod val="50000"/>
                  </a:schemeClr>
                </a:solidFill>
                <a:latin typeface="Times New Roman" pitchFamily="18" charset="0"/>
                <a:cs typeface="Times New Roman" pitchFamily="18" charset="0"/>
              </a:rPr>
              <a:t>Петропавл қ.</a:t>
            </a:r>
          </a:p>
          <a:p>
            <a:pPr algn="ctr"/>
            <a:r>
              <a:rPr lang="kk-KZ" sz="2400" b="1" i="1" dirty="0" smtClean="0">
                <a:solidFill>
                  <a:schemeClr val="accent4">
                    <a:lumMod val="50000"/>
                  </a:schemeClr>
                </a:solidFill>
                <a:latin typeface="Times New Roman" pitchFamily="18" charset="0"/>
                <a:cs typeface="Times New Roman" pitchFamily="18" charset="0"/>
              </a:rPr>
              <a:t>2019-2020 оқу жылы</a:t>
            </a:r>
            <a:endParaRPr lang="ru-RU" sz="2400" b="1" i="1" dirty="0">
              <a:solidFill>
                <a:schemeClr val="accent4">
                  <a:lumMod val="50000"/>
                </a:schemeClr>
              </a:solidFill>
              <a:latin typeface="Times New Roman" pitchFamily="18" charset="0"/>
              <a:cs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285728"/>
            <a:ext cx="8643998" cy="6215106"/>
          </a:xfrm>
        </p:spPr>
        <p:txBody>
          <a:bodyPr>
            <a:normAutofit/>
          </a:bodyPr>
          <a:lstStyle/>
          <a:p>
            <a:pPr algn="l"/>
            <a:r>
              <a:rPr lang="kk-KZ" b="1" i="1" dirty="0" smtClean="0">
                <a:solidFill>
                  <a:srgbClr val="C00000"/>
                </a:solidFill>
                <a:latin typeface="Times New Roman" pitchFamily="18" charset="0"/>
                <a:cs typeface="Times New Roman" pitchFamily="18" charset="0"/>
              </a:rPr>
              <a:t>Сабағымыздың мақсаты:</a:t>
            </a:r>
            <a:br>
              <a:rPr lang="kk-KZ" b="1" i="1" dirty="0" smtClean="0">
                <a:solidFill>
                  <a:srgbClr val="C00000"/>
                </a:solidFill>
                <a:latin typeface="Times New Roman" pitchFamily="18" charset="0"/>
                <a:cs typeface="Times New Roman" pitchFamily="18" charset="0"/>
              </a:rPr>
            </a:br>
            <a:r>
              <a:rPr lang="ru-RU" sz="2500" dirty="0" smtClean="0">
                <a:latin typeface="Times New Roman" pitchFamily="18" charset="0"/>
                <a:cs typeface="Times New Roman" pitchFamily="18" charset="0"/>
              </a:rPr>
              <a:t>10.6.2.5  </a:t>
            </a:r>
            <a:r>
              <a:rPr lang="ru-RU" sz="2500" dirty="0" err="1" smtClean="0">
                <a:latin typeface="Times New Roman" pitchFamily="18" charset="0"/>
                <a:cs typeface="Times New Roman" pitchFamily="18" charset="0"/>
              </a:rPr>
              <a:t>Елдің </a:t>
            </a:r>
            <a:r>
              <a:rPr lang="ru-RU" sz="2500" dirty="0" err="1">
                <a:latin typeface="Times New Roman" pitchFamily="18" charset="0"/>
                <a:cs typeface="Times New Roman" pitchFamily="18" charset="0"/>
              </a:rPr>
              <a:t>рейтингте</a:t>
            </a:r>
            <a:r>
              <a:rPr lang="ru-RU" sz="2500" dirty="0">
                <a:latin typeface="Times New Roman" pitchFamily="18" charset="0"/>
                <a:cs typeface="Times New Roman" pitchFamily="18" charset="0"/>
              </a:rPr>
              <a:t> </a:t>
            </a:r>
            <a:r>
              <a:rPr lang="ru-RU" sz="2500" dirty="0" err="1">
                <a:latin typeface="Times New Roman" pitchFamily="18" charset="0"/>
                <a:cs typeface="Times New Roman" pitchFamily="18" charset="0"/>
              </a:rPr>
              <a:t>орналасқан орнына</a:t>
            </a:r>
            <a:r>
              <a:rPr lang="ru-RU" sz="2500" dirty="0">
                <a:latin typeface="Times New Roman" pitchFamily="18" charset="0"/>
                <a:cs typeface="Times New Roman" pitchFamily="18" charset="0"/>
              </a:rPr>
              <a:t> </a:t>
            </a:r>
            <a:r>
              <a:rPr lang="ru-RU" sz="2500" dirty="0" err="1">
                <a:latin typeface="Times New Roman" pitchFamily="18" charset="0"/>
                <a:cs typeface="Times New Roman" pitchFamily="18" charset="0"/>
              </a:rPr>
              <a:t>әсер ететін</a:t>
            </a:r>
            <a:r>
              <a:rPr lang="ru-RU" sz="2500" dirty="0">
                <a:latin typeface="Times New Roman" pitchFamily="18" charset="0"/>
                <a:cs typeface="Times New Roman" pitchFamily="18" charset="0"/>
              </a:rPr>
              <a:t> </a:t>
            </a:r>
            <a:r>
              <a:rPr lang="ru-RU" sz="2500" dirty="0" err="1" smtClean="0">
                <a:latin typeface="Times New Roman" pitchFamily="18" charset="0"/>
                <a:cs typeface="Times New Roman" pitchFamily="18" charset="0"/>
              </a:rPr>
              <a:t>географиялық</a:t>
            </a:r>
            <a:r>
              <a:rPr lang="ru-RU" sz="2500" dirty="0" smtClean="0">
                <a:latin typeface="Times New Roman" pitchFamily="18" charset="0"/>
                <a:cs typeface="Times New Roman" pitchFamily="18" charset="0"/>
              </a:rPr>
              <a:t>, </a:t>
            </a:r>
            <a:r>
              <a:rPr lang="ru-RU" sz="2500" dirty="0" err="1" smtClean="0">
                <a:latin typeface="Times New Roman" pitchFamily="18" charset="0"/>
                <a:cs typeface="Times New Roman" pitchFamily="18" charset="0"/>
              </a:rPr>
              <a:t>әлеуметтік</a:t>
            </a:r>
            <a:r>
              <a:rPr lang="ru-RU" sz="2500" dirty="0" smtClean="0">
                <a:latin typeface="Times New Roman" pitchFamily="18" charset="0"/>
                <a:cs typeface="Times New Roman" pitchFamily="18" charset="0"/>
              </a:rPr>
              <a:t>, </a:t>
            </a:r>
            <a:r>
              <a:rPr lang="ru-RU" sz="2500" dirty="0" err="1" smtClean="0">
                <a:latin typeface="Times New Roman" pitchFamily="18" charset="0"/>
                <a:cs typeface="Times New Roman" pitchFamily="18" charset="0"/>
              </a:rPr>
              <a:t>экономикалықжәне саяси</a:t>
            </a:r>
            <a:r>
              <a:rPr lang="ru-RU" sz="2500" dirty="0" smtClean="0">
                <a:latin typeface="Times New Roman" pitchFamily="18" charset="0"/>
                <a:cs typeface="Times New Roman" pitchFamily="18" charset="0"/>
              </a:rPr>
              <a:t> </a:t>
            </a:r>
            <a:r>
              <a:rPr lang="ru-RU" sz="2500" dirty="0" err="1">
                <a:latin typeface="Times New Roman" pitchFamily="18" charset="0"/>
                <a:cs typeface="Times New Roman" pitchFamily="18" charset="0"/>
              </a:rPr>
              <a:t>түрткіжайттарды </a:t>
            </a:r>
            <a:r>
              <a:rPr lang="ru-RU" sz="2500" dirty="0" err="1" smtClean="0">
                <a:latin typeface="Times New Roman" pitchFamily="18" charset="0"/>
                <a:cs typeface="Times New Roman" pitchFamily="18" charset="0"/>
              </a:rPr>
              <a:t>анықтау</a:t>
            </a:r>
            <a:r>
              <a:rPr lang="ru-RU" sz="2500" dirty="0" smtClean="0">
                <a:latin typeface="Times New Roman" pitchFamily="18" charset="0"/>
                <a:cs typeface="Times New Roman" pitchFamily="18" charset="0"/>
              </a:rPr>
              <a:t/>
            </a:r>
            <a:br>
              <a:rPr lang="ru-RU" sz="2500" dirty="0" smtClean="0">
                <a:latin typeface="Times New Roman" pitchFamily="18" charset="0"/>
                <a:cs typeface="Times New Roman" pitchFamily="18" charset="0"/>
              </a:rPr>
            </a:br>
            <a:r>
              <a:rPr lang="ru-RU" sz="2500" dirty="0" smtClean="0">
                <a:latin typeface="Times New Roman" pitchFamily="18" charset="0"/>
                <a:cs typeface="Times New Roman" pitchFamily="18" charset="0"/>
              </a:rPr>
              <a:t>10.6.2.6 </a:t>
            </a:r>
            <a:r>
              <a:rPr lang="ru-RU" sz="2500" dirty="0" err="1" smtClean="0">
                <a:latin typeface="Times New Roman" pitchFamily="18" charset="0"/>
                <a:cs typeface="Times New Roman" pitchFamily="18" charset="0"/>
              </a:rPr>
              <a:t>Қазақстанның ғаламдық бәсекеге қабілеттілік индексі</a:t>
            </a:r>
            <a:r>
              <a:rPr lang="ru-RU" sz="2500" dirty="0" smtClean="0">
                <a:latin typeface="Times New Roman" pitchFamily="18" charset="0"/>
                <a:cs typeface="Times New Roman" pitchFamily="18" charset="0"/>
              </a:rPr>
              <a:t> </a:t>
            </a:r>
            <a:r>
              <a:rPr lang="ru-RU" sz="2500" dirty="0" err="1" smtClean="0">
                <a:latin typeface="Times New Roman" pitchFamily="18" charset="0"/>
                <a:cs typeface="Times New Roman" pitchFamily="18" charset="0"/>
              </a:rPr>
              <a:t>бойынша</a:t>
            </a:r>
            <a:r>
              <a:rPr lang="ru-RU" sz="2500" dirty="0" smtClean="0">
                <a:latin typeface="Times New Roman" pitchFamily="18" charset="0"/>
                <a:cs typeface="Times New Roman" pitchFamily="18" charset="0"/>
              </a:rPr>
              <a:t> </a:t>
            </a:r>
            <a:r>
              <a:rPr lang="ru-RU" sz="2500" dirty="0" err="1" smtClean="0">
                <a:latin typeface="Times New Roman" pitchFamily="18" charset="0"/>
                <a:cs typeface="Times New Roman" pitchFamily="18" charset="0"/>
              </a:rPr>
              <a:t>әлемдік экономикадағы орнын</a:t>
            </a:r>
            <a:r>
              <a:rPr lang="ru-RU" sz="2500" dirty="0" smtClean="0">
                <a:latin typeface="Times New Roman" pitchFamily="18" charset="0"/>
                <a:cs typeface="Times New Roman" pitchFamily="18" charset="0"/>
              </a:rPr>
              <a:t> </a:t>
            </a:r>
            <a:r>
              <a:rPr lang="ru-RU" sz="2500" dirty="0" err="1" smtClean="0">
                <a:latin typeface="Times New Roman" pitchFamily="18" charset="0"/>
                <a:cs typeface="Times New Roman" pitchFamily="18" charset="0"/>
              </a:rPr>
              <a:t>анықтау</a:t>
            </a:r>
            <a:r>
              <a:rPr lang="ru-RU" sz="2800" dirty="0" smtClean="0">
                <a:latin typeface="Times New Roman" pitchFamily="18" charset="0"/>
                <a:cs typeface="Times New Roman" pitchFamily="18" charset="0"/>
              </a:rPr>
              <a:t/>
            </a:r>
            <a:br>
              <a:rPr lang="ru-RU" sz="2800" dirty="0" smtClean="0">
                <a:latin typeface="Times New Roman" pitchFamily="18" charset="0"/>
                <a:cs typeface="Times New Roman" pitchFamily="18" charset="0"/>
              </a:rPr>
            </a:br>
            <a:r>
              <a:rPr lang="ru-RU" b="1" i="1" dirty="0" err="1" smtClean="0">
                <a:solidFill>
                  <a:srgbClr val="C00000"/>
                </a:solidFill>
                <a:latin typeface="Times New Roman" pitchFamily="18" charset="0"/>
                <a:cs typeface="Times New Roman" pitchFamily="18" charset="0"/>
              </a:rPr>
              <a:t>Бағалау критерийлері</a:t>
            </a:r>
            <a:r>
              <a:rPr lang="ru-RU" b="1" i="1" dirty="0">
                <a:solidFill>
                  <a:srgbClr val="C00000"/>
                </a:solidFill>
                <a:latin typeface="Times New Roman" pitchFamily="18" charset="0"/>
                <a:cs typeface="Times New Roman" pitchFamily="18" charset="0"/>
              </a:rPr>
              <a:t>:</a:t>
            </a:r>
            <a:r>
              <a:rPr lang="ru-RU" sz="2800" dirty="0" smtClean="0">
                <a:latin typeface="Times New Roman" pitchFamily="18" charset="0"/>
                <a:cs typeface="Times New Roman" pitchFamily="18" charset="0"/>
              </a:rPr>
              <a:t/>
            </a:r>
            <a:br>
              <a:rPr lang="ru-RU" sz="2800" dirty="0" smtClean="0">
                <a:latin typeface="Times New Roman" pitchFamily="18" charset="0"/>
                <a:cs typeface="Times New Roman" pitchFamily="18" charset="0"/>
              </a:rPr>
            </a:br>
            <a:r>
              <a:rPr lang="ru-RU" sz="2500" dirty="0" smtClean="0">
                <a:latin typeface="Times New Roman" pitchFamily="18" charset="0"/>
                <a:cs typeface="Times New Roman" pitchFamily="18" charset="0"/>
              </a:rPr>
              <a:t>1. </a:t>
            </a:r>
            <a:r>
              <a:rPr lang="ru-RU" sz="2500" dirty="0" err="1" smtClean="0">
                <a:latin typeface="Times New Roman" pitchFamily="18" charset="0"/>
                <a:cs typeface="Times New Roman" pitchFamily="18" charset="0"/>
              </a:rPr>
              <a:t>Елдердің рейтингте</a:t>
            </a:r>
            <a:r>
              <a:rPr lang="ru-RU" sz="2500" dirty="0" smtClean="0">
                <a:latin typeface="Times New Roman" pitchFamily="18" charset="0"/>
                <a:cs typeface="Times New Roman" pitchFamily="18" charset="0"/>
              </a:rPr>
              <a:t> </a:t>
            </a:r>
            <a:r>
              <a:rPr lang="ru-RU" sz="2500" dirty="0" err="1" smtClean="0">
                <a:latin typeface="Times New Roman" pitchFamily="18" charset="0"/>
                <a:cs typeface="Times New Roman" pitchFamily="18" charset="0"/>
              </a:rPr>
              <a:t>орналасқан орнына</a:t>
            </a:r>
            <a:r>
              <a:rPr lang="ru-RU" sz="2500" dirty="0" smtClean="0">
                <a:latin typeface="Times New Roman" pitchFamily="18" charset="0"/>
                <a:cs typeface="Times New Roman" pitchFamily="18" charset="0"/>
              </a:rPr>
              <a:t> </a:t>
            </a:r>
            <a:r>
              <a:rPr lang="ru-RU" sz="2500" dirty="0" err="1" smtClean="0">
                <a:latin typeface="Times New Roman" pitchFamily="18" charset="0"/>
                <a:cs typeface="Times New Roman" pitchFamily="18" charset="0"/>
              </a:rPr>
              <a:t>әсер ететін</a:t>
            </a:r>
            <a:r>
              <a:rPr lang="ru-RU" sz="2500" dirty="0" smtClean="0">
                <a:latin typeface="Times New Roman" pitchFamily="18" charset="0"/>
                <a:cs typeface="Times New Roman" pitchFamily="18" charset="0"/>
              </a:rPr>
              <a:t> </a:t>
            </a:r>
            <a:r>
              <a:rPr lang="ru-RU" sz="2500" dirty="0" err="1" smtClean="0">
                <a:latin typeface="Times New Roman" pitchFamily="18" charset="0"/>
                <a:cs typeface="Times New Roman" pitchFamily="18" charset="0"/>
              </a:rPr>
              <a:t>жағдайларды анықтай алады</a:t>
            </a:r>
            <a:r>
              <a:rPr lang="ru-RU" sz="2500" dirty="0" smtClean="0">
                <a:latin typeface="Times New Roman" pitchFamily="18" charset="0"/>
                <a:cs typeface="Times New Roman" pitchFamily="18" charset="0"/>
              </a:rPr>
              <a:t/>
            </a:r>
            <a:br>
              <a:rPr lang="ru-RU" sz="2500" dirty="0" smtClean="0">
                <a:latin typeface="Times New Roman" pitchFamily="18" charset="0"/>
                <a:cs typeface="Times New Roman" pitchFamily="18" charset="0"/>
              </a:rPr>
            </a:br>
            <a:r>
              <a:rPr lang="ru-RU" sz="2500" dirty="0" smtClean="0">
                <a:latin typeface="Times New Roman" pitchFamily="18" charset="0"/>
                <a:cs typeface="Times New Roman" pitchFamily="18" charset="0"/>
              </a:rPr>
              <a:t>2. </a:t>
            </a:r>
            <a:r>
              <a:rPr lang="ru-RU" sz="2500" dirty="0" err="1" smtClean="0">
                <a:latin typeface="Times New Roman" pitchFamily="18" charset="0"/>
                <a:cs typeface="Times New Roman" pitchFamily="18" charset="0"/>
              </a:rPr>
              <a:t>Қазақстанның </a:t>
            </a:r>
            <a:r>
              <a:rPr lang="ru-RU" sz="2500" dirty="0" err="1">
                <a:latin typeface="Times New Roman" pitchFamily="18" charset="0"/>
                <a:cs typeface="Times New Roman" pitchFamily="18" charset="0"/>
              </a:rPr>
              <a:t>ғ</a:t>
            </a:r>
            <a:r>
              <a:rPr lang="ru-RU" sz="2500" dirty="0" err="1" smtClean="0">
                <a:latin typeface="Times New Roman" pitchFamily="18" charset="0"/>
                <a:cs typeface="Times New Roman" pitchFamily="18" charset="0"/>
              </a:rPr>
              <a:t>аламдық бәсекеге қабілеттілік индексі</a:t>
            </a:r>
            <a:r>
              <a:rPr lang="ru-RU" sz="2500" dirty="0" smtClean="0">
                <a:latin typeface="Times New Roman" pitchFamily="18" charset="0"/>
                <a:cs typeface="Times New Roman" pitchFamily="18" charset="0"/>
              </a:rPr>
              <a:t> </a:t>
            </a:r>
            <a:r>
              <a:rPr lang="ru-RU" sz="2500" dirty="0" err="1" smtClean="0">
                <a:latin typeface="Times New Roman" pitchFamily="18" charset="0"/>
                <a:cs typeface="Times New Roman" pitchFamily="18" charset="0"/>
              </a:rPr>
              <a:t>бойынша</a:t>
            </a:r>
            <a:r>
              <a:rPr lang="ru-RU" sz="2500" dirty="0" smtClean="0">
                <a:latin typeface="Times New Roman" pitchFamily="18" charset="0"/>
                <a:cs typeface="Times New Roman" pitchFamily="18" charset="0"/>
              </a:rPr>
              <a:t> </a:t>
            </a:r>
            <a:r>
              <a:rPr lang="ru-RU" sz="2500" dirty="0" err="1" smtClean="0">
                <a:latin typeface="Times New Roman" pitchFamily="18" charset="0"/>
                <a:cs typeface="Times New Roman" pitchFamily="18" charset="0"/>
              </a:rPr>
              <a:t>әлемдік экономикадағы орнын</a:t>
            </a:r>
            <a:r>
              <a:rPr lang="ru-RU" sz="2500" dirty="0" smtClean="0">
                <a:latin typeface="Times New Roman" pitchFamily="18" charset="0"/>
                <a:cs typeface="Times New Roman" pitchFamily="18" charset="0"/>
              </a:rPr>
              <a:t> </a:t>
            </a:r>
            <a:r>
              <a:rPr lang="ru-RU" sz="2500" dirty="0" err="1" smtClean="0">
                <a:latin typeface="Times New Roman" pitchFamily="18" charset="0"/>
                <a:cs typeface="Times New Roman" pitchFamily="18" charset="0"/>
              </a:rPr>
              <a:t>анықтай алады</a:t>
            </a:r>
            <a:endParaRPr lang="ru-RU" sz="2500" b="1" i="1" dirty="0">
              <a:solidFill>
                <a:srgbClr val="C00000"/>
              </a:solidFill>
              <a:latin typeface="Times New Roman" pitchFamily="18" charset="0"/>
              <a:cs typeface="Times New Roma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274638"/>
            <a:ext cx="8643998" cy="2225668"/>
          </a:xfrm>
        </p:spPr>
        <p:txBody>
          <a:bodyPr>
            <a:normAutofit fontScale="90000"/>
          </a:bodyPr>
          <a:lstStyle/>
          <a:p>
            <a:pPr algn="just"/>
            <a:r>
              <a:rPr lang="kk-KZ" sz="2400" b="1" i="1" dirty="0" smtClean="0">
                <a:solidFill>
                  <a:srgbClr val="C00000"/>
                </a:solidFill>
                <a:latin typeface="Times New Roman" pitchFamily="18" charset="0"/>
                <a:cs typeface="Times New Roman" pitchFamily="18" charset="0"/>
              </a:rPr>
              <a:t>      Бәсекеге қабілетті ел дегеніміз </a:t>
            </a:r>
            <a:r>
              <a:rPr lang="kk-KZ" sz="2400" dirty="0" smtClean="0">
                <a:latin typeface="Times New Roman" pitchFamily="18" charset="0"/>
                <a:cs typeface="Times New Roman" pitchFamily="18" charset="0"/>
              </a:rPr>
              <a:t>– Н.С.Миренконың анықтауы бойынша экономикалық өрлеудің қарқынын, халықты еңбекпен қамтылуы мен нақты табыс мөлшерін арттыруға қабілетті елді атаймыз. Оны сипаттайтын 5 белгіні ажыратуға болады:</a:t>
            </a:r>
            <a:br>
              <a:rPr lang="kk-KZ" sz="2400" dirty="0" smtClean="0">
                <a:latin typeface="Times New Roman" pitchFamily="18" charset="0"/>
                <a:cs typeface="Times New Roman" pitchFamily="18" charset="0"/>
              </a:rPr>
            </a:br>
            <a:endParaRPr lang="ru-RU" sz="2400" dirty="0">
              <a:latin typeface="Times New Roman" pitchFamily="18" charset="0"/>
              <a:cs typeface="Times New Roman" pitchFamily="18" charset="0"/>
            </a:endParaRPr>
          </a:p>
        </p:txBody>
      </p:sp>
      <p:sp>
        <p:nvSpPr>
          <p:cNvPr id="3" name="TextBox 2"/>
          <p:cNvSpPr txBox="1"/>
          <p:nvPr/>
        </p:nvSpPr>
        <p:spPr>
          <a:xfrm>
            <a:off x="428596" y="2143116"/>
            <a:ext cx="8429684" cy="3785652"/>
          </a:xfrm>
          <a:prstGeom prst="rect">
            <a:avLst/>
          </a:prstGeom>
          <a:noFill/>
        </p:spPr>
        <p:txBody>
          <a:bodyPr wrap="square" rtlCol="0">
            <a:spAutoFit/>
          </a:bodyPr>
          <a:lstStyle/>
          <a:p>
            <a:pPr marL="457200" indent="-457200"/>
            <a:r>
              <a:rPr lang="kk-KZ" sz="2400" b="1" i="1" dirty="0" smtClean="0">
                <a:latin typeface="Times New Roman" pitchFamily="18" charset="0"/>
                <a:cs typeface="Times New Roman" pitchFamily="18" charset="0"/>
              </a:rPr>
              <a:t>      </a:t>
            </a:r>
            <a:r>
              <a:rPr lang="kk-KZ" sz="2400" b="1" i="1" dirty="0" smtClean="0">
                <a:solidFill>
                  <a:srgbClr val="C00000"/>
                </a:solidFill>
                <a:latin typeface="Times New Roman" pitchFamily="18" charset="0"/>
                <a:cs typeface="Times New Roman" pitchFamily="18" charset="0"/>
              </a:rPr>
              <a:t>1. Экономикасының тұрақты болуы</a:t>
            </a:r>
          </a:p>
          <a:p>
            <a:pPr marL="457200" indent="-457200"/>
            <a:r>
              <a:rPr lang="kk-KZ" sz="2400" b="1" i="1" dirty="0" smtClean="0">
                <a:latin typeface="Times New Roman" pitchFamily="18" charset="0"/>
                <a:cs typeface="Times New Roman" pitchFamily="18" charset="0"/>
              </a:rPr>
              <a:t/>
            </a:r>
            <a:br>
              <a:rPr lang="kk-KZ" sz="2400" b="1" i="1" dirty="0" smtClean="0">
                <a:latin typeface="Times New Roman" pitchFamily="18" charset="0"/>
                <a:cs typeface="Times New Roman" pitchFamily="18" charset="0"/>
              </a:rPr>
            </a:br>
            <a:r>
              <a:rPr lang="kk-KZ" sz="2400" b="1" i="1" dirty="0" smtClean="0">
                <a:solidFill>
                  <a:schemeClr val="accent4">
                    <a:lumMod val="50000"/>
                  </a:schemeClr>
                </a:solidFill>
                <a:latin typeface="Times New Roman" pitchFamily="18" charset="0"/>
                <a:cs typeface="Times New Roman" pitchFamily="18" charset="0"/>
              </a:rPr>
              <a:t>2. Арзан жұмыс күшімен артық қамтылу</a:t>
            </a:r>
          </a:p>
          <a:p>
            <a:pPr marL="457200" indent="-457200"/>
            <a:r>
              <a:rPr lang="kk-KZ" sz="2400" b="1" i="1" dirty="0" smtClean="0">
                <a:latin typeface="Times New Roman" pitchFamily="18" charset="0"/>
                <a:cs typeface="Times New Roman" pitchFamily="18" charset="0"/>
              </a:rPr>
              <a:t/>
            </a:r>
            <a:br>
              <a:rPr lang="kk-KZ" sz="2400" b="1" i="1" dirty="0" smtClean="0">
                <a:latin typeface="Times New Roman" pitchFamily="18" charset="0"/>
                <a:cs typeface="Times New Roman" pitchFamily="18" charset="0"/>
              </a:rPr>
            </a:br>
            <a:r>
              <a:rPr lang="kk-KZ" sz="2400" b="1" i="1" dirty="0" smtClean="0">
                <a:solidFill>
                  <a:schemeClr val="accent5">
                    <a:lumMod val="50000"/>
                  </a:schemeClr>
                </a:solidFill>
                <a:latin typeface="Times New Roman" pitchFamily="18" charset="0"/>
                <a:cs typeface="Times New Roman" pitchFamily="18" charset="0"/>
              </a:rPr>
              <a:t>3. Табиғат ресурстармен қамтылумен қатар қызмет көрсету саласының озық  болуы</a:t>
            </a:r>
          </a:p>
          <a:p>
            <a:pPr marL="457200" indent="-457200"/>
            <a:r>
              <a:rPr lang="kk-KZ" sz="2400" b="1" i="1" dirty="0" smtClean="0">
                <a:latin typeface="Times New Roman" pitchFamily="18" charset="0"/>
                <a:cs typeface="Times New Roman" pitchFamily="18" charset="0"/>
              </a:rPr>
              <a:t/>
            </a:r>
            <a:br>
              <a:rPr lang="kk-KZ" sz="2400" b="1" i="1" dirty="0" smtClean="0">
                <a:latin typeface="Times New Roman" pitchFamily="18" charset="0"/>
                <a:cs typeface="Times New Roman" pitchFamily="18" charset="0"/>
              </a:rPr>
            </a:br>
            <a:r>
              <a:rPr lang="kk-KZ" sz="2400" b="1" i="1" dirty="0" smtClean="0">
                <a:solidFill>
                  <a:schemeClr val="accent6">
                    <a:lumMod val="50000"/>
                  </a:schemeClr>
                </a:solidFill>
                <a:latin typeface="Times New Roman" pitchFamily="18" charset="0"/>
                <a:cs typeface="Times New Roman" pitchFamily="18" charset="0"/>
              </a:rPr>
              <a:t>4. Кіші және орта бизнестің дамуы</a:t>
            </a:r>
          </a:p>
          <a:p>
            <a:pPr marL="457200" indent="-457200"/>
            <a:r>
              <a:rPr lang="kk-KZ" sz="2400" b="1" i="1" dirty="0" smtClean="0">
                <a:latin typeface="Times New Roman" pitchFamily="18" charset="0"/>
                <a:cs typeface="Times New Roman" pitchFamily="18" charset="0"/>
              </a:rPr>
              <a:t/>
            </a:r>
            <a:br>
              <a:rPr lang="kk-KZ" sz="2400" b="1" i="1" dirty="0" smtClean="0">
                <a:latin typeface="Times New Roman" pitchFamily="18" charset="0"/>
                <a:cs typeface="Times New Roman" pitchFamily="18" charset="0"/>
              </a:rPr>
            </a:br>
            <a:r>
              <a:rPr lang="kk-KZ" sz="2400" b="1" i="1" dirty="0" smtClean="0">
                <a:solidFill>
                  <a:schemeClr val="tx2">
                    <a:lumMod val="50000"/>
                  </a:schemeClr>
                </a:solidFill>
                <a:latin typeface="Times New Roman" pitchFamily="18" charset="0"/>
                <a:cs typeface="Times New Roman" pitchFamily="18" charset="0"/>
              </a:rPr>
              <a:t>5. Елдің әлемдік деңгейдегі мәртебесінің жоғары болуы</a:t>
            </a:r>
            <a:endParaRPr lang="ru-RU" sz="2400" b="1" i="1" dirty="0">
              <a:solidFill>
                <a:schemeClr val="tx2">
                  <a:lumMod val="50000"/>
                </a:schemeClr>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kk-KZ" sz="3200" b="1" i="1" dirty="0" smtClean="0">
                <a:solidFill>
                  <a:srgbClr val="C00000"/>
                </a:solidFill>
                <a:latin typeface="Times New Roman" pitchFamily="18" charset="0"/>
                <a:cs typeface="Times New Roman" pitchFamily="18" charset="0"/>
              </a:rPr>
              <a:t>Елдердің ғаламдық бәсекеге қабілеттілік индексі  2018 ж.</a:t>
            </a:r>
            <a:br>
              <a:rPr lang="kk-KZ" sz="3200" b="1" i="1" dirty="0" smtClean="0">
                <a:solidFill>
                  <a:srgbClr val="C00000"/>
                </a:solidFill>
                <a:latin typeface="Times New Roman" pitchFamily="18" charset="0"/>
                <a:cs typeface="Times New Roman" pitchFamily="18" charset="0"/>
              </a:rPr>
            </a:br>
            <a:endParaRPr lang="ru-RU" sz="3200" b="1" i="1" dirty="0">
              <a:solidFill>
                <a:srgbClr val="C00000"/>
              </a:solidFill>
              <a:latin typeface="Times New Roman" pitchFamily="18" charset="0"/>
              <a:cs typeface="Times New Roman" pitchFamily="18" charset="0"/>
            </a:endParaRPr>
          </a:p>
        </p:txBody>
      </p:sp>
      <p:graphicFrame>
        <p:nvGraphicFramePr>
          <p:cNvPr id="3" name="Таблица 2"/>
          <p:cNvGraphicFramePr>
            <a:graphicFrameLocks noGrp="1"/>
          </p:cNvGraphicFramePr>
          <p:nvPr/>
        </p:nvGraphicFramePr>
        <p:xfrm>
          <a:off x="428595" y="1214425"/>
          <a:ext cx="4500594" cy="2712720"/>
        </p:xfrm>
        <a:graphic>
          <a:graphicData uri="http://schemas.openxmlformats.org/drawingml/2006/table">
            <a:tbl>
              <a:tblPr firstRow="1" bandRow="1">
                <a:tableStyleId>{5940675A-B579-460E-94D1-54222C63F5DA}</a:tableStyleId>
              </a:tblPr>
              <a:tblGrid>
                <a:gridCol w="1500198"/>
                <a:gridCol w="1500198"/>
                <a:gridCol w="1500198"/>
              </a:tblGrid>
              <a:tr h="658086">
                <a:tc gridSpan="3">
                  <a:txBody>
                    <a:bodyPr/>
                    <a:lstStyle/>
                    <a:p>
                      <a:pPr algn="ctr"/>
                      <a:r>
                        <a:rPr lang="kk-KZ" sz="2000" b="1" i="1" dirty="0" smtClean="0">
                          <a:latin typeface="Times New Roman" pitchFamily="18" charset="0"/>
                          <a:cs typeface="Times New Roman" pitchFamily="18" charset="0"/>
                        </a:rPr>
                        <a:t>Ғаламдық бәсекеге қабілеттілік</a:t>
                      </a:r>
                      <a:r>
                        <a:rPr lang="kk-KZ" sz="2000" b="1" i="1" baseline="0" dirty="0" smtClean="0">
                          <a:latin typeface="Times New Roman" pitchFamily="18" charset="0"/>
                          <a:cs typeface="Times New Roman" pitchFamily="18" charset="0"/>
                        </a:rPr>
                        <a:t> индексі жоғары елдер</a:t>
                      </a:r>
                      <a:endParaRPr lang="ru-RU" sz="2000" b="1" i="1" dirty="0">
                        <a:latin typeface="Times New Roman" pitchFamily="18" charset="0"/>
                        <a:cs typeface="Times New Roman" pitchFamily="18" charset="0"/>
                      </a:endParaRPr>
                    </a:p>
                  </a:txBody>
                  <a:tcPr/>
                </a:tc>
                <a:tc hMerge="1">
                  <a:txBody>
                    <a:bodyPr/>
                    <a:lstStyle/>
                    <a:p>
                      <a:endParaRPr lang="ru-RU"/>
                    </a:p>
                  </a:txBody>
                  <a:tcPr/>
                </a:tc>
                <a:tc hMerge="1">
                  <a:txBody>
                    <a:bodyPr/>
                    <a:lstStyle/>
                    <a:p>
                      <a:endParaRPr lang="ru-RU"/>
                    </a:p>
                  </a:txBody>
                  <a:tcPr/>
                </a:tc>
              </a:tr>
              <a:tr h="586168">
                <a:tc>
                  <a:txBody>
                    <a:bodyPr/>
                    <a:lstStyle/>
                    <a:p>
                      <a:r>
                        <a:rPr lang="kk-KZ" b="1" i="1" dirty="0" smtClean="0">
                          <a:solidFill>
                            <a:srgbClr val="C00000"/>
                          </a:solidFill>
                          <a:latin typeface="Times New Roman" pitchFamily="18" charset="0"/>
                          <a:cs typeface="Times New Roman" pitchFamily="18" charset="0"/>
                        </a:rPr>
                        <a:t>Ел атауы</a:t>
                      </a:r>
                      <a:endParaRPr lang="ru-RU" b="1" i="1" dirty="0">
                        <a:solidFill>
                          <a:srgbClr val="C00000"/>
                        </a:solidFill>
                        <a:latin typeface="Times New Roman" pitchFamily="18" charset="0"/>
                        <a:cs typeface="Times New Roman" pitchFamily="18" charset="0"/>
                      </a:endParaRPr>
                    </a:p>
                  </a:txBody>
                  <a:tcPr/>
                </a:tc>
                <a:tc>
                  <a:txBody>
                    <a:bodyPr/>
                    <a:lstStyle/>
                    <a:p>
                      <a:r>
                        <a:rPr lang="kk-KZ" b="1" i="1" dirty="0" smtClean="0">
                          <a:solidFill>
                            <a:srgbClr val="C00000"/>
                          </a:solidFill>
                          <a:latin typeface="Times New Roman" pitchFamily="18" charset="0"/>
                          <a:cs typeface="Times New Roman" pitchFamily="18" charset="0"/>
                        </a:rPr>
                        <a:t>Бағалау </a:t>
                      </a:r>
                    </a:p>
                    <a:p>
                      <a:r>
                        <a:rPr lang="kk-KZ" b="1" i="1" dirty="0" smtClean="0">
                          <a:solidFill>
                            <a:srgbClr val="C00000"/>
                          </a:solidFill>
                          <a:latin typeface="Times New Roman" pitchFamily="18" charset="0"/>
                          <a:cs typeface="Times New Roman" pitchFamily="18" charset="0"/>
                        </a:rPr>
                        <a:t>100 баллдан</a:t>
                      </a:r>
                      <a:endParaRPr lang="ru-RU" b="1" i="1" dirty="0">
                        <a:solidFill>
                          <a:srgbClr val="C00000"/>
                        </a:solidFill>
                        <a:latin typeface="Times New Roman" pitchFamily="18" charset="0"/>
                        <a:cs typeface="Times New Roman" pitchFamily="18" charset="0"/>
                      </a:endParaRPr>
                    </a:p>
                  </a:txBody>
                  <a:tcPr/>
                </a:tc>
                <a:tc>
                  <a:txBody>
                    <a:bodyPr/>
                    <a:lstStyle/>
                    <a:p>
                      <a:r>
                        <a:rPr lang="kk-KZ" b="1" i="1" dirty="0" smtClean="0">
                          <a:solidFill>
                            <a:srgbClr val="C00000"/>
                          </a:solidFill>
                          <a:latin typeface="Times New Roman" pitchFamily="18" charset="0"/>
                          <a:cs typeface="Times New Roman" pitchFamily="18" charset="0"/>
                        </a:rPr>
                        <a:t>Әлемдік орны</a:t>
                      </a:r>
                      <a:endParaRPr lang="ru-RU" b="1" i="1" dirty="0">
                        <a:solidFill>
                          <a:srgbClr val="C00000"/>
                        </a:solidFill>
                        <a:latin typeface="Times New Roman" pitchFamily="18" charset="0"/>
                        <a:cs typeface="Times New Roman" pitchFamily="18" charset="0"/>
                      </a:endParaRPr>
                    </a:p>
                  </a:txBody>
                  <a:tcPr/>
                </a:tc>
              </a:tr>
              <a:tr h="418691">
                <a:tc>
                  <a:txBody>
                    <a:bodyPr/>
                    <a:lstStyle/>
                    <a:p>
                      <a:r>
                        <a:rPr lang="kk-KZ" sz="2400" dirty="0" smtClean="0">
                          <a:latin typeface="Times New Roman" pitchFamily="18" charset="0"/>
                          <a:cs typeface="Times New Roman" pitchFamily="18" charset="0"/>
                        </a:rPr>
                        <a:t>АҚШ</a:t>
                      </a:r>
                      <a:endParaRPr lang="ru-RU" sz="2400" dirty="0">
                        <a:latin typeface="Times New Roman" pitchFamily="18" charset="0"/>
                        <a:cs typeface="Times New Roman" pitchFamily="18" charset="0"/>
                      </a:endParaRPr>
                    </a:p>
                  </a:txBody>
                  <a:tcPr/>
                </a:tc>
                <a:tc>
                  <a:txBody>
                    <a:bodyPr/>
                    <a:lstStyle/>
                    <a:p>
                      <a:r>
                        <a:rPr lang="kk-KZ" sz="2400" dirty="0" smtClean="0">
                          <a:latin typeface="Times New Roman" pitchFamily="18" charset="0"/>
                          <a:cs typeface="Times New Roman" pitchFamily="18" charset="0"/>
                        </a:rPr>
                        <a:t>85.6</a:t>
                      </a:r>
                      <a:endParaRPr lang="ru-RU" sz="2400" dirty="0">
                        <a:latin typeface="Times New Roman" pitchFamily="18" charset="0"/>
                        <a:cs typeface="Times New Roman" pitchFamily="18" charset="0"/>
                      </a:endParaRPr>
                    </a:p>
                  </a:txBody>
                  <a:tcPr/>
                </a:tc>
                <a:tc>
                  <a:txBody>
                    <a:bodyPr/>
                    <a:lstStyle/>
                    <a:p>
                      <a:r>
                        <a:rPr lang="kk-KZ" sz="2400" dirty="0" smtClean="0">
                          <a:latin typeface="Times New Roman" pitchFamily="18" charset="0"/>
                          <a:cs typeface="Times New Roman" pitchFamily="18" charset="0"/>
                        </a:rPr>
                        <a:t>1</a:t>
                      </a:r>
                      <a:endParaRPr lang="ru-RU" sz="2400" dirty="0">
                        <a:latin typeface="Times New Roman" pitchFamily="18" charset="0"/>
                        <a:cs typeface="Times New Roman" pitchFamily="18" charset="0"/>
                      </a:endParaRPr>
                    </a:p>
                  </a:txBody>
                  <a:tcPr/>
                </a:tc>
              </a:tr>
              <a:tr h="418691">
                <a:tc>
                  <a:txBody>
                    <a:bodyPr/>
                    <a:lstStyle/>
                    <a:p>
                      <a:r>
                        <a:rPr lang="kk-KZ" sz="2400" dirty="0" smtClean="0">
                          <a:latin typeface="Times New Roman" pitchFamily="18" charset="0"/>
                          <a:cs typeface="Times New Roman" pitchFamily="18" charset="0"/>
                        </a:rPr>
                        <a:t>Жапония</a:t>
                      </a:r>
                      <a:endParaRPr lang="ru-RU" sz="2400" dirty="0">
                        <a:latin typeface="Times New Roman" pitchFamily="18" charset="0"/>
                        <a:cs typeface="Times New Roman" pitchFamily="18" charset="0"/>
                      </a:endParaRPr>
                    </a:p>
                  </a:txBody>
                  <a:tcPr/>
                </a:tc>
                <a:tc>
                  <a:txBody>
                    <a:bodyPr/>
                    <a:lstStyle/>
                    <a:p>
                      <a:r>
                        <a:rPr lang="kk-KZ" sz="2400" dirty="0" smtClean="0">
                          <a:latin typeface="Times New Roman" pitchFamily="18" charset="0"/>
                          <a:cs typeface="Times New Roman" pitchFamily="18" charset="0"/>
                        </a:rPr>
                        <a:t>82.5</a:t>
                      </a:r>
                      <a:endParaRPr lang="ru-RU" sz="2400" dirty="0">
                        <a:latin typeface="Times New Roman" pitchFamily="18" charset="0"/>
                        <a:cs typeface="Times New Roman" pitchFamily="18" charset="0"/>
                      </a:endParaRPr>
                    </a:p>
                  </a:txBody>
                  <a:tcPr/>
                </a:tc>
                <a:tc>
                  <a:txBody>
                    <a:bodyPr/>
                    <a:lstStyle/>
                    <a:p>
                      <a:r>
                        <a:rPr lang="kk-KZ" sz="2400" dirty="0" smtClean="0">
                          <a:latin typeface="Times New Roman" pitchFamily="18" charset="0"/>
                          <a:cs typeface="Times New Roman" pitchFamily="18" charset="0"/>
                        </a:rPr>
                        <a:t>5</a:t>
                      </a:r>
                      <a:endParaRPr lang="ru-RU" sz="2400" dirty="0">
                        <a:latin typeface="Times New Roman" pitchFamily="18" charset="0"/>
                        <a:cs typeface="Times New Roman" pitchFamily="18" charset="0"/>
                      </a:endParaRPr>
                    </a:p>
                  </a:txBody>
                  <a:tcPr/>
                </a:tc>
              </a:tr>
              <a:tr h="418691">
                <a:tc>
                  <a:txBody>
                    <a:bodyPr/>
                    <a:lstStyle/>
                    <a:p>
                      <a:r>
                        <a:rPr lang="kk-KZ" sz="2400" dirty="0" smtClean="0">
                          <a:latin typeface="Times New Roman" pitchFamily="18" charset="0"/>
                          <a:cs typeface="Times New Roman" pitchFamily="18" charset="0"/>
                        </a:rPr>
                        <a:t>Канада</a:t>
                      </a:r>
                      <a:endParaRPr lang="ru-RU" sz="2400" dirty="0">
                        <a:latin typeface="Times New Roman" pitchFamily="18" charset="0"/>
                        <a:cs typeface="Times New Roman" pitchFamily="18" charset="0"/>
                      </a:endParaRPr>
                    </a:p>
                  </a:txBody>
                  <a:tcPr/>
                </a:tc>
                <a:tc>
                  <a:txBody>
                    <a:bodyPr/>
                    <a:lstStyle/>
                    <a:p>
                      <a:r>
                        <a:rPr lang="kk-KZ" sz="2400" dirty="0" smtClean="0">
                          <a:latin typeface="Times New Roman" pitchFamily="18" charset="0"/>
                          <a:cs typeface="Times New Roman" pitchFamily="18" charset="0"/>
                        </a:rPr>
                        <a:t>79.9</a:t>
                      </a:r>
                      <a:endParaRPr lang="ru-RU" sz="2400" dirty="0">
                        <a:latin typeface="Times New Roman" pitchFamily="18" charset="0"/>
                        <a:cs typeface="Times New Roman" pitchFamily="18" charset="0"/>
                      </a:endParaRPr>
                    </a:p>
                  </a:txBody>
                  <a:tcPr/>
                </a:tc>
                <a:tc>
                  <a:txBody>
                    <a:bodyPr/>
                    <a:lstStyle/>
                    <a:p>
                      <a:r>
                        <a:rPr lang="kk-KZ" sz="2400" dirty="0" smtClean="0">
                          <a:latin typeface="Times New Roman" pitchFamily="18" charset="0"/>
                          <a:cs typeface="Times New Roman" pitchFamily="18" charset="0"/>
                        </a:rPr>
                        <a:t>12</a:t>
                      </a:r>
                      <a:endParaRPr lang="ru-RU" sz="2400" dirty="0">
                        <a:latin typeface="Times New Roman" pitchFamily="18" charset="0"/>
                        <a:cs typeface="Times New Roman" pitchFamily="18" charset="0"/>
                      </a:endParaRPr>
                    </a:p>
                  </a:txBody>
                  <a:tcPr/>
                </a:tc>
              </a:tr>
            </a:tbl>
          </a:graphicData>
        </a:graphic>
      </p:graphicFrame>
      <p:graphicFrame>
        <p:nvGraphicFramePr>
          <p:cNvPr id="4" name="Таблица 3"/>
          <p:cNvGraphicFramePr>
            <a:graphicFrameLocks noGrp="1"/>
          </p:cNvGraphicFramePr>
          <p:nvPr/>
        </p:nvGraphicFramePr>
        <p:xfrm>
          <a:off x="3500430" y="4018078"/>
          <a:ext cx="5072097" cy="2712720"/>
        </p:xfrm>
        <a:graphic>
          <a:graphicData uri="http://schemas.openxmlformats.org/drawingml/2006/table">
            <a:tbl>
              <a:tblPr firstRow="1" bandRow="1">
                <a:tableStyleId>{5940675A-B579-460E-94D1-54222C63F5DA}</a:tableStyleId>
              </a:tblPr>
              <a:tblGrid>
                <a:gridCol w="1690699"/>
                <a:gridCol w="1690699"/>
                <a:gridCol w="1690699"/>
              </a:tblGrid>
              <a:tr h="699811">
                <a:tc gridSpan="3">
                  <a:txBody>
                    <a:bodyPr/>
                    <a:lstStyle/>
                    <a:p>
                      <a:pPr algn="ctr"/>
                      <a:r>
                        <a:rPr lang="kk-KZ" sz="2000" b="1" i="1" dirty="0" smtClean="0">
                          <a:latin typeface="Times New Roman" pitchFamily="18" charset="0"/>
                          <a:cs typeface="Times New Roman" pitchFamily="18" charset="0"/>
                        </a:rPr>
                        <a:t>Ғаламдық бәсекеге қабілеттілік</a:t>
                      </a:r>
                      <a:r>
                        <a:rPr lang="kk-KZ" sz="2000" b="1" i="1" baseline="0" dirty="0" smtClean="0">
                          <a:latin typeface="Times New Roman" pitchFamily="18" charset="0"/>
                          <a:cs typeface="Times New Roman" pitchFamily="18" charset="0"/>
                        </a:rPr>
                        <a:t> индексі </a:t>
                      </a:r>
                      <a:r>
                        <a:rPr lang="kk-KZ" sz="2000" b="1" i="1" baseline="0" dirty="0" smtClean="0">
                          <a:latin typeface="Times New Roman" pitchFamily="18" charset="0"/>
                          <a:cs typeface="Times New Roman" pitchFamily="18" charset="0"/>
                        </a:rPr>
                        <a:t>төмен </a:t>
                      </a:r>
                      <a:r>
                        <a:rPr lang="kk-KZ" sz="2000" b="1" i="1" baseline="0" dirty="0" smtClean="0">
                          <a:latin typeface="Times New Roman" pitchFamily="18" charset="0"/>
                          <a:cs typeface="Times New Roman" pitchFamily="18" charset="0"/>
                        </a:rPr>
                        <a:t>елдер</a:t>
                      </a:r>
                      <a:endParaRPr lang="ru-RU" sz="2000" b="1" i="1" dirty="0">
                        <a:latin typeface="Times New Roman" pitchFamily="18" charset="0"/>
                        <a:cs typeface="Times New Roman" pitchFamily="18" charset="0"/>
                      </a:endParaRPr>
                    </a:p>
                  </a:txBody>
                  <a:tcPr/>
                </a:tc>
                <a:tc hMerge="1">
                  <a:txBody>
                    <a:bodyPr/>
                    <a:lstStyle/>
                    <a:p>
                      <a:endParaRPr lang="ru-RU"/>
                    </a:p>
                  </a:txBody>
                  <a:tcPr/>
                </a:tc>
                <a:tc hMerge="1">
                  <a:txBody>
                    <a:bodyPr/>
                    <a:lstStyle/>
                    <a:p>
                      <a:endParaRPr lang="ru-RU"/>
                    </a:p>
                  </a:txBody>
                  <a:tcPr/>
                </a:tc>
              </a:tr>
              <a:tr h="623333">
                <a:tc>
                  <a:txBody>
                    <a:bodyPr/>
                    <a:lstStyle/>
                    <a:p>
                      <a:r>
                        <a:rPr lang="kk-KZ" b="1" i="1" dirty="0" smtClean="0">
                          <a:solidFill>
                            <a:srgbClr val="C00000"/>
                          </a:solidFill>
                          <a:latin typeface="Times New Roman" pitchFamily="18" charset="0"/>
                          <a:cs typeface="Times New Roman" pitchFamily="18" charset="0"/>
                        </a:rPr>
                        <a:t>Ел атауы</a:t>
                      </a:r>
                      <a:endParaRPr lang="ru-RU" b="1" i="1" dirty="0">
                        <a:solidFill>
                          <a:srgbClr val="C00000"/>
                        </a:solidFill>
                        <a:latin typeface="Times New Roman" pitchFamily="18" charset="0"/>
                        <a:cs typeface="Times New Roman" pitchFamily="18" charset="0"/>
                      </a:endParaRPr>
                    </a:p>
                  </a:txBody>
                  <a:tcPr/>
                </a:tc>
                <a:tc>
                  <a:txBody>
                    <a:bodyPr/>
                    <a:lstStyle/>
                    <a:p>
                      <a:r>
                        <a:rPr lang="kk-KZ" b="1" i="1" dirty="0" smtClean="0">
                          <a:solidFill>
                            <a:srgbClr val="C00000"/>
                          </a:solidFill>
                          <a:latin typeface="Times New Roman" pitchFamily="18" charset="0"/>
                          <a:cs typeface="Times New Roman" pitchFamily="18" charset="0"/>
                        </a:rPr>
                        <a:t>Бағалау </a:t>
                      </a:r>
                    </a:p>
                    <a:p>
                      <a:r>
                        <a:rPr lang="kk-KZ" b="1" i="1" dirty="0" smtClean="0">
                          <a:solidFill>
                            <a:srgbClr val="C00000"/>
                          </a:solidFill>
                          <a:latin typeface="Times New Roman" pitchFamily="18" charset="0"/>
                          <a:cs typeface="Times New Roman" pitchFamily="18" charset="0"/>
                        </a:rPr>
                        <a:t>100 баллдан</a:t>
                      </a:r>
                      <a:endParaRPr lang="ru-RU" b="1" i="1" dirty="0">
                        <a:solidFill>
                          <a:srgbClr val="C00000"/>
                        </a:solidFill>
                        <a:latin typeface="Times New Roman" pitchFamily="18" charset="0"/>
                        <a:cs typeface="Times New Roman" pitchFamily="18" charset="0"/>
                      </a:endParaRPr>
                    </a:p>
                  </a:txBody>
                  <a:tcPr/>
                </a:tc>
                <a:tc>
                  <a:txBody>
                    <a:bodyPr/>
                    <a:lstStyle/>
                    <a:p>
                      <a:r>
                        <a:rPr lang="kk-KZ" b="1" i="1" dirty="0" smtClean="0">
                          <a:solidFill>
                            <a:srgbClr val="C00000"/>
                          </a:solidFill>
                          <a:latin typeface="Times New Roman" pitchFamily="18" charset="0"/>
                          <a:cs typeface="Times New Roman" pitchFamily="18" charset="0"/>
                        </a:rPr>
                        <a:t>Әлемдік орны</a:t>
                      </a:r>
                      <a:endParaRPr lang="ru-RU" b="1" i="1" dirty="0">
                        <a:solidFill>
                          <a:srgbClr val="C00000"/>
                        </a:solidFill>
                        <a:latin typeface="Times New Roman" pitchFamily="18" charset="0"/>
                        <a:cs typeface="Times New Roman" pitchFamily="18" charset="0"/>
                      </a:endParaRPr>
                    </a:p>
                  </a:txBody>
                  <a:tcPr/>
                </a:tc>
              </a:tr>
              <a:tr h="445238">
                <a:tc>
                  <a:txBody>
                    <a:bodyPr/>
                    <a:lstStyle/>
                    <a:p>
                      <a:r>
                        <a:rPr lang="kk-KZ" sz="2400" dirty="0" smtClean="0">
                          <a:latin typeface="Times New Roman" pitchFamily="18" charset="0"/>
                          <a:cs typeface="Times New Roman" pitchFamily="18" charset="0"/>
                        </a:rPr>
                        <a:t>Венесуэла</a:t>
                      </a:r>
                      <a:endParaRPr lang="ru-RU" sz="2400" dirty="0">
                        <a:latin typeface="Times New Roman" pitchFamily="18" charset="0"/>
                        <a:cs typeface="Times New Roman" pitchFamily="18" charset="0"/>
                      </a:endParaRPr>
                    </a:p>
                  </a:txBody>
                  <a:tcPr/>
                </a:tc>
                <a:tc>
                  <a:txBody>
                    <a:bodyPr/>
                    <a:lstStyle/>
                    <a:p>
                      <a:r>
                        <a:rPr lang="kk-KZ" sz="2400" dirty="0" smtClean="0">
                          <a:latin typeface="Times New Roman" pitchFamily="18" charset="0"/>
                          <a:cs typeface="Times New Roman" pitchFamily="18" charset="0"/>
                        </a:rPr>
                        <a:t>43.2</a:t>
                      </a:r>
                      <a:endParaRPr lang="ru-RU" sz="2400" dirty="0">
                        <a:latin typeface="Times New Roman" pitchFamily="18" charset="0"/>
                        <a:cs typeface="Times New Roman" pitchFamily="18" charset="0"/>
                      </a:endParaRPr>
                    </a:p>
                  </a:txBody>
                  <a:tcPr/>
                </a:tc>
                <a:tc>
                  <a:txBody>
                    <a:bodyPr/>
                    <a:lstStyle/>
                    <a:p>
                      <a:r>
                        <a:rPr lang="kk-KZ" sz="2400" dirty="0" smtClean="0">
                          <a:latin typeface="Times New Roman" pitchFamily="18" charset="0"/>
                          <a:cs typeface="Times New Roman" pitchFamily="18" charset="0"/>
                        </a:rPr>
                        <a:t>126</a:t>
                      </a:r>
                      <a:endParaRPr lang="ru-RU" sz="2400" dirty="0">
                        <a:latin typeface="Times New Roman" pitchFamily="18" charset="0"/>
                        <a:cs typeface="Times New Roman" pitchFamily="18" charset="0"/>
                      </a:endParaRPr>
                    </a:p>
                  </a:txBody>
                  <a:tcPr/>
                </a:tc>
              </a:tr>
              <a:tr h="445238">
                <a:tc>
                  <a:txBody>
                    <a:bodyPr/>
                    <a:lstStyle/>
                    <a:p>
                      <a:r>
                        <a:rPr lang="kk-KZ" sz="2400" dirty="0" smtClean="0">
                          <a:latin typeface="Times New Roman" pitchFamily="18" charset="0"/>
                          <a:cs typeface="Times New Roman" pitchFamily="18" charset="0"/>
                        </a:rPr>
                        <a:t>Йемен</a:t>
                      </a:r>
                      <a:endParaRPr lang="ru-RU" sz="2400" dirty="0">
                        <a:latin typeface="Times New Roman" pitchFamily="18" charset="0"/>
                        <a:cs typeface="Times New Roman" pitchFamily="18" charset="0"/>
                      </a:endParaRPr>
                    </a:p>
                  </a:txBody>
                  <a:tcPr/>
                </a:tc>
                <a:tc>
                  <a:txBody>
                    <a:bodyPr/>
                    <a:lstStyle/>
                    <a:p>
                      <a:r>
                        <a:rPr lang="kk-KZ" sz="2400" dirty="0" smtClean="0">
                          <a:latin typeface="Times New Roman" pitchFamily="18" charset="0"/>
                          <a:cs typeface="Times New Roman" pitchFamily="18" charset="0"/>
                        </a:rPr>
                        <a:t>36.4</a:t>
                      </a:r>
                      <a:endParaRPr lang="ru-RU" sz="2400" dirty="0">
                        <a:latin typeface="Times New Roman" pitchFamily="18" charset="0"/>
                        <a:cs typeface="Times New Roman" pitchFamily="18" charset="0"/>
                      </a:endParaRPr>
                    </a:p>
                  </a:txBody>
                  <a:tcPr/>
                </a:tc>
                <a:tc>
                  <a:txBody>
                    <a:bodyPr/>
                    <a:lstStyle/>
                    <a:p>
                      <a:r>
                        <a:rPr lang="kk-KZ" sz="2400" dirty="0" smtClean="0">
                          <a:latin typeface="Times New Roman" pitchFamily="18" charset="0"/>
                          <a:cs typeface="Times New Roman" pitchFamily="18" charset="0"/>
                        </a:rPr>
                        <a:t>139</a:t>
                      </a:r>
                      <a:endParaRPr lang="ru-RU" sz="2400" dirty="0">
                        <a:latin typeface="Times New Roman" pitchFamily="18" charset="0"/>
                        <a:cs typeface="Times New Roman" pitchFamily="18" charset="0"/>
                      </a:endParaRPr>
                    </a:p>
                  </a:txBody>
                  <a:tcPr/>
                </a:tc>
              </a:tr>
              <a:tr h="445238">
                <a:tc>
                  <a:txBody>
                    <a:bodyPr/>
                    <a:lstStyle/>
                    <a:p>
                      <a:r>
                        <a:rPr lang="kk-KZ" sz="2400" dirty="0" smtClean="0">
                          <a:latin typeface="Times New Roman" pitchFamily="18" charset="0"/>
                          <a:cs typeface="Times New Roman" pitchFamily="18" charset="0"/>
                        </a:rPr>
                        <a:t>Чад</a:t>
                      </a:r>
                      <a:endParaRPr lang="ru-RU" sz="2400" dirty="0">
                        <a:latin typeface="Times New Roman" pitchFamily="18" charset="0"/>
                        <a:cs typeface="Times New Roman" pitchFamily="18" charset="0"/>
                      </a:endParaRPr>
                    </a:p>
                  </a:txBody>
                  <a:tcPr/>
                </a:tc>
                <a:tc>
                  <a:txBody>
                    <a:bodyPr/>
                    <a:lstStyle/>
                    <a:p>
                      <a:r>
                        <a:rPr lang="kk-KZ" sz="2400" dirty="0" smtClean="0">
                          <a:latin typeface="Times New Roman" pitchFamily="18" charset="0"/>
                          <a:cs typeface="Times New Roman" pitchFamily="18" charset="0"/>
                        </a:rPr>
                        <a:t>35.5</a:t>
                      </a:r>
                      <a:endParaRPr lang="ru-RU" sz="2400" dirty="0">
                        <a:latin typeface="Times New Roman" pitchFamily="18" charset="0"/>
                        <a:cs typeface="Times New Roman" pitchFamily="18" charset="0"/>
                      </a:endParaRPr>
                    </a:p>
                  </a:txBody>
                  <a:tcPr/>
                </a:tc>
                <a:tc>
                  <a:txBody>
                    <a:bodyPr/>
                    <a:lstStyle/>
                    <a:p>
                      <a:r>
                        <a:rPr lang="kk-KZ" sz="2400" dirty="0" smtClean="0">
                          <a:latin typeface="Times New Roman" pitchFamily="18" charset="0"/>
                          <a:cs typeface="Times New Roman" pitchFamily="18" charset="0"/>
                        </a:rPr>
                        <a:t>140</a:t>
                      </a:r>
                      <a:endParaRPr lang="ru-RU" sz="2400" dirty="0">
                        <a:latin typeface="Times New Roman" pitchFamily="18" charset="0"/>
                        <a:cs typeface="Times New Roman" pitchFamily="18" charset="0"/>
                      </a:endParaRPr>
                    </a:p>
                  </a:txBody>
                  <a:tcPr/>
                </a:tc>
              </a:tr>
            </a:tbl>
          </a:graphicData>
        </a:graphic>
      </p:graphicFrame>
      <p:sp>
        <p:nvSpPr>
          <p:cNvPr id="5" name="TextBox 4"/>
          <p:cNvSpPr txBox="1"/>
          <p:nvPr/>
        </p:nvSpPr>
        <p:spPr>
          <a:xfrm>
            <a:off x="5929322" y="1571612"/>
            <a:ext cx="2714644" cy="156966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kk-KZ" sz="2400" i="1" dirty="0" smtClean="0">
                <a:solidFill>
                  <a:srgbClr val="C00000"/>
                </a:solidFill>
                <a:latin typeface="Times New Roman" pitchFamily="18" charset="0"/>
                <a:cs typeface="Times New Roman" pitchFamily="18" charset="0"/>
              </a:rPr>
              <a:t>*Қазақстан бұл көрсеткіште 61.8 баллмен 59 орында тұр</a:t>
            </a:r>
            <a:endParaRPr lang="ru-RU" sz="2400" i="1" dirty="0">
              <a:solidFill>
                <a:srgbClr val="C00000"/>
              </a:solidFill>
              <a:latin typeface="Times New Roman" pitchFamily="18" charset="0"/>
              <a:cs typeface="Times New Roman"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96908"/>
          </a:xfrm>
        </p:spPr>
        <p:txBody>
          <a:bodyPr>
            <a:normAutofit fontScale="90000"/>
          </a:bodyPr>
          <a:lstStyle/>
          <a:p>
            <a:pPr algn="l"/>
            <a:r>
              <a:rPr lang="kk-KZ" sz="4000" b="1" i="1" dirty="0" smtClean="0">
                <a:solidFill>
                  <a:srgbClr val="C00000"/>
                </a:solidFill>
                <a:latin typeface="Times New Roman" pitchFamily="18" charset="0"/>
                <a:cs typeface="Times New Roman" pitchFamily="18" charset="0"/>
              </a:rPr>
              <a:t/>
            </a:r>
            <a:br>
              <a:rPr lang="kk-KZ" sz="4000" b="1" i="1" dirty="0" smtClean="0">
                <a:solidFill>
                  <a:srgbClr val="C00000"/>
                </a:solidFill>
                <a:latin typeface="Times New Roman" pitchFamily="18" charset="0"/>
                <a:cs typeface="Times New Roman" pitchFamily="18" charset="0"/>
              </a:rPr>
            </a:br>
            <a:r>
              <a:rPr lang="kk-KZ" sz="2700" b="1" i="1" dirty="0" smtClean="0">
                <a:solidFill>
                  <a:srgbClr val="C00000"/>
                </a:solidFill>
                <a:latin typeface="Times New Roman" pitchFamily="18" charset="0"/>
                <a:cs typeface="Times New Roman" pitchFamily="18" charset="0"/>
              </a:rPr>
              <a:t>1 тапсырма</a:t>
            </a:r>
            <a:br>
              <a:rPr lang="kk-KZ" sz="2700" b="1" i="1" dirty="0" smtClean="0">
                <a:solidFill>
                  <a:srgbClr val="C00000"/>
                </a:solidFill>
                <a:latin typeface="Times New Roman" pitchFamily="18" charset="0"/>
                <a:cs typeface="Times New Roman" pitchFamily="18" charset="0"/>
              </a:rPr>
            </a:br>
            <a:r>
              <a:rPr lang="kk-KZ" sz="2700" b="1" i="1" dirty="0" smtClean="0">
                <a:solidFill>
                  <a:srgbClr val="C00000"/>
                </a:solidFill>
                <a:latin typeface="Times New Roman" pitchFamily="18" charset="0"/>
                <a:cs typeface="Times New Roman" pitchFamily="18" charset="0"/>
              </a:rPr>
              <a:t>    </a:t>
            </a:r>
            <a:r>
              <a:rPr lang="kk-KZ" sz="2700" i="1" dirty="0" smtClean="0">
                <a:solidFill>
                  <a:schemeClr val="tx1">
                    <a:lumMod val="95000"/>
                    <a:lumOff val="5000"/>
                  </a:schemeClr>
                </a:solidFill>
                <a:latin typeface="Times New Roman" pitchFamily="18" charset="0"/>
                <a:cs typeface="Times New Roman" pitchFamily="18" charset="0"/>
              </a:rPr>
              <a:t>Ғаламдық бәсекеге қабілеттілік индексі бойынша 283 беттегі 10 қосымшаны пайдалана отырып 1 жоғары </a:t>
            </a:r>
            <a:br>
              <a:rPr lang="kk-KZ" sz="2700" i="1" dirty="0" smtClean="0">
                <a:solidFill>
                  <a:schemeClr val="tx1">
                    <a:lumMod val="95000"/>
                    <a:lumOff val="5000"/>
                  </a:schemeClr>
                </a:solidFill>
                <a:latin typeface="Times New Roman" pitchFamily="18" charset="0"/>
                <a:cs typeface="Times New Roman" pitchFamily="18" charset="0"/>
              </a:rPr>
            </a:br>
            <a:r>
              <a:rPr lang="kk-KZ" sz="2700" i="1" dirty="0" smtClean="0">
                <a:solidFill>
                  <a:schemeClr val="tx1">
                    <a:lumMod val="95000"/>
                    <a:lumOff val="5000"/>
                  </a:schemeClr>
                </a:solidFill>
                <a:latin typeface="Times New Roman" pitchFamily="18" charset="0"/>
                <a:cs typeface="Times New Roman" pitchFamily="18" charset="0"/>
              </a:rPr>
              <a:t>1 төмен елді ала отырып келесі жағдайлар бойынша сипатта:</a:t>
            </a:r>
            <a:endParaRPr lang="ru-RU" sz="2700" i="1" dirty="0">
              <a:solidFill>
                <a:schemeClr val="tx1">
                  <a:lumMod val="95000"/>
                  <a:lumOff val="5000"/>
                </a:schemeClr>
              </a:solidFill>
              <a:latin typeface="Times New Roman" pitchFamily="18" charset="0"/>
              <a:cs typeface="Times New Roman" pitchFamily="18" charset="0"/>
            </a:endParaRPr>
          </a:p>
        </p:txBody>
      </p:sp>
      <p:graphicFrame>
        <p:nvGraphicFramePr>
          <p:cNvPr id="3" name="Таблица 2"/>
          <p:cNvGraphicFramePr>
            <a:graphicFrameLocks noGrp="1"/>
          </p:cNvGraphicFramePr>
          <p:nvPr/>
        </p:nvGraphicFramePr>
        <p:xfrm>
          <a:off x="214282" y="2071678"/>
          <a:ext cx="8572560" cy="3474720"/>
        </p:xfrm>
        <a:graphic>
          <a:graphicData uri="http://schemas.openxmlformats.org/drawingml/2006/table">
            <a:tbl>
              <a:tblPr firstRow="1" bandRow="1">
                <a:tableStyleId>{5940675A-B579-460E-94D1-54222C63F5DA}</a:tableStyleId>
              </a:tblPr>
              <a:tblGrid>
                <a:gridCol w="2857520"/>
                <a:gridCol w="2857520"/>
                <a:gridCol w="2857520"/>
              </a:tblGrid>
              <a:tr h="295435">
                <a:tc>
                  <a:txBody>
                    <a:bodyPr/>
                    <a:lstStyle/>
                    <a:p>
                      <a:r>
                        <a:rPr lang="kk-KZ" sz="1800" b="1" i="1" dirty="0" smtClean="0">
                          <a:solidFill>
                            <a:srgbClr val="C00000"/>
                          </a:solidFill>
                          <a:latin typeface="Times New Roman" pitchFamily="18" charset="0"/>
                          <a:cs typeface="Times New Roman" pitchFamily="18" charset="0"/>
                        </a:rPr>
                        <a:t>Әртүрлі жағдайлардың</a:t>
                      </a:r>
                      <a:r>
                        <a:rPr lang="kk-KZ" sz="1800" b="1" i="1" baseline="0" dirty="0" smtClean="0">
                          <a:solidFill>
                            <a:srgbClr val="C00000"/>
                          </a:solidFill>
                          <a:latin typeface="Times New Roman" pitchFamily="18" charset="0"/>
                          <a:cs typeface="Times New Roman" pitchFamily="18" charset="0"/>
                        </a:rPr>
                        <a:t> әсері</a:t>
                      </a:r>
                      <a:endParaRPr lang="ru-RU" sz="1800" b="1" i="1" dirty="0">
                        <a:solidFill>
                          <a:srgbClr val="C00000"/>
                        </a:solidFill>
                        <a:latin typeface="Times New Roman" pitchFamily="18" charset="0"/>
                        <a:cs typeface="Times New Roman" pitchFamily="18" charset="0"/>
                      </a:endParaRPr>
                    </a:p>
                  </a:txBody>
                  <a:tcPr/>
                </a:tc>
                <a:tc>
                  <a:txBody>
                    <a:bodyPr/>
                    <a:lstStyle/>
                    <a:p>
                      <a:r>
                        <a:rPr lang="kk-KZ" sz="1800" b="1" i="1" dirty="0" smtClean="0">
                          <a:solidFill>
                            <a:srgbClr val="C00000"/>
                          </a:solidFill>
                          <a:latin typeface="Times New Roman" pitchFamily="18" charset="0"/>
                          <a:cs typeface="Times New Roman" pitchFamily="18" charset="0"/>
                        </a:rPr>
                        <a:t>Ғаламдық бәсекеге қабілеттілік индексі бойынша жоғары ел </a:t>
                      </a:r>
                      <a:endParaRPr lang="ru-RU" sz="1800" b="1" dirty="0">
                        <a:solidFill>
                          <a:srgbClr val="C00000"/>
                        </a:solidFill>
                        <a:latin typeface="Times New Roman" pitchFamily="18" charset="0"/>
                        <a:cs typeface="Times New Roman" pitchFamily="18" charset="0"/>
                      </a:endParaRPr>
                    </a:p>
                  </a:txBody>
                  <a:tcPr/>
                </a:tc>
                <a:tc>
                  <a:txBody>
                    <a:bodyPr/>
                    <a:lstStyle/>
                    <a:p>
                      <a:r>
                        <a:rPr lang="kk-KZ" sz="1800" b="1" i="1" dirty="0" smtClean="0">
                          <a:solidFill>
                            <a:srgbClr val="C00000"/>
                          </a:solidFill>
                          <a:latin typeface="Times New Roman" pitchFamily="18" charset="0"/>
                          <a:cs typeface="Times New Roman" pitchFamily="18" charset="0"/>
                        </a:rPr>
                        <a:t>Ғаламдық бәсекеге қабілеттілік индексі бойынша төмен</a:t>
                      </a:r>
                      <a:r>
                        <a:rPr lang="kk-KZ" sz="1800" b="1" i="1" baseline="0" dirty="0" smtClean="0">
                          <a:solidFill>
                            <a:srgbClr val="C00000"/>
                          </a:solidFill>
                          <a:latin typeface="Times New Roman" pitchFamily="18" charset="0"/>
                          <a:cs typeface="Times New Roman" pitchFamily="18" charset="0"/>
                        </a:rPr>
                        <a:t> ел</a:t>
                      </a:r>
                      <a:r>
                        <a:rPr lang="kk-KZ" sz="1800" b="1" i="1" dirty="0" smtClean="0">
                          <a:solidFill>
                            <a:srgbClr val="C00000"/>
                          </a:solidFill>
                          <a:latin typeface="Times New Roman" pitchFamily="18" charset="0"/>
                          <a:cs typeface="Times New Roman" pitchFamily="18" charset="0"/>
                        </a:rPr>
                        <a:t> </a:t>
                      </a:r>
                      <a:endParaRPr lang="ru-RU" sz="1800" b="1" dirty="0">
                        <a:solidFill>
                          <a:srgbClr val="C00000"/>
                        </a:solidFill>
                        <a:latin typeface="Times New Roman" pitchFamily="18" charset="0"/>
                        <a:cs typeface="Times New Roman" pitchFamily="18" charset="0"/>
                      </a:endParaRPr>
                    </a:p>
                  </a:txBody>
                  <a:tcPr/>
                </a:tc>
              </a:tr>
              <a:tr h="295435">
                <a:tc>
                  <a:txBody>
                    <a:bodyPr/>
                    <a:lstStyle/>
                    <a:p>
                      <a:r>
                        <a:rPr lang="kk-KZ" b="1" i="1" dirty="0" smtClean="0">
                          <a:latin typeface="Times New Roman" pitchFamily="18" charset="0"/>
                          <a:cs typeface="Times New Roman" pitchFamily="18" charset="0"/>
                        </a:rPr>
                        <a:t>Географиялық орны</a:t>
                      </a:r>
                      <a:endParaRPr lang="ru-RU" b="1" i="1" dirty="0">
                        <a:latin typeface="Times New Roman" pitchFamily="18" charset="0"/>
                        <a:cs typeface="Times New Roman" pitchFamily="18" charset="0"/>
                      </a:endParaRPr>
                    </a:p>
                  </a:txBody>
                  <a:tcPr/>
                </a:tc>
                <a:tc>
                  <a:txBody>
                    <a:bodyPr/>
                    <a:lstStyle/>
                    <a:p>
                      <a:endParaRPr lang="ru-RU" dirty="0"/>
                    </a:p>
                  </a:txBody>
                  <a:tcPr/>
                </a:tc>
                <a:tc>
                  <a:txBody>
                    <a:bodyPr/>
                    <a:lstStyle/>
                    <a:p>
                      <a:endParaRPr lang="ru-RU" dirty="0"/>
                    </a:p>
                  </a:txBody>
                  <a:tcPr/>
                </a:tc>
              </a:tr>
              <a:tr h="295435">
                <a:tc>
                  <a:txBody>
                    <a:bodyPr/>
                    <a:lstStyle/>
                    <a:p>
                      <a:r>
                        <a:rPr lang="kk-KZ" b="1" i="1" dirty="0" smtClean="0">
                          <a:latin typeface="Times New Roman" pitchFamily="18" charset="0"/>
                          <a:cs typeface="Times New Roman" pitchFamily="18" charset="0"/>
                        </a:rPr>
                        <a:t>Елдің мамандану</a:t>
                      </a:r>
                      <a:r>
                        <a:rPr lang="kk-KZ" b="1" i="1" baseline="0" dirty="0" smtClean="0">
                          <a:latin typeface="Times New Roman" pitchFamily="18" charset="0"/>
                          <a:cs typeface="Times New Roman" pitchFamily="18" charset="0"/>
                        </a:rPr>
                        <a:t> саласы</a:t>
                      </a:r>
                      <a:endParaRPr lang="ru-RU" b="1" i="1" dirty="0">
                        <a:latin typeface="Times New Roman" pitchFamily="18" charset="0"/>
                        <a:cs typeface="Times New Roman" pitchFamily="18" charset="0"/>
                      </a:endParaRPr>
                    </a:p>
                  </a:txBody>
                  <a:tcPr/>
                </a:tc>
                <a:tc>
                  <a:txBody>
                    <a:bodyPr/>
                    <a:lstStyle/>
                    <a:p>
                      <a:endParaRPr lang="ru-RU" dirty="0"/>
                    </a:p>
                  </a:txBody>
                  <a:tcPr/>
                </a:tc>
                <a:tc>
                  <a:txBody>
                    <a:bodyPr/>
                    <a:lstStyle/>
                    <a:p>
                      <a:endParaRPr lang="ru-RU"/>
                    </a:p>
                  </a:txBody>
                  <a:tcPr/>
                </a:tc>
              </a:tr>
              <a:tr h="295435">
                <a:tc>
                  <a:txBody>
                    <a:bodyPr/>
                    <a:lstStyle/>
                    <a:p>
                      <a:r>
                        <a:rPr lang="kk-KZ" b="1" i="1" dirty="0" smtClean="0">
                          <a:latin typeface="Times New Roman" pitchFamily="18" charset="0"/>
                          <a:cs typeface="Times New Roman" pitchFamily="18" charset="0"/>
                        </a:rPr>
                        <a:t>“Ыстық нүктелерде” немесе сол елдерге жақын орналасуы</a:t>
                      </a:r>
                      <a:endParaRPr lang="ru-RU" b="1" i="1" dirty="0">
                        <a:latin typeface="Times New Roman" pitchFamily="18" charset="0"/>
                        <a:cs typeface="Times New Roman" pitchFamily="18" charset="0"/>
                      </a:endParaRPr>
                    </a:p>
                  </a:txBody>
                  <a:tcPr/>
                </a:tc>
                <a:tc>
                  <a:txBody>
                    <a:bodyPr/>
                    <a:lstStyle/>
                    <a:p>
                      <a:endParaRPr lang="ru-RU" dirty="0"/>
                    </a:p>
                  </a:txBody>
                  <a:tcPr/>
                </a:tc>
                <a:tc>
                  <a:txBody>
                    <a:bodyPr/>
                    <a:lstStyle/>
                    <a:p>
                      <a:endParaRPr lang="ru-RU" dirty="0"/>
                    </a:p>
                  </a:txBody>
                  <a:tcPr/>
                </a:tc>
              </a:tr>
              <a:tr h="295435">
                <a:tc>
                  <a:txBody>
                    <a:bodyPr/>
                    <a:lstStyle/>
                    <a:p>
                      <a:r>
                        <a:rPr lang="kk-KZ" b="1" i="1" dirty="0" smtClean="0">
                          <a:latin typeface="Times New Roman" pitchFamily="18" charset="0"/>
                          <a:cs typeface="Times New Roman" pitchFamily="18" charset="0"/>
                        </a:rPr>
                        <a:t>Саяси</a:t>
                      </a:r>
                      <a:r>
                        <a:rPr lang="kk-KZ" b="1" i="1" baseline="0" dirty="0" smtClean="0">
                          <a:latin typeface="Times New Roman" pitchFamily="18" charset="0"/>
                          <a:cs typeface="Times New Roman" pitchFamily="18" charset="0"/>
                        </a:rPr>
                        <a:t> билікті қалыптастырушы режимдер</a:t>
                      </a:r>
                      <a:endParaRPr lang="ru-RU" b="1" i="1" dirty="0">
                        <a:latin typeface="Times New Roman" pitchFamily="18" charset="0"/>
                        <a:cs typeface="Times New Roman" pitchFamily="18" charset="0"/>
                      </a:endParaRPr>
                    </a:p>
                  </a:txBody>
                  <a:tcPr/>
                </a:tc>
                <a:tc>
                  <a:txBody>
                    <a:bodyPr/>
                    <a:lstStyle/>
                    <a:p>
                      <a:endParaRPr lang="ru-RU" dirty="0"/>
                    </a:p>
                  </a:txBody>
                  <a:tcPr/>
                </a:tc>
                <a:tc>
                  <a:txBody>
                    <a:bodyPr/>
                    <a:lstStyle/>
                    <a:p>
                      <a:endParaRPr lang="ru-RU" dirty="0"/>
                    </a:p>
                  </a:txBody>
                  <a:tcPr/>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797436"/>
          </a:xfrm>
        </p:spPr>
        <p:txBody>
          <a:bodyPr>
            <a:normAutofit fontScale="90000"/>
          </a:bodyPr>
          <a:lstStyle/>
          <a:p>
            <a:pPr algn="l"/>
            <a:r>
              <a:rPr lang="kk-KZ" sz="3200" b="1" i="1" dirty="0" smtClean="0">
                <a:solidFill>
                  <a:srgbClr val="C00000"/>
                </a:solidFill>
                <a:latin typeface="Times New Roman" pitchFamily="18" charset="0"/>
                <a:cs typeface="Times New Roman" pitchFamily="18" charset="0"/>
              </a:rPr>
              <a:t>1 тапсырма бойынша бағалау критерийлері</a:t>
            </a:r>
            <a:r>
              <a:rPr lang="kk-KZ" sz="3200" b="1" i="1" dirty="0" smtClean="0">
                <a:solidFill>
                  <a:srgbClr val="C00000"/>
                </a:solidFill>
              </a:rPr>
              <a:t>:</a:t>
            </a:r>
            <a:br>
              <a:rPr lang="kk-KZ" sz="3200" b="1" i="1" dirty="0" smtClean="0">
                <a:solidFill>
                  <a:srgbClr val="C00000"/>
                </a:solidFill>
              </a:rPr>
            </a:br>
            <a:r>
              <a:rPr lang="kk-KZ" sz="3200" b="1" i="1" dirty="0" smtClean="0">
                <a:solidFill>
                  <a:srgbClr val="C00000"/>
                </a:solidFill>
              </a:rPr>
              <a:t/>
            </a:r>
            <a:br>
              <a:rPr lang="kk-KZ" sz="3200" b="1" i="1" dirty="0" smtClean="0">
                <a:solidFill>
                  <a:srgbClr val="C00000"/>
                </a:solidFill>
              </a:rPr>
            </a:br>
            <a:r>
              <a:rPr lang="kk-KZ" sz="2700" b="1" i="1" dirty="0" smtClean="0">
                <a:solidFill>
                  <a:schemeClr val="tx1">
                    <a:lumMod val="95000"/>
                    <a:lumOff val="5000"/>
                  </a:schemeClr>
                </a:solidFill>
                <a:latin typeface="Times New Roman" pitchFamily="18" charset="0"/>
                <a:cs typeface="Times New Roman" pitchFamily="18" charset="0"/>
              </a:rPr>
              <a:t>1</a:t>
            </a:r>
            <a:r>
              <a:rPr lang="kk-KZ" sz="3200" b="1" i="1" dirty="0" smtClean="0">
                <a:solidFill>
                  <a:schemeClr val="tx1">
                    <a:lumMod val="95000"/>
                    <a:lumOff val="5000"/>
                  </a:schemeClr>
                </a:solidFill>
              </a:rPr>
              <a:t>.</a:t>
            </a:r>
            <a:r>
              <a:rPr lang="kk-KZ" sz="3200" b="1" i="1" dirty="0" smtClean="0">
                <a:solidFill>
                  <a:srgbClr val="C00000"/>
                </a:solidFill>
              </a:rPr>
              <a:t> </a:t>
            </a:r>
            <a:r>
              <a:rPr lang="kk-KZ" sz="2700" b="1" i="1" dirty="0" smtClean="0">
                <a:solidFill>
                  <a:schemeClr val="tx1">
                    <a:lumMod val="95000"/>
                    <a:lumOff val="5000"/>
                  </a:schemeClr>
                </a:solidFill>
                <a:latin typeface="Times New Roman" pitchFamily="18" charset="0"/>
                <a:cs typeface="Times New Roman" pitchFamily="18" charset="0"/>
              </a:rPr>
              <a:t>Картаны пайдалана отырып елдің әлемдік мұхитқа қатынасын анықтайды</a:t>
            </a:r>
            <a:br>
              <a:rPr lang="kk-KZ" sz="2700" b="1" i="1" dirty="0" smtClean="0">
                <a:solidFill>
                  <a:schemeClr val="tx1">
                    <a:lumMod val="95000"/>
                    <a:lumOff val="5000"/>
                  </a:schemeClr>
                </a:solidFill>
                <a:latin typeface="Times New Roman" pitchFamily="18" charset="0"/>
                <a:cs typeface="Times New Roman" pitchFamily="18" charset="0"/>
              </a:rPr>
            </a:br>
            <a:r>
              <a:rPr lang="kk-KZ" sz="2700" b="1" i="1" dirty="0" smtClean="0">
                <a:solidFill>
                  <a:schemeClr val="tx1">
                    <a:lumMod val="95000"/>
                    <a:lumOff val="5000"/>
                  </a:schemeClr>
                </a:solidFill>
                <a:latin typeface="Times New Roman" pitchFamily="18" charset="0"/>
                <a:cs typeface="Times New Roman" pitchFamily="18" charset="0"/>
              </a:rPr>
              <a:t/>
            </a:r>
            <a:br>
              <a:rPr lang="kk-KZ" sz="2700" b="1" i="1" dirty="0" smtClean="0">
                <a:solidFill>
                  <a:schemeClr val="tx1">
                    <a:lumMod val="95000"/>
                    <a:lumOff val="5000"/>
                  </a:schemeClr>
                </a:solidFill>
                <a:latin typeface="Times New Roman" pitchFamily="18" charset="0"/>
                <a:cs typeface="Times New Roman" pitchFamily="18" charset="0"/>
              </a:rPr>
            </a:br>
            <a:r>
              <a:rPr lang="kk-KZ" sz="2700" b="1" i="1" dirty="0" smtClean="0">
                <a:solidFill>
                  <a:schemeClr val="tx1">
                    <a:lumMod val="95000"/>
                    <a:lumOff val="5000"/>
                  </a:schemeClr>
                </a:solidFill>
                <a:latin typeface="Times New Roman" pitchFamily="18" charset="0"/>
                <a:cs typeface="Times New Roman" pitchFamily="18" charset="0"/>
              </a:rPr>
              <a:t>2. Геоэкономикасы байланысты мамндану салаларын анқтайды</a:t>
            </a:r>
            <a:br>
              <a:rPr lang="kk-KZ" sz="2700" b="1" i="1" dirty="0" smtClean="0">
                <a:solidFill>
                  <a:schemeClr val="tx1">
                    <a:lumMod val="95000"/>
                    <a:lumOff val="5000"/>
                  </a:schemeClr>
                </a:solidFill>
                <a:latin typeface="Times New Roman" pitchFamily="18" charset="0"/>
                <a:cs typeface="Times New Roman" pitchFamily="18" charset="0"/>
              </a:rPr>
            </a:br>
            <a:r>
              <a:rPr lang="kk-KZ" sz="2700" b="1" i="1" dirty="0" smtClean="0">
                <a:solidFill>
                  <a:schemeClr val="tx1">
                    <a:lumMod val="95000"/>
                    <a:lumOff val="5000"/>
                  </a:schemeClr>
                </a:solidFill>
                <a:latin typeface="Times New Roman" pitchFamily="18" charset="0"/>
                <a:cs typeface="Times New Roman" pitchFamily="18" charset="0"/>
              </a:rPr>
              <a:t/>
            </a:r>
            <a:br>
              <a:rPr lang="kk-KZ" sz="2700" b="1" i="1" dirty="0" smtClean="0">
                <a:solidFill>
                  <a:schemeClr val="tx1">
                    <a:lumMod val="95000"/>
                    <a:lumOff val="5000"/>
                  </a:schemeClr>
                </a:solidFill>
                <a:latin typeface="Times New Roman" pitchFamily="18" charset="0"/>
                <a:cs typeface="Times New Roman" pitchFamily="18" charset="0"/>
              </a:rPr>
            </a:br>
            <a:r>
              <a:rPr lang="kk-KZ" sz="2700" b="1" i="1" dirty="0" smtClean="0">
                <a:solidFill>
                  <a:schemeClr val="tx1">
                    <a:lumMod val="95000"/>
                    <a:lumOff val="5000"/>
                  </a:schemeClr>
                </a:solidFill>
                <a:latin typeface="Times New Roman" pitchFamily="18" charset="0"/>
                <a:cs typeface="Times New Roman" pitchFamily="18" charset="0"/>
              </a:rPr>
              <a:t>3. Діни немесе ұлттық қақтығыстар, терроризм, экстремизмге қатысты орнын талдайды</a:t>
            </a:r>
            <a:br>
              <a:rPr lang="kk-KZ" sz="2700" b="1" i="1" dirty="0" smtClean="0">
                <a:solidFill>
                  <a:schemeClr val="tx1">
                    <a:lumMod val="95000"/>
                    <a:lumOff val="5000"/>
                  </a:schemeClr>
                </a:solidFill>
                <a:latin typeface="Times New Roman" pitchFamily="18" charset="0"/>
                <a:cs typeface="Times New Roman" pitchFamily="18" charset="0"/>
              </a:rPr>
            </a:br>
            <a:r>
              <a:rPr lang="kk-KZ" sz="2700" b="1" i="1" dirty="0" smtClean="0">
                <a:solidFill>
                  <a:schemeClr val="tx1">
                    <a:lumMod val="95000"/>
                    <a:lumOff val="5000"/>
                  </a:schemeClr>
                </a:solidFill>
                <a:latin typeface="Times New Roman" pitchFamily="18" charset="0"/>
                <a:cs typeface="Times New Roman" pitchFamily="18" charset="0"/>
              </a:rPr>
              <a:t/>
            </a:r>
            <a:br>
              <a:rPr lang="kk-KZ" sz="2700" b="1" i="1" dirty="0" smtClean="0">
                <a:solidFill>
                  <a:schemeClr val="tx1">
                    <a:lumMod val="95000"/>
                    <a:lumOff val="5000"/>
                  </a:schemeClr>
                </a:solidFill>
                <a:latin typeface="Times New Roman" pitchFamily="18" charset="0"/>
                <a:cs typeface="Times New Roman" pitchFamily="18" charset="0"/>
              </a:rPr>
            </a:br>
            <a:r>
              <a:rPr lang="kk-KZ" sz="2700" b="1" i="1" dirty="0" smtClean="0">
                <a:solidFill>
                  <a:schemeClr val="tx1">
                    <a:lumMod val="95000"/>
                    <a:lumOff val="5000"/>
                  </a:schemeClr>
                </a:solidFill>
                <a:latin typeface="Times New Roman" pitchFamily="18" charset="0"/>
                <a:cs typeface="Times New Roman" pitchFamily="18" charset="0"/>
              </a:rPr>
              <a:t>4. Елдегі демократиялық жағдайын сипаттайды</a:t>
            </a:r>
            <a:endParaRPr lang="ru-RU" sz="2700" b="1" i="1" dirty="0">
              <a:solidFill>
                <a:schemeClr val="tx1">
                  <a:lumMod val="95000"/>
                  <a:lumOff val="5000"/>
                </a:schemeClr>
              </a:solidFill>
              <a:latin typeface="Times New Roman" pitchFamily="18" charset="0"/>
              <a:cs typeface="Times New Roman" pitchFamily="18" charset="0"/>
            </a:endParaRPr>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139</TotalTime>
  <Words>299</Words>
  <Application>Microsoft Office PowerPoint</Application>
  <PresentationFormat>Экран (4:3)</PresentationFormat>
  <Paragraphs>83</Paragraphs>
  <Slides>15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Тема Office</vt:lpstr>
      <vt:lpstr>Слайд 1</vt:lpstr>
      <vt:lpstr>Слайд 2</vt:lpstr>
      <vt:lpstr>Слайд 3</vt:lpstr>
      <vt:lpstr>Қазақстан Республикасы Білім және ғылым министрлігі Солтүстік Қазақстан облысы №25 жалпы білім беретін орта мектебі </vt:lpstr>
      <vt:lpstr>Сабағымыздың мақсаты: 10.6.2.5  Елдің рейтингте орналасқан орнына әсер ететін географиялық, әлеуметтік, экономикалықжәне саяси түрткіжайттарды анықтау 10.6.2.6 Қазақстанның ғаламдық бәсекеге қабілеттілік индексі бойынша әлемдік экономикадағы орнын анықтау Бағалау критерийлері: 1. Елдердің рейтингте орналасқан орнына әсер ететін жағдайларды анықтай алады 2. Қазақстанның ғаламдық бәсекеге қабілеттілік индексі бойынша әлемдік экономикадағы орнын анықтай алады</vt:lpstr>
      <vt:lpstr>      Бәсекеге қабілетті ел дегеніміз – Н.С.Миренконың анықтауы бойынша экономикалық өрлеудің қарқынын, халықты еңбекпен қамтылуы мен нақты табыс мөлшерін арттыруға қабілетті елді атаймыз. Оны сипаттайтын 5 белгіні ажыратуға болады: </vt:lpstr>
      <vt:lpstr>Елдердің ғаламдық бәсекеге қабілеттілік индексі  2018 ж. </vt:lpstr>
      <vt:lpstr> 1 тапсырма     Ғаламдық бәсекеге қабілеттілік индексі бойынша 283 беттегі 10 қосымшаны пайдалана отырып 1 жоғары  1 төмен елді ала отырып келесі жағдайлар бойынша сипатта:</vt:lpstr>
      <vt:lpstr>1 тапсырма бойынша бағалау критерийлері:  1. Картаны пайдалана отырып елдің әлемдік мұхитқа қатынасын анықтайды  2. Геоэкономикасы байланысты мамндану салаларын анқтайды  3. Діни немесе ұлттық қақтығыстар, терроризм, экстремизмге қатысты орнын талдайды  4. Елдегі демократиялық жағдайын сипаттайды</vt:lpstr>
      <vt:lpstr>Слайд 10</vt:lpstr>
      <vt:lpstr>      2 тапсырма       Қазақстанның ғаламдық бәсекеге қабілеттілік индексі бойынша әлемдік экономикадағы орнын анықтау үшін келесі критерийлерді ала отырып сипаттау:  1. Экономикасының шикізат көзіне (мұнай, газ) тәуелді болуы  2. Сырттан инвестиция тартудағы жеңілдіктердің қарастырылуы  3.  Кіші және шағын бизнесті дамытудағы мемлекеттік бағдарламалар  4. Қазақстанның әлемдегі мәртебелік орны (ұйымдарға төрағалық ету, спорттық немесе мәдени жарыстарды қабылдау т.б.)   </vt:lpstr>
      <vt:lpstr>Қорытынды сұрақтар:  1. Ғаламдық бәсекеге қабілетті ел дегеніміз не?  2. Жеке елдердің бәсекеге қабілеттілігін сипаттайтын белгілер қандай?  3. Қазақстанның өз орнын жоғарылатуы үшін қандай бағдарламалар қабылдауы керек деп ойлайсың? </vt:lpstr>
      <vt:lpstr>Слайд 13</vt:lpstr>
      <vt:lpstr>Слайд 14</vt:lpstr>
      <vt:lpstr>Слайд 15</vt:lpstr>
    </vt:vector>
  </TitlesOfParts>
  <Company>HP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HP</dc:creator>
  <cp:lastModifiedBy>HP</cp:lastModifiedBy>
  <cp:revision>1</cp:revision>
  <dcterms:created xsi:type="dcterms:W3CDTF">2020-04-27T10:00:51Z</dcterms:created>
  <dcterms:modified xsi:type="dcterms:W3CDTF">2020-04-27T12:20:28Z</dcterms:modified>
</cp:coreProperties>
</file>