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1" r:id="rId12"/>
    <p:sldId id="272" r:id="rId13"/>
    <p:sldId id="270" r:id="rId14"/>
    <p:sldId id="273" r:id="rId15"/>
    <p:sldId id="266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9047F-B392-4A6E-A76B-780CC14914F8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AFF12E-B770-42DA-8AA2-5E0E3CC376C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7516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k-KZ" dirty="0" smtClean="0"/>
              <a:t> 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AFF12E-B770-42DA-8AA2-5E0E3CC376C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>
            <a:alpha val="5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&#1084;&#1072;&#1082;&#1072;&#1083;.docx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Erbolat_11781201dajbergenov_Men_men_ed_m_vmusice.net.mp3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&#1052;&#1072;&#1093;&#1072;&#1084;&#1073;&#1077;&#1090;+&#1256;&#1090;&#1077;&#1084;&#1110;&#1089;&#1201;&#1083;&#1099;+&#1074;&#1080;&#1076;&#1077;&#1086;+&#1089;&#1083;&#1072;&#1081;&#1076;.mp4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1500166" y="357166"/>
            <a:ext cx="576103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571472" y="1928802"/>
            <a:ext cx="8572528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Тақырыбы: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4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«Махамбет </a:t>
            </a:r>
            <a:r>
              <a:rPr lang="ru-RU" sz="4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Өтемісұлының</a:t>
            </a:r>
            <a:endParaRPr lang="ru-RU" sz="4000" b="1" dirty="0" smtClean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өмірі </a:t>
            </a:r>
            <a:r>
              <a:rPr lang="ru-RU" sz="4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4000" b="1" dirty="0" err="1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шығармашылығы</a:t>
            </a:r>
            <a:r>
              <a:rPr lang="ru-RU" sz="4000" b="1" dirty="0" smtClean="0">
                <a:solidFill>
                  <a:srgbClr val="CC0066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4000" b="1" dirty="0">
              <a:solidFill>
                <a:srgbClr val="CC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1357290" y="4786322"/>
            <a:ext cx="5761038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Қазақ әдебиеті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</a:p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 «а» класс </a:t>
            </a:r>
            <a:endParaRPr lang="ru-RU" sz="28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2060848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Топқа бөліну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5-конечная звезда 2">
            <a:hlinkClick r:id="rId2" action="ppaction://hlinkfile"/>
          </p:cNvPr>
          <p:cNvSpPr/>
          <p:nvPr/>
        </p:nvSpPr>
        <p:spPr>
          <a:xfrm>
            <a:off x="640614" y="216769"/>
            <a:ext cx="457200" cy="691951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>
            <a:normAutofit fontScale="90000"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KZ Times New Roman" pitchFamily="18" charset="0"/>
              </a:rPr>
              <a:t>“</a:t>
            </a:r>
            <a:r>
              <a:rPr lang="kk-KZ" sz="4000" b="1" i="1" dirty="0">
                <a:solidFill>
                  <a:srgbClr val="002060"/>
                </a:solidFill>
                <a:latin typeface="KZ Times New Roman" pitchFamily="18" charset="0"/>
              </a:rPr>
              <a:t>Дауылды жылдар жаршысы”</a:t>
            </a:r>
            <a: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  <a:t/>
            </a:r>
            <a:b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</a:br>
            <a: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  <a:t>ХРОНОЛОГИЯЛЫҚ КЕСТЕ</a:t>
            </a:r>
            <a:endParaRPr lang="ru-RU" sz="4000" b="1" i="1" dirty="0">
              <a:solidFill>
                <a:srgbClr val="002060"/>
              </a:solidFill>
              <a:latin typeface="KZ Times New Roman" pitchFamily="18" charset="0"/>
            </a:endParaRPr>
          </a:p>
        </p:txBody>
      </p:sp>
      <p:graphicFrame>
        <p:nvGraphicFramePr>
          <p:cNvPr id="8226" name="Group 34"/>
          <p:cNvGraphicFramePr>
            <a:graphicFrameLocks noGrp="1"/>
          </p:cNvGraphicFramePr>
          <p:nvPr>
            <p:ph type="body" idx="1"/>
          </p:nvPr>
        </p:nvGraphicFramePr>
        <p:xfrm>
          <a:off x="539750" y="1196975"/>
          <a:ext cx="8207375" cy="5491163"/>
        </p:xfrm>
        <a:graphic>
          <a:graphicData uri="http://schemas.openxmlformats.org/drawingml/2006/table">
            <a:tbl>
              <a:tblPr/>
              <a:tblGrid>
                <a:gridCol w="508000"/>
                <a:gridCol w="1847850"/>
                <a:gridCol w="5851525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Жылы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KZ Times New Roman" pitchFamily="18" charset="0"/>
                        </a:rPr>
                        <a:t> Махамбет өмірі бойынша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1803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1815-1816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1829-1830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1836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ақпан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Сәуір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1837 жыл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130175"/>
            <a:ext cx="8243888" cy="777875"/>
          </a:xfrm>
        </p:spPr>
        <p:txBody>
          <a:bodyPr/>
          <a:lstStyle/>
          <a:p>
            <a:r>
              <a:rPr lang="kk-KZ" dirty="0">
                <a:solidFill>
                  <a:srgbClr val="FF0000"/>
                </a:solidFill>
                <a:latin typeface="KZ Times New Roman" pitchFamily="18" charset="0"/>
              </a:rPr>
              <a:t>Топтастыру стратегиясы</a:t>
            </a:r>
            <a:endParaRPr lang="ru-RU" dirty="0">
              <a:solidFill>
                <a:srgbClr val="FF0000"/>
              </a:solidFill>
              <a:latin typeface="KZ Times New Roman" pitchFamily="18" charset="0"/>
            </a:endParaRP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2916238" y="2997200"/>
            <a:ext cx="3527425" cy="1871663"/>
          </a:xfrm>
          <a:prstGeom prst="ellipse">
            <a:avLst/>
          </a:prstGeom>
          <a:solidFill>
            <a:srgbClr val="00B050">
              <a:alpha val="35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KZ Times New Roman" pitchFamily="18" charset="0"/>
              </a:rPr>
              <a:t>Махамбет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KZ Times New Roman" pitchFamily="18" charset="0"/>
              </a:rPr>
              <a:t>қандай </a:t>
            </a:r>
            <a:r>
              <a:rPr lang="kk-KZ" sz="2400" b="1" dirty="0">
                <a:solidFill>
                  <a:srgbClr val="FF0000"/>
                </a:solidFill>
                <a:latin typeface="KZ Times New Roman" pitchFamily="18" charset="0"/>
              </a:rPr>
              <a:t>жан?</a:t>
            </a:r>
            <a:endParaRPr lang="ru-RU" sz="2400" b="1" dirty="0">
              <a:solidFill>
                <a:srgbClr val="FF0000"/>
              </a:solidFill>
              <a:latin typeface="KZ Times New Roman" pitchFamily="18" charset="0"/>
            </a:endParaRPr>
          </a:p>
        </p:txBody>
      </p:sp>
      <p:sp>
        <p:nvSpPr>
          <p:cNvPr id="16389" name="Line 5"/>
          <p:cNvSpPr>
            <a:spLocks noChangeShapeType="1"/>
          </p:cNvSpPr>
          <p:nvPr/>
        </p:nvSpPr>
        <p:spPr bwMode="auto">
          <a:xfrm flipV="1">
            <a:off x="4716463" y="2133600"/>
            <a:ext cx="71437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0" name="Line 6"/>
          <p:cNvSpPr>
            <a:spLocks noChangeShapeType="1"/>
          </p:cNvSpPr>
          <p:nvPr/>
        </p:nvSpPr>
        <p:spPr bwMode="auto">
          <a:xfrm flipV="1">
            <a:off x="5724525" y="2349500"/>
            <a:ext cx="503238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1" name="Line 7"/>
          <p:cNvSpPr>
            <a:spLocks noChangeShapeType="1"/>
          </p:cNvSpPr>
          <p:nvPr/>
        </p:nvSpPr>
        <p:spPr bwMode="auto">
          <a:xfrm>
            <a:off x="6516688" y="400526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2" name="Line 8"/>
          <p:cNvSpPr>
            <a:spLocks noChangeShapeType="1"/>
          </p:cNvSpPr>
          <p:nvPr/>
        </p:nvSpPr>
        <p:spPr bwMode="auto">
          <a:xfrm>
            <a:off x="2700338" y="2636838"/>
            <a:ext cx="71913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1547813" y="3860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V="1">
            <a:off x="2484438" y="4508500"/>
            <a:ext cx="10080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5435600" y="4868863"/>
            <a:ext cx="129698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>
            <a:normAutofit fontScale="90000"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KZ Times New Roman" pitchFamily="18" charset="0"/>
              </a:rPr>
              <a:t>“</a:t>
            </a:r>
            <a:r>
              <a:rPr lang="kk-KZ" sz="4000" b="1" i="1" dirty="0">
                <a:solidFill>
                  <a:srgbClr val="002060"/>
                </a:solidFill>
                <a:latin typeface="KZ Times New Roman" pitchFamily="18" charset="0"/>
              </a:rPr>
              <a:t>Дауылды жылдар жаршысы”</a:t>
            </a:r>
            <a: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  <a:t/>
            </a:r>
            <a:b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</a:br>
            <a:r>
              <a:rPr lang="kk-KZ" sz="1800" b="1" i="1" dirty="0">
                <a:solidFill>
                  <a:srgbClr val="002060"/>
                </a:solidFill>
                <a:latin typeface="KZ Times New Roman" pitchFamily="18" charset="0"/>
              </a:rPr>
              <a:t>ХРОНОЛОГИЯЛЫҚ КЕСТЕ</a:t>
            </a:r>
            <a:endParaRPr lang="ru-RU" sz="4000" b="1" i="1" dirty="0">
              <a:solidFill>
                <a:srgbClr val="002060"/>
              </a:solidFill>
              <a:latin typeface="KZ Times New Roman" pitchFamily="18" charset="0"/>
            </a:endParaRPr>
          </a:p>
        </p:txBody>
      </p:sp>
      <p:graphicFrame>
        <p:nvGraphicFramePr>
          <p:cNvPr id="8226" name="Group 34"/>
          <p:cNvGraphicFramePr>
            <a:graphicFrameLocks noGrp="1"/>
          </p:cNvGraphicFramePr>
          <p:nvPr>
            <p:ph type="body" idx="1"/>
            <p:extLst>
              <p:ext uri="{D42A27DB-BD31-4B8C-83A1-F6EECF244321}">
                <p14:modId xmlns:p14="http://schemas.microsoft.com/office/powerpoint/2010/main" xmlns="" val="1664165937"/>
              </p:ext>
            </p:extLst>
          </p:nvPr>
        </p:nvGraphicFramePr>
        <p:xfrm>
          <a:off x="539750" y="1196975"/>
          <a:ext cx="8207375" cy="5491163"/>
        </p:xfrm>
        <a:graphic>
          <a:graphicData uri="http://schemas.openxmlformats.org/drawingml/2006/table">
            <a:tbl>
              <a:tblPr/>
              <a:tblGrid>
                <a:gridCol w="508000"/>
                <a:gridCol w="1847850"/>
                <a:gridCol w="5851525"/>
              </a:tblGrid>
              <a:tr h="461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№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Жылы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 Махамбет өмірі бойынша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5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3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4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5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6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1803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1815-1816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1829-1830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1836 жыл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ақпан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Сәуір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KZ Times New Roman" pitchFamily="18" charset="0"/>
                        </a:rPr>
                        <a:t>1837 жыл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KZ 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Орал облысы,Орал ауд,Нарын-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дағы Бекетай құмында дүниеге  келген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Жас кезінде Жәңгір хан орда сында болады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Жәңгір хан үстемдігімен қала бекінісінің түрме-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сінде отырады.Шыққан соң Исатайға қайта қосылды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Орыс отаршылдарына қарсы Исатай мен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Махамбет бастаған ұлт-азаттық  көтеріліс басталды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Қиялымола жерінде үлкен айқас болды.Жәңгір мен Исатай бастаған қол осы жерде кездесті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 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KZ 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KZ Times New Roman" pitchFamily="18" charset="0"/>
                        </a:rPr>
                        <a:t>Исатай мен Махамбет бастаған көтеріліс хан ордасын қоршайды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41325" y="130175"/>
            <a:ext cx="8243888" cy="777875"/>
          </a:xfrm>
        </p:spPr>
        <p:txBody>
          <a:bodyPr/>
          <a:lstStyle/>
          <a:p>
            <a:r>
              <a:rPr lang="kk-KZ" i="1">
                <a:latin typeface="KZ Times New Roman" pitchFamily="18" charset="0"/>
              </a:rPr>
              <a:t>Топтастыру стратегиясы</a:t>
            </a:r>
            <a:endParaRPr lang="ru-RU" i="1">
              <a:latin typeface="KZ Times New Roman" pitchFamily="18" charset="0"/>
            </a:endParaRPr>
          </a:p>
        </p:txBody>
      </p:sp>
      <p:sp>
        <p:nvSpPr>
          <p:cNvPr id="48131" name="Oval 3"/>
          <p:cNvSpPr>
            <a:spLocks noChangeArrowheads="1"/>
          </p:cNvSpPr>
          <p:nvPr/>
        </p:nvSpPr>
        <p:spPr bwMode="auto">
          <a:xfrm>
            <a:off x="2916238" y="2997200"/>
            <a:ext cx="3527425" cy="1871663"/>
          </a:xfrm>
          <a:prstGeom prst="ellipse">
            <a:avLst/>
          </a:prstGeom>
          <a:solidFill>
            <a:srgbClr val="00B050">
              <a:alpha val="29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KZ Times New Roman" pitchFamily="18" charset="0"/>
              </a:rPr>
              <a:t>Махамбет</a:t>
            </a:r>
          </a:p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KZ Times New Roman" pitchFamily="18" charset="0"/>
              </a:rPr>
              <a:t>қандай </a:t>
            </a:r>
            <a:r>
              <a:rPr lang="kk-KZ" sz="2400" b="1" dirty="0">
                <a:solidFill>
                  <a:srgbClr val="FF0000"/>
                </a:solidFill>
                <a:latin typeface="KZ Times New Roman" pitchFamily="18" charset="0"/>
              </a:rPr>
              <a:t>жан?</a:t>
            </a:r>
            <a:endParaRPr lang="ru-RU" sz="2400" b="1" dirty="0">
              <a:solidFill>
                <a:srgbClr val="FF0000"/>
              </a:solidFill>
              <a:latin typeface="KZ Times New Roman" pitchFamily="18" charset="0"/>
            </a:endParaRP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V="1">
            <a:off x="4716463" y="2133600"/>
            <a:ext cx="71437" cy="7191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V="1">
            <a:off x="5724525" y="2349500"/>
            <a:ext cx="503238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6516688" y="4005263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2700338" y="2636838"/>
            <a:ext cx="71913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1547813" y="3860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7" name="Line 9"/>
          <p:cNvSpPr>
            <a:spLocks noChangeShapeType="1"/>
          </p:cNvSpPr>
          <p:nvPr/>
        </p:nvSpPr>
        <p:spPr bwMode="auto">
          <a:xfrm flipV="1">
            <a:off x="2484438" y="4508500"/>
            <a:ext cx="1008062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5435600" y="4868863"/>
            <a:ext cx="1296988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3563938" y="1628775"/>
            <a:ext cx="1871662" cy="504825"/>
          </a:xfrm>
          <a:prstGeom prst="rect">
            <a:avLst/>
          </a:prstGeom>
          <a:solidFill>
            <a:srgbClr val="00B050">
              <a:alpha val="32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Сыршыл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0" name="Rectangle 12"/>
          <p:cNvSpPr>
            <a:spLocks noChangeArrowheads="1"/>
          </p:cNvSpPr>
          <p:nvPr/>
        </p:nvSpPr>
        <p:spPr bwMode="auto">
          <a:xfrm>
            <a:off x="6227763" y="1844675"/>
            <a:ext cx="2160587" cy="504825"/>
          </a:xfrm>
          <a:prstGeom prst="rect">
            <a:avLst/>
          </a:prstGeom>
          <a:solidFill>
            <a:srgbClr val="00B050">
              <a:alpha val="35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Ұлтжанды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1" name="Rectangle 13"/>
          <p:cNvSpPr>
            <a:spLocks noChangeArrowheads="1"/>
          </p:cNvSpPr>
          <p:nvPr/>
        </p:nvSpPr>
        <p:spPr bwMode="auto">
          <a:xfrm>
            <a:off x="395288" y="3213100"/>
            <a:ext cx="2089150" cy="647700"/>
          </a:xfrm>
          <a:prstGeom prst="rect">
            <a:avLst/>
          </a:prstGeom>
          <a:solidFill>
            <a:srgbClr val="00B050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Дауылпаз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2" name="Rectangle 14"/>
          <p:cNvSpPr>
            <a:spLocks noChangeArrowheads="1"/>
          </p:cNvSpPr>
          <p:nvPr/>
        </p:nvSpPr>
        <p:spPr bwMode="auto">
          <a:xfrm>
            <a:off x="684213" y="5373688"/>
            <a:ext cx="2159000" cy="863600"/>
          </a:xfrm>
          <a:prstGeom prst="rect">
            <a:avLst/>
          </a:prstGeom>
          <a:solidFill>
            <a:srgbClr val="00B050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Философ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3" name="Rectangle 15"/>
          <p:cNvSpPr>
            <a:spLocks noChangeArrowheads="1"/>
          </p:cNvSpPr>
          <p:nvPr/>
        </p:nvSpPr>
        <p:spPr bwMode="auto">
          <a:xfrm>
            <a:off x="6011863" y="5589588"/>
            <a:ext cx="2881312" cy="504825"/>
          </a:xfrm>
          <a:prstGeom prst="rect">
            <a:avLst/>
          </a:prstGeom>
          <a:solidFill>
            <a:srgbClr val="00B050">
              <a:alpha val="36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Өр рухты өжет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4" name="Rectangle 16"/>
          <p:cNvSpPr>
            <a:spLocks noChangeArrowheads="1"/>
          </p:cNvSpPr>
          <p:nvPr/>
        </p:nvSpPr>
        <p:spPr bwMode="auto">
          <a:xfrm>
            <a:off x="6948488" y="3284538"/>
            <a:ext cx="1944687" cy="504825"/>
          </a:xfrm>
          <a:prstGeom prst="rect">
            <a:avLst/>
          </a:prstGeom>
          <a:solidFill>
            <a:srgbClr val="00B050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Күрескер ақын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900113" y="1989138"/>
            <a:ext cx="2016125" cy="576262"/>
          </a:xfrm>
          <a:prstGeom prst="rect">
            <a:avLst/>
          </a:prstGeom>
          <a:solidFill>
            <a:srgbClr val="00B050">
              <a:alpha val="34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Батыр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428736"/>
            <a:ext cx="850112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Жеке жұмыс</a:t>
            </a:r>
          </a:p>
          <a:p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Бес жолды өлең құрастыру</a:t>
            </a:r>
            <a:endParaRPr lang="ru-RU" sz="4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928670"/>
            <a:ext cx="8501122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Үйге тапсырма:</a:t>
            </a:r>
          </a:p>
          <a:p>
            <a:pPr algn="ctr"/>
            <a:r>
              <a:rPr lang="kk-KZ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“Жалынды ақын Махамбет”</a:t>
            </a:r>
          </a:p>
          <a:p>
            <a:pPr algn="ctr"/>
            <a:r>
              <a:rPr lang="kk-KZ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тақырыбына эссе жазу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850112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Мақсаты: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Оқушыларға Махамбет өмірі туралы мағлұмат бере отырып, ойларын тереңдету, ақынды тану, ізденгіштік қасиеттерін арттыра отырып, дәлелді пікір айтуға үйрету, сыни ойландыру, мәнерлеп оқу техникасын терең дамыту.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4282" y="2690336"/>
            <a:ext cx="86439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Күтілетін нәтиже: 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Оқушылардың ой-өрісі, сөйлеу мәдениеті қалыптасады, эстетикалық сезімі оянып, өздігінен білім алуға ұмтылады, өзін-өзі реттейді, жұпта, топта бірлесіп жұмыс жасауға араласады.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2285992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“Ыстық орындық”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5852" y="2285992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“Менің ойымша”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5-конечная звезда 3">
            <a:hlinkClick r:id="rId2" action="ppaction://hlinkfile"/>
          </p:cNvPr>
          <p:cNvSpPr/>
          <p:nvPr/>
        </p:nvSpPr>
        <p:spPr>
          <a:xfrm>
            <a:off x="357158" y="285728"/>
            <a:ext cx="428628" cy="628648"/>
          </a:xfrm>
          <a:prstGeom prst="star5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4414" y="1428736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Жаңа сабақ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5-конечная звезда 2">
            <a:hlinkClick r:id="rId2" action="ppaction://hlinkfile"/>
          </p:cNvPr>
          <p:cNvSpPr/>
          <p:nvPr/>
        </p:nvSpPr>
        <p:spPr>
          <a:xfrm>
            <a:off x="357158" y="428604"/>
            <a:ext cx="571504" cy="64294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4414" y="1071546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Жұптық жұмыс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85720" y="2428868"/>
            <a:ext cx="950115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Өлеңді мәнерлеп оқу, идеясын ашу.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Өлеңді құрылысына қарай талдау.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«Тарланым» өлеңінде Исатай бейнесі қалай сомдалған?</a:t>
            </a:r>
            <a:endParaRPr kumimoji="0" lang="kk-KZ" sz="2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071678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Топтық жұмыс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428736"/>
            <a:ext cx="82248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Сергіту сәті</a:t>
            </a:r>
          </a:p>
          <a:p>
            <a:pPr algn="ctr"/>
            <a:r>
              <a:rPr lang="kk-KZ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“Досыма хат”</a:t>
            </a:r>
            <a:endParaRPr lang="ru-RU" sz="6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2071678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23938" y="2224078"/>
            <a:ext cx="70009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Жұптық жұмыс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293</Words>
  <Application>Microsoft Office PowerPoint</Application>
  <PresentationFormat>Экран (4:3)</PresentationFormat>
  <Paragraphs>108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“Дауылды жылдар жаршысы” ХРОНОЛОГИЯЛЫҚ КЕСТЕ</vt:lpstr>
      <vt:lpstr>Топтастыру стратегиясы</vt:lpstr>
      <vt:lpstr>“Дауылды жылдар жаршысы” ХРОНОЛОГИЯЛЫҚ КЕСТЕ</vt:lpstr>
      <vt:lpstr>Топтастыру стратегиясы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Lenovo</cp:lastModifiedBy>
  <cp:revision>15</cp:revision>
  <dcterms:created xsi:type="dcterms:W3CDTF">2015-01-25T16:11:32Z</dcterms:created>
  <dcterms:modified xsi:type="dcterms:W3CDTF">2020-10-17T06:17:46Z</dcterms:modified>
</cp:coreProperties>
</file>