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72" r:id="rId7"/>
    <p:sldId id="271" r:id="rId8"/>
    <p:sldId id="266" r:id="rId9"/>
    <p:sldId id="274" r:id="rId10"/>
    <p:sldId id="267" r:id="rId11"/>
    <p:sldId id="269" r:id="rId12"/>
    <p:sldId id="270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" y="-25896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7509" y="804771"/>
            <a:ext cx="7547579" cy="45243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№71 Жалпы орта білім беретін мектебі</a:t>
            </a:r>
          </a:p>
          <a:p>
            <a:pPr algn="ctr"/>
            <a:endParaRPr lang="kk-K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Ашық сабақ</a:t>
            </a:r>
          </a:p>
          <a:p>
            <a:pPr algn="ctr"/>
            <a:endParaRPr lang="kk-KZ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Абай лирикасы</a:t>
            </a:r>
          </a:p>
          <a:p>
            <a:pPr algn="ctr"/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Сыныбы: 6 – «Ә»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2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552" y="-1741"/>
            <a:ext cx="9196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C:\Users\Василий\Pictures\9840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73016"/>
            <a:ext cx="237626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032635"/>
              </p:ext>
            </p:extLst>
          </p:nvPr>
        </p:nvGraphicFramePr>
        <p:xfrm>
          <a:off x="611560" y="1196753"/>
          <a:ext cx="8229600" cy="1152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1152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Оқылым.Тыңдалым.Айтылым. Топтық жұмыс.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 сөйлем, бір сурет» әдісі арқылы постерге түсір</a:t>
                      </a:r>
                      <a:endParaRPr lang="kk-KZ" sz="28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5" y="2408689"/>
            <a:ext cx="5472609" cy="31085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1-топ. «Қыс» өлеңі. Сұрақ</a:t>
            </a:r>
            <a:r>
              <a:rPr kumimoji="0" lang="kk-KZ" altLang="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Ақын қысты қалай суреттеген?</a:t>
            </a:r>
          </a:p>
          <a:p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2-топ</a:t>
            </a: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«Күз» өлеңі. Сұрақ:</a:t>
            </a:r>
            <a:endParaRPr lang="kk-KZ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Өлеңде күздің қандай белгілері суреттелген</a:t>
            </a:r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топ. «Жаз» өлеңі.Сұрақ:</a:t>
            </a:r>
            <a:endParaRPr lang="kk-KZ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Ақын жазды қалай бейнелеген? </a:t>
            </a:r>
            <a:endParaRPr kumimoji="0" lang="kk-KZ" altLang="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8" y="-1741"/>
            <a:ext cx="9141443" cy="680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224912"/>
              </p:ext>
            </p:extLst>
          </p:nvPr>
        </p:nvGraphicFramePr>
        <p:xfrm>
          <a:off x="2195736" y="639918"/>
          <a:ext cx="6408712" cy="2910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8712"/>
              </a:tblGrid>
              <a:tr h="16723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Оқылым. Жазылым. Жұптық жұмыс «Ойлан, жұптас, пікірлес» әдісі. Өлеңдерге сатылай кешенді талдау және әдеби теориялық ұғымдарды табу. Яғни бұл тапсырмада өлеңнің авторы, тақырыбы, жанры, идеясы,тармағы, өлеңдердің ішінен эпитет, кейіптеу, теңеулерді тауып жазу</a:t>
                      </a:r>
                      <a:endParaRPr lang="kk-KZ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01"/>
            <a:ext cx="9196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592595" y="1186528"/>
            <a:ext cx="6492234" cy="28382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Жазылым.Жеке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alt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alt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жүйрік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endParaRPr lang="ru-RU" alt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мезгілдеріне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мәтелдер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endParaRPr lang="ru-RU" alt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hello_html_5480315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412777"/>
            <a:ext cx="2160240" cy="2029724"/>
          </a:xfrm>
          <a:prstGeom prst="rect">
            <a:avLst/>
          </a:prstGeom>
        </p:spPr>
      </p:pic>
      <p:pic>
        <p:nvPicPr>
          <p:cNvPr id="19" name="Рисунок 18" descr="voprosite-nyj-znak-zaputannost-325903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4024744"/>
            <a:ext cx="1581264" cy="17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4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" y="-25896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126876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Үйге </a:t>
            </a:r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</a:p>
          <a:p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202312"/>
              </p:ext>
            </p:extLst>
          </p:nvPr>
        </p:nvGraphicFramePr>
        <p:xfrm>
          <a:off x="1331640" y="1988840"/>
          <a:ext cx="5997352" cy="108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7352"/>
              </a:tblGrid>
              <a:tr h="10801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«Абай өлеңдері туралы ойларым» тақырыбында шағын эссе жазу</a:t>
                      </a:r>
                      <a:endParaRPr lang="kk-KZ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654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Gulchehra 01\Desktop\image2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4"/>
            <a:ext cx="9036496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4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857232"/>
            <a:ext cx="6676240" cy="50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0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167949" y="303038"/>
            <a:ext cx="5862139" cy="27363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07504" y="404664"/>
            <a:ext cx="3096344" cy="172819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3176" y="3501008"/>
            <a:ext cx="2105000" cy="2160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оқушылар</a:t>
            </a: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шығармалардан орта көлемді үзінділерді мәнерлеп оқып, жатқа айтады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07904" y="3284984"/>
            <a:ext cx="2105000" cy="29523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басым бөлігі</a:t>
            </a: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шығармалардан орта көлемді үзінділерді мәнерлеп оқиды, жатқа айтады, шығармадағы көркем ауыстыруларды (идея, тақырып, эпитет, кейіптеу, теңеу) біледі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16676" y="3501008"/>
            <a:ext cx="2235455" cy="31683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 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1400" dirty="0" smtClean="0"/>
          </a:p>
          <a:p>
            <a:endParaRPr lang="kk-KZ" sz="1400" dirty="0"/>
          </a:p>
          <a:p>
            <a:pPr algn="ctr"/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шығармалардан орта көлемді үзінділерді мәнерлеп оқиды, жатқа айтады,</a:t>
            </a:r>
          </a:p>
          <a:p>
            <a:pPr algn="ctr"/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 көркем ауыстыруларды (идея, тақырып, эпитет, кейіптеу, теңеу) анықтайды</a:t>
            </a:r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2708176" y="4365104"/>
            <a:ext cx="999728" cy="216024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5812904" y="4383360"/>
            <a:ext cx="999728" cy="216024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092150"/>
              </p:ext>
            </p:extLst>
          </p:nvPr>
        </p:nvGraphicFramePr>
        <p:xfrm>
          <a:off x="3347864" y="1127981"/>
          <a:ext cx="5256584" cy="933196"/>
        </p:xfrm>
        <a:graphic>
          <a:graphicData uri="http://schemas.openxmlformats.org/drawingml/2006/table">
            <a:tbl>
              <a:tblPr/>
              <a:tblGrid>
                <a:gridCol w="5256584"/>
              </a:tblGrid>
              <a:tr h="4288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6.1.4.1 көркем шығармалардан орта көлемді үзінділерді мәнерлеп оқу, жатқа айту</a:t>
                      </a:r>
                      <a:r>
                        <a:rPr lang="kk-KZ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 rot="10800000" flipV="1">
            <a:off x="3509787" y="1640414"/>
            <a:ext cx="54726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6.2.3.1 шығармадағы көркем ауыстыруларды (идея, тақырып, эпитет, кейіптеу, теңеу) анықтау</a:t>
            </a:r>
            <a:r>
              <a:rPr kumimoji="0" lang="kk-KZ" altLang="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kk-KZ" altLang="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01"/>
            <a:ext cx="9196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1453952"/>
            <a:ext cx="4801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«Шаттық шеңбері» </a:t>
            </a:r>
            <a:r>
              <a:rPr lang="kk-KZ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 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psicoterapiadegrup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3600400" cy="30963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40502" y="1343670"/>
            <a:ext cx="39519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 қандаймын»</a:t>
            </a:r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әдісі 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Gulchehra 01\Desktop\images (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456384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8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27584" y="260648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біріктіреді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Күз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АЯШ\Desktop\Download\кыс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8753"/>
            <a:ext cx="2952328" cy="195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АЯШ\Desktop\Download\куз сурет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168352" cy="197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АЯШ\Desktop\Download\жаз сурет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74552"/>
            <a:ext cx="3240360" cy="1391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7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9" y="0"/>
            <a:ext cx="9141443" cy="680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1052736"/>
            <a:ext cx="6157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4" descr="C:\Users\Василий\Pictures\9840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7526"/>
            <a:ext cx="1368152" cy="147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398064"/>
              </p:ext>
            </p:extLst>
          </p:nvPr>
        </p:nvGraphicFramePr>
        <p:xfrm>
          <a:off x="2339752" y="620688"/>
          <a:ext cx="5976664" cy="1792854"/>
        </p:xfrm>
        <a:graphic>
          <a:graphicData uri="http://schemas.openxmlformats.org/drawingml/2006/table">
            <a:tbl>
              <a:tblPr/>
              <a:tblGrid>
                <a:gridCol w="5976664"/>
              </a:tblGrid>
              <a:tr h="17928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Үй </a:t>
                      </a: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тапсырмасын тексеру</a:t>
                      </a:r>
                      <a:r>
                        <a:rPr lang="kk-KZ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«Доп лақтыру» </a:t>
                      </a:r>
                      <a:r>
                        <a:rPr lang="kk-KZ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әдісі арқылы  шолу жасайды. </a:t>
                      </a:r>
                      <a:endParaRPr lang="kk-K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04728" y="2094751"/>
            <a:ext cx="6336704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Сұрақтар топтағы оқушыларға беріледі, ал топ басшысы шығып, </a:t>
            </a:r>
            <a:r>
              <a:rPr kumimoji="0" lang="kk-KZ" altLang="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«Топтастыру стратегиясын»</a:t>
            </a:r>
            <a:r>
              <a:rPr kumimoji="0" lang="kk-KZ" altLang="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орындайды. Яғни Абай Құнанбаев кім? деген сұраққа жауап жазады</a:t>
            </a:r>
            <a:r>
              <a:rPr kumimoji="0" lang="kk-KZ" altLang="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kk-KZ" altLang="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777\Downloads\futbolnyj_mjac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183" y="1082566"/>
            <a:ext cx="1334366" cy="986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9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Топтастыру стратегиясы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Зилола\Desktop\images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2952328" cy="20162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6" name="Прямая со стрелкой 5"/>
          <p:cNvCxnSpPr/>
          <p:nvPr/>
        </p:nvCxnSpPr>
        <p:spPr>
          <a:xfrm>
            <a:off x="5868144" y="3063883"/>
            <a:ext cx="1080120" cy="5076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Прямая со стрелкой 6"/>
          <p:cNvCxnSpPr/>
          <p:nvPr/>
        </p:nvCxnSpPr>
        <p:spPr>
          <a:xfrm>
            <a:off x="5559850" y="3789040"/>
            <a:ext cx="1028374" cy="648072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Прямая со стрелкой 9"/>
          <p:cNvCxnSpPr/>
          <p:nvPr/>
        </p:nvCxnSpPr>
        <p:spPr>
          <a:xfrm flipH="1">
            <a:off x="2555776" y="3943712"/>
            <a:ext cx="947326" cy="648072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Прямая со стрелкой 10"/>
          <p:cNvCxnSpPr/>
          <p:nvPr/>
        </p:nvCxnSpPr>
        <p:spPr>
          <a:xfrm>
            <a:off x="4531476" y="4093840"/>
            <a:ext cx="56266" cy="1135360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" name="Прямая со стрелкой 11"/>
          <p:cNvCxnSpPr/>
          <p:nvPr/>
        </p:nvCxnSpPr>
        <p:spPr>
          <a:xfrm flipH="1" flipV="1">
            <a:off x="2303748" y="1556793"/>
            <a:ext cx="1044426" cy="720079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Прямая со стрелкой 12"/>
          <p:cNvCxnSpPr/>
          <p:nvPr/>
        </p:nvCxnSpPr>
        <p:spPr>
          <a:xfrm flipV="1">
            <a:off x="5432954" y="1556792"/>
            <a:ext cx="1028374" cy="720080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Прямая со стрелкой 13"/>
          <p:cNvCxnSpPr/>
          <p:nvPr/>
        </p:nvCxnSpPr>
        <p:spPr>
          <a:xfrm flipH="1">
            <a:off x="1691680" y="3140968"/>
            <a:ext cx="1224136" cy="0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3" name="Прямая со стрелкой 22"/>
          <p:cNvCxnSpPr/>
          <p:nvPr/>
        </p:nvCxnSpPr>
        <p:spPr>
          <a:xfrm flipH="1" flipV="1">
            <a:off x="4391980" y="1196752"/>
            <a:ext cx="12600" cy="864096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0382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21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683"/>
            <a:ext cx="7921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67" y="1510571"/>
            <a:ext cx="7921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7921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420888"/>
            <a:ext cx="7921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672"/>
            <a:ext cx="7921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33256"/>
            <a:ext cx="7921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49280"/>
            <a:ext cx="7921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Рисунок 1" descr="MC90043441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43" y="656902"/>
            <a:ext cx="2594874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i?id=462691301-68-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9" y="4828951"/>
            <a:ext cx="208815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56944"/>
          </a:xfrm>
        </p:spPr>
      </p:pic>
      <p:sp>
        <p:nvSpPr>
          <p:cNvPr id="3" name="Прямоугольник 2"/>
          <p:cNvSpPr/>
          <p:nvPr/>
        </p:nvSpPr>
        <p:spPr>
          <a:xfrm>
            <a:off x="2788199" y="4839726"/>
            <a:ext cx="46939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Бейнебаян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120" y="0"/>
            <a:ext cx="9196552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13" descr="image00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476" y="394408"/>
            <a:ext cx="2088232" cy="173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461841"/>
              </p:ext>
            </p:extLst>
          </p:nvPr>
        </p:nvGraphicFramePr>
        <p:xfrm>
          <a:off x="323528" y="1242712"/>
          <a:ext cx="6552728" cy="4880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52728"/>
              </a:tblGrid>
              <a:tr h="45642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Абай  лирикасы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Лирика дегеніміз не? </a:t>
                      </a:r>
                      <a:endParaRPr lang="kk-KZ" sz="2400" b="1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Лирика </a:t>
                      </a:r>
                      <a:r>
                        <a:rPr lang="kk-KZ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адамның көңіл - күйін, қуаныш – реніш, сезімін білдіретін поэзия. Лирика бес түрге бөлінеді.</a:t>
                      </a:r>
                      <a:br>
                        <a:rPr lang="kk-KZ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kk-KZ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Табиғат лирикасы</a:t>
                      </a:r>
                      <a:br>
                        <a:rPr lang="kk-KZ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kk-KZ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Махаббат лирикасы</a:t>
                      </a:r>
                      <a:br>
                        <a:rPr lang="kk-KZ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kk-KZ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Философиялық лирика</a:t>
                      </a:r>
                      <a:br>
                        <a:rPr lang="kk-KZ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kk-KZ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Саяси лирика</a:t>
                      </a:r>
                      <a:br>
                        <a:rPr lang="kk-KZ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kk-KZ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Көңіл - күй лирикасы</a:t>
                      </a:r>
                      <a:br>
                        <a:rPr lang="kk-KZ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kk-KZ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7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уга 12"/>
          <p:cNvSpPr/>
          <p:nvPr/>
        </p:nvSpPr>
        <p:spPr>
          <a:xfrm rot="10800000">
            <a:off x="1857356" y="3143248"/>
            <a:ext cx="2666607" cy="1928802"/>
          </a:xfrm>
          <a:prstGeom prst="arc">
            <a:avLst>
              <a:gd name="adj1" fmla="val 11162252"/>
              <a:gd name="adj2" fmla="val 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4572000" y="857232"/>
            <a:ext cx="3357586" cy="1143008"/>
          </a:xfrm>
          <a:prstGeom prst="arc">
            <a:avLst>
              <a:gd name="adj1" fmla="val 10804687"/>
              <a:gd name="adj2" fmla="val 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3568" y="214290"/>
            <a:ext cx="756084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Оқылым.Тыңдалым.Айтылым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Топтық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«5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сөйлем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суреті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әдісі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85860"/>
            <a:ext cx="2571768" cy="2714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қысты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суреттеген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1832" y="1749160"/>
            <a:ext cx="2571768" cy="27860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Өлеңде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күздің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суреттелген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1214422"/>
            <a:ext cx="2571768" cy="2928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жазды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суреттеген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000504"/>
            <a:ext cx="2571768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Қыс өлеңі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1142984"/>
            <a:ext cx="2571768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Күз өлеңі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4000504"/>
            <a:ext cx="2571768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Жаз өлеңі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386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Топтастыру стратегиясы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18</cp:revision>
  <dcterms:created xsi:type="dcterms:W3CDTF">2019-09-26T15:39:31Z</dcterms:created>
  <dcterms:modified xsi:type="dcterms:W3CDTF">2019-11-25T06:56:59Z</dcterms:modified>
</cp:coreProperties>
</file>