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72" r:id="rId7"/>
    <p:sldId id="271" r:id="rId8"/>
    <p:sldId id="266" r:id="rId9"/>
    <p:sldId id="274" r:id="rId10"/>
    <p:sldId id="267" r:id="rId11"/>
    <p:sldId id="269" r:id="rId12"/>
    <p:sldId id="270" r:id="rId13"/>
    <p:sldId id="27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596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7" y="-25896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67509" y="804771"/>
            <a:ext cx="7547579" cy="452431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kk-KZ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№71 Жалпы орта білім беретін мектебі</a:t>
            </a:r>
          </a:p>
          <a:p>
            <a:pPr algn="ctr"/>
            <a:endParaRPr lang="kk-K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Ашық сабақ</a:t>
            </a:r>
          </a:p>
          <a:p>
            <a:pPr algn="ctr"/>
            <a:endParaRPr lang="kk-KZ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Тақырыбы: Абай лирикасы</a:t>
            </a:r>
          </a:p>
          <a:p>
            <a:pPr algn="ctr"/>
            <a:r>
              <a:rPr lang="kk-KZ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Сыныбы: 6 – «Ә»</a:t>
            </a:r>
          </a:p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26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2552" y="-1741"/>
            <a:ext cx="91965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4" descr="C:\Users\Василий\Pictures\98407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573016"/>
            <a:ext cx="2376264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032635"/>
              </p:ext>
            </p:extLst>
          </p:nvPr>
        </p:nvGraphicFramePr>
        <p:xfrm>
          <a:off x="611560" y="1196753"/>
          <a:ext cx="8229600" cy="11521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29600"/>
              </a:tblGrid>
              <a:tr h="11521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800" b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Оқылым.Тыңдалым.Айтылым. Топтық жұмыс.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800" b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«5 сөйлем, бір сурет» әдісі арқылы постерге түсір</a:t>
                      </a:r>
                      <a:endParaRPr lang="kk-KZ" sz="2800" b="1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55575" y="2408689"/>
            <a:ext cx="5472609" cy="310854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1-топ. «Қыс» өлеңі. Сұрақ</a:t>
            </a:r>
            <a:r>
              <a:rPr kumimoji="0" lang="kk-KZ" altLang="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Ақын қысты қалай суреттеген?</a:t>
            </a:r>
          </a:p>
          <a:p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2-топ</a:t>
            </a:r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«Күз» өлеңі. Сұрақ:</a:t>
            </a:r>
            <a:endParaRPr lang="kk-KZ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Өлеңде күздің қандай белгілері суреттелген</a:t>
            </a:r>
            <a:r>
              <a:rPr lang="kk-KZ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kk-KZ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топ. «Жаз» өлеңі.Сұрақ:</a:t>
            </a:r>
            <a:endParaRPr lang="kk-KZ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Ақын жазды қалай бейнелеген? </a:t>
            </a:r>
            <a:endParaRPr kumimoji="0" lang="kk-KZ" altLang="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4998" y="-1741"/>
            <a:ext cx="9141443" cy="6802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224912"/>
              </p:ext>
            </p:extLst>
          </p:nvPr>
        </p:nvGraphicFramePr>
        <p:xfrm>
          <a:off x="2195736" y="639918"/>
          <a:ext cx="6408712" cy="29106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08712"/>
              </a:tblGrid>
              <a:tr h="167234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4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Оқылым. Жазылым. Жұптық жұмыс «Ойлан, жұптас, пікірлес» әдісі. Өлеңдерге сатылай кешенді талдау және әдеби теориялық ұғымдарды табу. Яғни бұл тапсырмада өлеңнің авторы, тақырыбы, жанры, идеясы,тармағы, өлеңдердің ішінен эпитет, кейіптеу, теңеулерді тауып жазу</a:t>
                      </a:r>
                      <a:endParaRPr lang="kk-KZ" sz="24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501"/>
            <a:ext cx="91965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Скругленный прямоугольник 15"/>
          <p:cNvSpPr/>
          <p:nvPr/>
        </p:nvSpPr>
        <p:spPr>
          <a:xfrm>
            <a:off x="2592595" y="1186528"/>
            <a:ext cx="6492234" cy="28382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Жазылым.Жеке</a:t>
            </a:r>
            <a:r>
              <a:rPr lang="ru-RU" alt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alt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altLang="ru-RU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Кім</a:t>
            </a:r>
            <a:r>
              <a:rPr lang="ru-RU" alt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жүйрік</a:t>
            </a:r>
            <a:r>
              <a:rPr lang="ru-RU" alt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alt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altLang="ru-RU" sz="3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endParaRPr lang="ru-RU" altLang="ru-RU" sz="36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alt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мезгілдеріне</a:t>
            </a:r>
            <a:r>
              <a:rPr lang="ru-RU" alt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alt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мақал</a:t>
            </a:r>
            <a:r>
              <a:rPr lang="ru-RU" alt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sz="3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мәтелдер</a:t>
            </a:r>
            <a:r>
              <a:rPr lang="ru-RU" alt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жазу</a:t>
            </a:r>
            <a:endParaRPr lang="ru-RU" altLang="ru-RU" sz="3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 descr="hello_html_5480315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1412777"/>
            <a:ext cx="2160240" cy="2029724"/>
          </a:xfrm>
          <a:prstGeom prst="rect">
            <a:avLst/>
          </a:prstGeom>
        </p:spPr>
      </p:pic>
      <p:pic>
        <p:nvPicPr>
          <p:cNvPr id="19" name="Рисунок 18" descr="voprosite-nyj-znak-zaputannost-3259036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28184" y="4024744"/>
            <a:ext cx="1581264" cy="171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74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7" y="-25896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07704" y="126876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Үйге </a:t>
            </a:r>
            <a:r>
              <a:rPr lang="kk-KZ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</a:t>
            </a:r>
          </a:p>
          <a:p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202312"/>
              </p:ext>
            </p:extLst>
          </p:nvPr>
        </p:nvGraphicFramePr>
        <p:xfrm>
          <a:off x="1331640" y="1988840"/>
          <a:ext cx="5997352" cy="1080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97352"/>
              </a:tblGrid>
              <a:tr h="108012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«Абай өлеңдері туралы ойларым» тақырыбында шағын эссе жазу</a:t>
                      </a:r>
                      <a:endParaRPr lang="kk-KZ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8654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Gulchehra 01\Desktop\image2 (1)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4"/>
            <a:ext cx="9036496" cy="6829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142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857232"/>
            <a:ext cx="6676240" cy="500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303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167949" y="303038"/>
            <a:ext cx="5862139" cy="27363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107504" y="404664"/>
            <a:ext cx="3096344" cy="172819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 мақсаты: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3176" y="3501008"/>
            <a:ext cx="2105000" cy="21602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 оқушылар</a:t>
            </a:r>
            <a:r>
              <a:rPr lang="kk-KZ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көркем шығармалардан орта көлемді үзінділерді мәнерлеп оқып, жатқа айтады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707904" y="3284984"/>
            <a:ext cx="2105000" cy="295232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</a:t>
            </a:r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басым бөлігі</a:t>
            </a:r>
            <a:r>
              <a:rPr lang="kk-KZ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көркем шығармалардан орта көлемді үзінділерді мәнерлеп оқиды, жатқа айтады, шығармадағы көркем ауыстыруларды (идея, тақырып, эпитет, кейіптеу, теңеу) біледі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16676" y="3501008"/>
            <a:ext cx="2235455" cy="31683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 </a:t>
            </a:r>
            <a:r>
              <a:rPr lang="kk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</a:t>
            </a: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kk-KZ" sz="1400" dirty="0" smtClean="0"/>
          </a:p>
          <a:p>
            <a:endParaRPr lang="kk-KZ" sz="1400" dirty="0"/>
          </a:p>
          <a:p>
            <a:pPr algn="ctr"/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көркем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шығармалардан орта көлемді үзінділерді мәнерлеп оқиды, жатқа айтады,</a:t>
            </a:r>
          </a:p>
          <a:p>
            <a:pPr algn="ctr"/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шығармадағы көркем ауыстыруларды (идея, тақырып, эпитет, кейіптеу, теңеу) анықтайды</a:t>
            </a:r>
            <a:endPara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Двойная стрелка влево/вправо 11"/>
          <p:cNvSpPr/>
          <p:nvPr/>
        </p:nvSpPr>
        <p:spPr>
          <a:xfrm>
            <a:off x="2708176" y="4365104"/>
            <a:ext cx="999728" cy="216024"/>
          </a:xfrm>
          <a:prstGeom prst="left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войная стрелка влево/вправо 12"/>
          <p:cNvSpPr/>
          <p:nvPr/>
        </p:nvSpPr>
        <p:spPr>
          <a:xfrm>
            <a:off x="5812904" y="4383360"/>
            <a:ext cx="999728" cy="216024"/>
          </a:xfrm>
          <a:prstGeom prst="left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092150"/>
              </p:ext>
            </p:extLst>
          </p:nvPr>
        </p:nvGraphicFramePr>
        <p:xfrm>
          <a:off x="3347864" y="1127981"/>
          <a:ext cx="5256584" cy="933196"/>
        </p:xfrm>
        <a:graphic>
          <a:graphicData uri="http://schemas.openxmlformats.org/drawingml/2006/table">
            <a:tbl>
              <a:tblPr/>
              <a:tblGrid>
                <a:gridCol w="5256584"/>
              </a:tblGrid>
              <a:tr h="42881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6.1.4.1 көркем шығармалардан орта көлемді үзінділерді мәнерлеп оқу, жатқа айту</a:t>
                      </a:r>
                      <a:r>
                        <a:rPr lang="kk-KZ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kk-KZ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Rectangle 3"/>
          <p:cNvSpPr>
            <a:spLocks noChangeArrowheads="1"/>
          </p:cNvSpPr>
          <p:nvPr/>
        </p:nvSpPr>
        <p:spPr bwMode="auto">
          <a:xfrm rot="10800000" flipV="1">
            <a:off x="3509787" y="1640414"/>
            <a:ext cx="54726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6.2.3.1 шығармадағы көркем ауыстыруларды (идея, тақырып, эпитет, кейіптеу, теңеу) анықтау</a:t>
            </a:r>
            <a:r>
              <a:rPr kumimoji="0" lang="kk-KZ" altLang="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kk-KZ" altLang="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88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501"/>
            <a:ext cx="91965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7504" y="1453952"/>
            <a:ext cx="48013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«Шаттық шеңбері» </a:t>
            </a:r>
            <a:r>
              <a:rPr lang="kk-KZ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 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psicoterapiadegrupo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7544" y="2420888"/>
            <a:ext cx="3600400" cy="309634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940502" y="1343670"/>
            <a:ext cx="39519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«Мен қандаймын»</a:t>
            </a:r>
            <a:r>
              <a:rPr lang="kk-KZ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әдісі 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Gulchehra 01\Desktop\images (4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420888"/>
            <a:ext cx="3456384" cy="273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081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65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827584" y="260648"/>
            <a:ext cx="69847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Суреттер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топқа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біріктіреді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Күз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Жаз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АЯШ\Desktop\Download\кыс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68753"/>
            <a:ext cx="2952328" cy="1952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АЯШ\Desktop\Download\куз сурет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772816"/>
            <a:ext cx="3168352" cy="1975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АЯШ\Desktop\Download\жаз сурет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374552"/>
            <a:ext cx="3240360" cy="1391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872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89" y="0"/>
            <a:ext cx="9141443" cy="6802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483768" y="1052736"/>
            <a:ext cx="61576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4" descr="C:\Users\Василий\Pictures\98407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17526"/>
            <a:ext cx="1368152" cy="1470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398064"/>
              </p:ext>
            </p:extLst>
          </p:nvPr>
        </p:nvGraphicFramePr>
        <p:xfrm>
          <a:off x="2339752" y="620688"/>
          <a:ext cx="5976664" cy="1792854"/>
        </p:xfrm>
        <a:graphic>
          <a:graphicData uri="http://schemas.openxmlformats.org/drawingml/2006/table">
            <a:tbl>
              <a:tblPr/>
              <a:tblGrid>
                <a:gridCol w="5976664"/>
              </a:tblGrid>
              <a:tr h="17928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Үй </a:t>
                      </a:r>
                      <a:r>
                        <a:rPr lang="kk-KZ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тапсырмасын тексеру</a:t>
                      </a:r>
                      <a:r>
                        <a:rPr lang="kk-KZ" sz="2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«Доп лақтыру» </a:t>
                      </a:r>
                      <a:r>
                        <a:rPr lang="kk-KZ" sz="2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әдісі арқылы  шолу жасайды. </a:t>
                      </a:r>
                      <a:endParaRPr lang="kk-KZ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304728" y="2094751"/>
            <a:ext cx="6336704" cy="15696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Сұрақтар топтағы оқушыларға беріледі, ал топ басшысы шығып, </a:t>
            </a:r>
            <a:r>
              <a:rPr kumimoji="0" lang="kk-KZ" altLang="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«Топтастыру стратегиясын»</a:t>
            </a:r>
            <a:r>
              <a:rPr kumimoji="0" lang="kk-KZ" altLang="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орындайды. Яғни Абай Құнанбаев кім? деген сұраққа жауап жазады</a:t>
            </a:r>
            <a:r>
              <a:rPr kumimoji="0" lang="kk-KZ" altLang="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kk-KZ" altLang="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777\Downloads\futbolnyj_mjach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183" y="1082566"/>
            <a:ext cx="1334366" cy="9867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3998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Топтастыру стратегиясы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Зилола\Desktop\images (2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060848"/>
            <a:ext cx="2952328" cy="201622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6" name="Прямая со стрелкой 5"/>
          <p:cNvCxnSpPr/>
          <p:nvPr/>
        </p:nvCxnSpPr>
        <p:spPr>
          <a:xfrm>
            <a:off x="5868144" y="3063883"/>
            <a:ext cx="1080120" cy="5076"/>
          </a:xfrm>
          <a:prstGeom prst="straightConnector1">
            <a:avLst/>
          </a:prstGeom>
          <a:noFill/>
          <a:ln w="25400" cap="flat" cmpd="sng" algn="ctr">
            <a:solidFill>
              <a:srgbClr val="C0504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7" name="Прямая со стрелкой 6"/>
          <p:cNvCxnSpPr/>
          <p:nvPr/>
        </p:nvCxnSpPr>
        <p:spPr>
          <a:xfrm>
            <a:off x="5559850" y="3789040"/>
            <a:ext cx="1028374" cy="648072"/>
          </a:xfrm>
          <a:prstGeom prst="straightConnector1">
            <a:avLst/>
          </a:prstGeom>
          <a:noFill/>
          <a:ln w="25400" cap="flat" cmpd="sng" algn="ctr">
            <a:solidFill>
              <a:srgbClr val="C0504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0" name="Прямая со стрелкой 9"/>
          <p:cNvCxnSpPr/>
          <p:nvPr/>
        </p:nvCxnSpPr>
        <p:spPr>
          <a:xfrm flipH="1">
            <a:off x="2555776" y="3943712"/>
            <a:ext cx="947326" cy="648072"/>
          </a:xfrm>
          <a:prstGeom prst="straightConnector1">
            <a:avLst/>
          </a:prstGeom>
          <a:noFill/>
          <a:ln w="25400" cap="flat" cmpd="sng" algn="ctr">
            <a:solidFill>
              <a:srgbClr val="C0504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1" name="Прямая со стрелкой 10"/>
          <p:cNvCxnSpPr/>
          <p:nvPr/>
        </p:nvCxnSpPr>
        <p:spPr>
          <a:xfrm>
            <a:off x="4531476" y="4093840"/>
            <a:ext cx="56266" cy="1135360"/>
          </a:xfrm>
          <a:prstGeom prst="straightConnector1">
            <a:avLst/>
          </a:prstGeom>
          <a:noFill/>
          <a:ln w="25400" cap="flat" cmpd="sng" algn="ctr">
            <a:solidFill>
              <a:srgbClr val="C0504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2" name="Прямая со стрелкой 11"/>
          <p:cNvCxnSpPr/>
          <p:nvPr/>
        </p:nvCxnSpPr>
        <p:spPr>
          <a:xfrm flipH="1" flipV="1">
            <a:off x="2303748" y="1556793"/>
            <a:ext cx="1044426" cy="720079"/>
          </a:xfrm>
          <a:prstGeom prst="straightConnector1">
            <a:avLst/>
          </a:prstGeom>
          <a:noFill/>
          <a:ln w="25400" cap="flat" cmpd="sng" algn="ctr">
            <a:solidFill>
              <a:srgbClr val="C0504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3" name="Прямая со стрелкой 12"/>
          <p:cNvCxnSpPr/>
          <p:nvPr/>
        </p:nvCxnSpPr>
        <p:spPr>
          <a:xfrm flipV="1">
            <a:off x="5432954" y="1556792"/>
            <a:ext cx="1028374" cy="720080"/>
          </a:xfrm>
          <a:prstGeom prst="straightConnector1">
            <a:avLst/>
          </a:prstGeom>
          <a:noFill/>
          <a:ln w="25400" cap="flat" cmpd="sng" algn="ctr">
            <a:solidFill>
              <a:srgbClr val="C0504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4" name="Прямая со стрелкой 13"/>
          <p:cNvCxnSpPr/>
          <p:nvPr/>
        </p:nvCxnSpPr>
        <p:spPr>
          <a:xfrm flipH="1">
            <a:off x="1691680" y="3140968"/>
            <a:ext cx="1224136" cy="0"/>
          </a:xfrm>
          <a:prstGeom prst="straightConnector1">
            <a:avLst/>
          </a:prstGeom>
          <a:noFill/>
          <a:ln w="25400" cap="flat" cmpd="sng" algn="ctr">
            <a:solidFill>
              <a:srgbClr val="C0504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3" name="Прямая со стрелкой 22"/>
          <p:cNvCxnSpPr/>
          <p:nvPr/>
        </p:nvCxnSpPr>
        <p:spPr>
          <a:xfrm flipH="1" flipV="1">
            <a:off x="4391980" y="1196752"/>
            <a:ext cx="12600" cy="864096"/>
          </a:xfrm>
          <a:prstGeom prst="straightConnector1">
            <a:avLst/>
          </a:prstGeom>
          <a:noFill/>
          <a:ln w="25400" cap="flat" cmpd="sng" algn="ctr">
            <a:solidFill>
              <a:srgbClr val="C0504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103824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792162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78683"/>
            <a:ext cx="792162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967" y="1510571"/>
            <a:ext cx="792162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0928"/>
            <a:ext cx="792162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2420888"/>
            <a:ext cx="792162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76672"/>
            <a:ext cx="792162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733256"/>
            <a:ext cx="792162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949280"/>
            <a:ext cx="792162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" name="Рисунок 1" descr="MC900434411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43" y="656902"/>
            <a:ext cx="2594874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i?id=462691301-68-7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69" y="4828951"/>
            <a:ext cx="2088158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Объект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756944"/>
          </a:xfrm>
        </p:spPr>
      </p:pic>
      <p:sp>
        <p:nvSpPr>
          <p:cNvPr id="3" name="Прямоугольник 2"/>
          <p:cNvSpPr/>
          <p:nvPr/>
        </p:nvSpPr>
        <p:spPr>
          <a:xfrm>
            <a:off x="2788199" y="4839726"/>
            <a:ext cx="469391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Бейнебаян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67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5120" y="0"/>
            <a:ext cx="9196552" cy="6858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Picture 13" descr="image001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476" y="394408"/>
            <a:ext cx="2088232" cy="1738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3461841"/>
              </p:ext>
            </p:extLst>
          </p:nvPr>
        </p:nvGraphicFramePr>
        <p:xfrm>
          <a:off x="323528" y="1242712"/>
          <a:ext cx="6552728" cy="48808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52728"/>
              </a:tblGrid>
              <a:tr h="45642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Абай  лирикасы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Лирика дегеніміз не? </a:t>
                      </a:r>
                      <a:endParaRPr lang="kk-KZ" sz="2400" b="1" dirty="0" smtClean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400" b="1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Лирика </a:t>
                      </a:r>
                      <a:r>
                        <a:rPr lang="kk-KZ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адамның көңіл - күйін, қуаныш – реніш, сезімін білдіретін поэзия. Лирика бес түрге бөлінеді.</a:t>
                      </a:r>
                      <a:br>
                        <a:rPr lang="kk-KZ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kk-KZ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Табиғат лирикасы</a:t>
                      </a:r>
                      <a:br>
                        <a:rPr lang="kk-KZ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kk-KZ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Махаббат лирикасы</a:t>
                      </a:r>
                      <a:br>
                        <a:rPr lang="kk-KZ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kk-KZ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Философиялық лирика</a:t>
                      </a:r>
                      <a:br>
                        <a:rPr lang="kk-KZ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kk-KZ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Саяси лирика</a:t>
                      </a:r>
                      <a:br>
                        <a:rPr lang="kk-KZ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kk-KZ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Көңіл - күй лирикасы</a:t>
                      </a:r>
                      <a:br>
                        <a:rPr lang="kk-KZ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kk-KZ" sz="24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079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Дуга 12"/>
          <p:cNvSpPr/>
          <p:nvPr/>
        </p:nvSpPr>
        <p:spPr>
          <a:xfrm rot="10800000">
            <a:off x="1857356" y="3143248"/>
            <a:ext cx="2666607" cy="1928802"/>
          </a:xfrm>
          <a:prstGeom prst="arc">
            <a:avLst>
              <a:gd name="adj1" fmla="val 11162252"/>
              <a:gd name="adj2" fmla="val 0"/>
            </a:avLst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уга 11"/>
          <p:cNvSpPr/>
          <p:nvPr/>
        </p:nvSpPr>
        <p:spPr>
          <a:xfrm>
            <a:off x="4572000" y="857232"/>
            <a:ext cx="3357586" cy="1143008"/>
          </a:xfrm>
          <a:prstGeom prst="arc">
            <a:avLst>
              <a:gd name="adj1" fmla="val 10804687"/>
              <a:gd name="adj2" fmla="val 0"/>
            </a:avLst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83568" y="214290"/>
            <a:ext cx="7560840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Оқылым.Тыңдалым.Айтылым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Топтық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«5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сөйлем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суреті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әдісі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285860"/>
            <a:ext cx="2571768" cy="271464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Ақын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қысты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қалай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суреттеген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91832" y="1749160"/>
            <a:ext cx="2571768" cy="278608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Өлеңде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күздің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белгілері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суреттелген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86512" y="1214422"/>
            <a:ext cx="2571768" cy="29289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Ақын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жазды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қалай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суреттеген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4000504"/>
            <a:ext cx="2571768" cy="52322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Қыс өлеңі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7554" y="1142984"/>
            <a:ext cx="2571768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Күз өлеңі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86512" y="4000504"/>
            <a:ext cx="2571768" cy="46166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Жаз өлеңі</a:t>
            </a:r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15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</TotalTime>
  <Words>386</Words>
  <Application>Microsoft Office PowerPoint</Application>
  <PresentationFormat>Экран (4:3)</PresentationFormat>
  <Paragraphs>66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Топтастыру стратегиясы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 Windows</cp:lastModifiedBy>
  <cp:revision>18</cp:revision>
  <dcterms:created xsi:type="dcterms:W3CDTF">2019-09-26T15:39:31Z</dcterms:created>
  <dcterms:modified xsi:type="dcterms:W3CDTF">2019-11-25T06:56:59Z</dcterms:modified>
</cp:coreProperties>
</file>