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25"/>
  </p:notesMasterIdLst>
  <p:sldIdLst>
    <p:sldId id="270" r:id="rId2"/>
    <p:sldId id="273" r:id="rId3"/>
    <p:sldId id="268" r:id="rId4"/>
    <p:sldId id="264" r:id="rId5"/>
    <p:sldId id="271" r:id="rId6"/>
    <p:sldId id="258" r:id="rId7"/>
    <p:sldId id="285" r:id="rId8"/>
    <p:sldId id="279" r:id="rId9"/>
    <p:sldId id="280" r:id="rId10"/>
    <p:sldId id="282" r:id="rId11"/>
    <p:sldId id="281" r:id="rId12"/>
    <p:sldId id="283" r:id="rId13"/>
    <p:sldId id="284" r:id="rId14"/>
    <p:sldId id="259" r:id="rId15"/>
    <p:sldId id="274" r:id="rId16"/>
    <p:sldId id="260" r:id="rId17"/>
    <p:sldId id="266" r:id="rId18"/>
    <p:sldId id="278" r:id="rId19"/>
    <p:sldId id="275" r:id="rId20"/>
    <p:sldId id="272" r:id="rId21"/>
    <p:sldId id="276" r:id="rId22"/>
    <p:sldId id="261" r:id="rId23"/>
    <p:sldId id="27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B50EB-B403-4833-B399-A305F0D1C0FA}" type="doc">
      <dgm:prSet loTypeId="urn:microsoft.com/office/officeart/2005/8/layout/cycle8" loCatId="cycle" qsTypeId="urn:microsoft.com/office/officeart/2005/8/quickstyle/simple1" qsCatId="simple" csTypeId="urn:microsoft.com/office/officeart/2005/8/colors/accent1_2" csCatId="accent1" phldr="1"/>
      <dgm:spPr/>
    </dgm:pt>
    <dgm:pt modelId="{6CCDCDEC-E972-4686-9D47-AD2BF0F6A17F}">
      <dgm:prSet phldrT="[Текст]"/>
      <dgm:spPr>
        <a:solidFill>
          <a:srgbClr val="FF0000"/>
        </a:solidFill>
      </dgm:spPr>
      <dgm:t>
        <a:bodyPr/>
        <a:lstStyle/>
        <a:p>
          <a:r>
            <a:rPr lang="en-US" dirty="0" smtClean="0"/>
            <a:t>PAINT</a:t>
          </a:r>
          <a:endParaRPr lang="ru-RU" dirty="0"/>
        </a:p>
      </dgm:t>
    </dgm:pt>
    <dgm:pt modelId="{692AAFEF-4494-4909-9FB1-86A924EDCF63}" type="parTrans" cxnId="{15664C0C-4C73-4423-BE6E-92FA8DC6379C}">
      <dgm:prSet/>
      <dgm:spPr/>
      <dgm:t>
        <a:bodyPr/>
        <a:lstStyle/>
        <a:p>
          <a:endParaRPr lang="ru-RU"/>
        </a:p>
      </dgm:t>
    </dgm:pt>
    <dgm:pt modelId="{80B0E2D8-E370-49BE-B3B9-043C64FB94E6}" type="sibTrans" cxnId="{15664C0C-4C73-4423-BE6E-92FA8DC6379C}">
      <dgm:prSet/>
      <dgm:spPr/>
      <dgm:t>
        <a:bodyPr/>
        <a:lstStyle/>
        <a:p>
          <a:endParaRPr lang="ru-RU"/>
        </a:p>
      </dgm:t>
    </dgm:pt>
    <dgm:pt modelId="{5C0D6A7C-F26D-48B7-A7C1-C4F7EE817C9E}">
      <dgm:prSet phldrT="[Текст]"/>
      <dgm:spPr>
        <a:solidFill>
          <a:srgbClr val="00B050"/>
        </a:solidFill>
      </dgm:spPr>
      <dgm:t>
        <a:bodyPr/>
        <a:lstStyle/>
        <a:p>
          <a:r>
            <a:rPr lang="en-US" dirty="0" smtClean="0"/>
            <a:t>SCRATCH</a:t>
          </a:r>
          <a:endParaRPr lang="ru-RU" dirty="0"/>
        </a:p>
      </dgm:t>
    </dgm:pt>
    <dgm:pt modelId="{A5C0F196-E276-410E-B4E6-D7D5E5D28D18}" type="parTrans" cxnId="{CD41CE40-A1AF-4B4B-9457-CBDCEE971C07}">
      <dgm:prSet/>
      <dgm:spPr/>
      <dgm:t>
        <a:bodyPr/>
        <a:lstStyle/>
        <a:p>
          <a:endParaRPr lang="ru-RU"/>
        </a:p>
      </dgm:t>
    </dgm:pt>
    <dgm:pt modelId="{3835FD31-F409-4A9D-9566-110987F42D5D}" type="sibTrans" cxnId="{CD41CE40-A1AF-4B4B-9457-CBDCEE971C07}">
      <dgm:prSet/>
      <dgm:spPr/>
      <dgm:t>
        <a:bodyPr/>
        <a:lstStyle/>
        <a:p>
          <a:endParaRPr lang="ru-RU"/>
        </a:p>
      </dgm:t>
    </dgm:pt>
    <dgm:pt modelId="{CEFCEC1F-F0ED-4BB2-9CDA-A52F4BD9EFC0}">
      <dgm:prSet phldrT="[Текст]" custT="1"/>
      <dgm:spPr>
        <a:solidFill>
          <a:srgbClr val="7030A0"/>
        </a:solidFill>
      </dgm:spPr>
      <dgm:t>
        <a:bodyPr/>
        <a:lstStyle/>
        <a:p>
          <a:r>
            <a:rPr lang="en-US" sz="3600" dirty="0" smtClean="0">
              <a:solidFill>
                <a:schemeClr val="bg1"/>
              </a:solidFill>
            </a:rPr>
            <a:t>INFORMATION</a:t>
          </a:r>
          <a:endParaRPr lang="ru-RU" sz="1400" dirty="0">
            <a:solidFill>
              <a:schemeClr val="bg1"/>
            </a:solidFill>
          </a:endParaRPr>
        </a:p>
      </dgm:t>
    </dgm:pt>
    <dgm:pt modelId="{A7BDC0AD-B9A5-4A30-BF08-3B72C711E6C0}" type="parTrans" cxnId="{D1B5D506-7620-4E91-9785-AC2F96F414C1}">
      <dgm:prSet/>
      <dgm:spPr/>
      <dgm:t>
        <a:bodyPr/>
        <a:lstStyle/>
        <a:p>
          <a:endParaRPr lang="ru-RU"/>
        </a:p>
      </dgm:t>
    </dgm:pt>
    <dgm:pt modelId="{5F23D50B-85D1-41AC-A308-88E5B2379762}" type="sibTrans" cxnId="{D1B5D506-7620-4E91-9785-AC2F96F414C1}">
      <dgm:prSet/>
      <dgm:spPr/>
      <dgm:t>
        <a:bodyPr/>
        <a:lstStyle/>
        <a:p>
          <a:endParaRPr lang="ru-RU"/>
        </a:p>
      </dgm:t>
    </dgm:pt>
    <dgm:pt modelId="{A2D7791E-000F-4F1E-B221-0A88CACCBBED}" type="pres">
      <dgm:prSet presAssocID="{FB9B50EB-B403-4833-B399-A305F0D1C0FA}" presName="compositeShape" presStyleCnt="0">
        <dgm:presLayoutVars>
          <dgm:chMax val="7"/>
          <dgm:dir/>
          <dgm:resizeHandles val="exact"/>
        </dgm:presLayoutVars>
      </dgm:prSet>
      <dgm:spPr/>
    </dgm:pt>
    <dgm:pt modelId="{46792AFB-42D6-4A07-9267-97F36F104DE2}" type="pres">
      <dgm:prSet presAssocID="{FB9B50EB-B403-4833-B399-A305F0D1C0FA}" presName="wedge1" presStyleLbl="node1" presStyleIdx="0" presStyleCnt="3" custScaleX="95495" custScaleY="97409"/>
      <dgm:spPr/>
      <dgm:t>
        <a:bodyPr/>
        <a:lstStyle/>
        <a:p>
          <a:endParaRPr lang="ru-RU"/>
        </a:p>
      </dgm:t>
    </dgm:pt>
    <dgm:pt modelId="{BB348943-A610-4AD1-91A0-983E84974FAD}" type="pres">
      <dgm:prSet presAssocID="{FB9B50EB-B403-4833-B399-A305F0D1C0FA}" presName="dummy1a" presStyleCnt="0"/>
      <dgm:spPr/>
    </dgm:pt>
    <dgm:pt modelId="{EA104E01-E701-46CE-A3C4-E8418E663D4E}" type="pres">
      <dgm:prSet presAssocID="{FB9B50EB-B403-4833-B399-A305F0D1C0FA}" presName="dummy1b" presStyleCnt="0"/>
      <dgm:spPr/>
    </dgm:pt>
    <dgm:pt modelId="{C22B2D45-59D4-4233-A34D-8427C53836EA}" type="pres">
      <dgm:prSet presAssocID="{FB9B50EB-B403-4833-B399-A305F0D1C0FA}" presName="wedge1Tx" presStyleLbl="node1" presStyleIdx="0" presStyleCnt="3">
        <dgm:presLayoutVars>
          <dgm:chMax val="0"/>
          <dgm:chPref val="0"/>
          <dgm:bulletEnabled val="1"/>
        </dgm:presLayoutVars>
      </dgm:prSet>
      <dgm:spPr/>
      <dgm:t>
        <a:bodyPr/>
        <a:lstStyle/>
        <a:p>
          <a:endParaRPr lang="ru-RU"/>
        </a:p>
      </dgm:t>
    </dgm:pt>
    <dgm:pt modelId="{87E529A4-7D5E-4A11-BBF2-BE0B8EDDF603}" type="pres">
      <dgm:prSet presAssocID="{FB9B50EB-B403-4833-B399-A305F0D1C0FA}" presName="wedge2" presStyleLbl="node1" presStyleIdx="1" presStyleCnt="3"/>
      <dgm:spPr/>
      <dgm:t>
        <a:bodyPr/>
        <a:lstStyle/>
        <a:p>
          <a:endParaRPr lang="ru-RU"/>
        </a:p>
      </dgm:t>
    </dgm:pt>
    <dgm:pt modelId="{BA66CD6C-D464-45F3-9DCC-EDB311AF9085}" type="pres">
      <dgm:prSet presAssocID="{FB9B50EB-B403-4833-B399-A305F0D1C0FA}" presName="dummy2a" presStyleCnt="0"/>
      <dgm:spPr/>
    </dgm:pt>
    <dgm:pt modelId="{56AE884F-77B5-4BD4-B219-590C9D3396E4}" type="pres">
      <dgm:prSet presAssocID="{FB9B50EB-B403-4833-B399-A305F0D1C0FA}" presName="dummy2b" presStyleCnt="0"/>
      <dgm:spPr/>
    </dgm:pt>
    <dgm:pt modelId="{95FE34CB-76DC-4F6C-9A6F-74F23F29540D}" type="pres">
      <dgm:prSet presAssocID="{FB9B50EB-B403-4833-B399-A305F0D1C0FA}" presName="wedge2Tx" presStyleLbl="node1" presStyleIdx="1" presStyleCnt="3">
        <dgm:presLayoutVars>
          <dgm:chMax val="0"/>
          <dgm:chPref val="0"/>
          <dgm:bulletEnabled val="1"/>
        </dgm:presLayoutVars>
      </dgm:prSet>
      <dgm:spPr/>
      <dgm:t>
        <a:bodyPr/>
        <a:lstStyle/>
        <a:p>
          <a:endParaRPr lang="ru-RU"/>
        </a:p>
      </dgm:t>
    </dgm:pt>
    <dgm:pt modelId="{D56ADF59-44A5-43A7-8D1F-9C9A30B1712E}" type="pres">
      <dgm:prSet presAssocID="{FB9B50EB-B403-4833-B399-A305F0D1C0FA}" presName="wedge3" presStyleLbl="node1" presStyleIdx="2" presStyleCnt="3"/>
      <dgm:spPr/>
      <dgm:t>
        <a:bodyPr/>
        <a:lstStyle/>
        <a:p>
          <a:endParaRPr lang="ru-RU"/>
        </a:p>
      </dgm:t>
    </dgm:pt>
    <dgm:pt modelId="{0C369FBE-3F49-4EF0-92D4-93B018B0263D}" type="pres">
      <dgm:prSet presAssocID="{FB9B50EB-B403-4833-B399-A305F0D1C0FA}" presName="dummy3a" presStyleCnt="0"/>
      <dgm:spPr/>
    </dgm:pt>
    <dgm:pt modelId="{BE2B80EF-640A-4B59-B1D4-8B6A17D6D4EE}" type="pres">
      <dgm:prSet presAssocID="{FB9B50EB-B403-4833-B399-A305F0D1C0FA}" presName="dummy3b" presStyleCnt="0"/>
      <dgm:spPr/>
    </dgm:pt>
    <dgm:pt modelId="{C8939FE0-535A-430D-8825-F634787A9600}" type="pres">
      <dgm:prSet presAssocID="{FB9B50EB-B403-4833-B399-A305F0D1C0FA}" presName="wedge3Tx" presStyleLbl="node1" presStyleIdx="2" presStyleCnt="3">
        <dgm:presLayoutVars>
          <dgm:chMax val="0"/>
          <dgm:chPref val="0"/>
          <dgm:bulletEnabled val="1"/>
        </dgm:presLayoutVars>
      </dgm:prSet>
      <dgm:spPr/>
      <dgm:t>
        <a:bodyPr/>
        <a:lstStyle/>
        <a:p>
          <a:endParaRPr lang="ru-RU"/>
        </a:p>
      </dgm:t>
    </dgm:pt>
    <dgm:pt modelId="{98AE994F-3E67-4B79-8A49-C67166B08115}" type="pres">
      <dgm:prSet presAssocID="{80B0E2D8-E370-49BE-B3B9-043C64FB94E6}" presName="arrowWedge1" presStyleLbl="fgSibTrans2D1" presStyleIdx="0" presStyleCnt="3"/>
      <dgm:spPr/>
    </dgm:pt>
    <dgm:pt modelId="{7245720B-FC6E-4148-9062-57191B844BCC}" type="pres">
      <dgm:prSet presAssocID="{3835FD31-F409-4A9D-9566-110987F42D5D}" presName="arrowWedge2" presStyleLbl="fgSibTrans2D1" presStyleIdx="1" presStyleCnt="3"/>
      <dgm:spPr/>
    </dgm:pt>
    <dgm:pt modelId="{0CE6E88E-4464-411F-94D4-B678D9DF3F0C}" type="pres">
      <dgm:prSet presAssocID="{5F23D50B-85D1-41AC-A308-88E5B2379762}" presName="arrowWedge3" presStyleLbl="fgSibTrans2D1" presStyleIdx="2" presStyleCnt="3"/>
      <dgm:spPr/>
    </dgm:pt>
  </dgm:ptLst>
  <dgm:cxnLst>
    <dgm:cxn modelId="{60A3E8F0-6599-4698-BB9E-A6C5E1B451A0}" type="presOf" srcId="{6CCDCDEC-E972-4686-9D47-AD2BF0F6A17F}" destId="{C22B2D45-59D4-4233-A34D-8427C53836EA}" srcOrd="1" destOrd="0" presId="urn:microsoft.com/office/officeart/2005/8/layout/cycle8"/>
    <dgm:cxn modelId="{299F305E-0F1F-465B-A10B-A406CAF1F298}" type="presOf" srcId="{5C0D6A7C-F26D-48B7-A7C1-C4F7EE817C9E}" destId="{87E529A4-7D5E-4A11-BBF2-BE0B8EDDF603}" srcOrd="0" destOrd="0" presId="urn:microsoft.com/office/officeart/2005/8/layout/cycle8"/>
    <dgm:cxn modelId="{D1B5D506-7620-4E91-9785-AC2F96F414C1}" srcId="{FB9B50EB-B403-4833-B399-A305F0D1C0FA}" destId="{CEFCEC1F-F0ED-4BB2-9CDA-A52F4BD9EFC0}" srcOrd="2" destOrd="0" parTransId="{A7BDC0AD-B9A5-4A30-BF08-3B72C711E6C0}" sibTransId="{5F23D50B-85D1-41AC-A308-88E5B2379762}"/>
    <dgm:cxn modelId="{15664C0C-4C73-4423-BE6E-92FA8DC6379C}" srcId="{FB9B50EB-B403-4833-B399-A305F0D1C0FA}" destId="{6CCDCDEC-E972-4686-9D47-AD2BF0F6A17F}" srcOrd="0" destOrd="0" parTransId="{692AAFEF-4494-4909-9FB1-86A924EDCF63}" sibTransId="{80B0E2D8-E370-49BE-B3B9-043C64FB94E6}"/>
    <dgm:cxn modelId="{ED749A58-E7FA-4552-8D9A-5A57B940A785}" type="presOf" srcId="{6CCDCDEC-E972-4686-9D47-AD2BF0F6A17F}" destId="{46792AFB-42D6-4A07-9267-97F36F104DE2}" srcOrd="0" destOrd="0" presId="urn:microsoft.com/office/officeart/2005/8/layout/cycle8"/>
    <dgm:cxn modelId="{87C7180F-4A96-4A26-A848-294AF5D120EB}" type="presOf" srcId="{5C0D6A7C-F26D-48B7-A7C1-C4F7EE817C9E}" destId="{95FE34CB-76DC-4F6C-9A6F-74F23F29540D}" srcOrd="1" destOrd="0" presId="urn:microsoft.com/office/officeart/2005/8/layout/cycle8"/>
    <dgm:cxn modelId="{B2AFB0F4-1855-476B-8FBF-5510A48D1C67}" type="presOf" srcId="{CEFCEC1F-F0ED-4BB2-9CDA-A52F4BD9EFC0}" destId="{C8939FE0-535A-430D-8825-F634787A9600}" srcOrd="1" destOrd="0" presId="urn:microsoft.com/office/officeart/2005/8/layout/cycle8"/>
    <dgm:cxn modelId="{CD41CE40-A1AF-4B4B-9457-CBDCEE971C07}" srcId="{FB9B50EB-B403-4833-B399-A305F0D1C0FA}" destId="{5C0D6A7C-F26D-48B7-A7C1-C4F7EE817C9E}" srcOrd="1" destOrd="0" parTransId="{A5C0F196-E276-410E-B4E6-D7D5E5D28D18}" sibTransId="{3835FD31-F409-4A9D-9566-110987F42D5D}"/>
    <dgm:cxn modelId="{1FF670D6-9D4D-4853-AC44-73C23970B24C}" type="presOf" srcId="{FB9B50EB-B403-4833-B399-A305F0D1C0FA}" destId="{A2D7791E-000F-4F1E-B221-0A88CACCBBED}" srcOrd="0" destOrd="0" presId="urn:microsoft.com/office/officeart/2005/8/layout/cycle8"/>
    <dgm:cxn modelId="{DC9B64D9-A6F1-4390-A610-36C41FA3A087}" type="presOf" srcId="{CEFCEC1F-F0ED-4BB2-9CDA-A52F4BD9EFC0}" destId="{D56ADF59-44A5-43A7-8D1F-9C9A30B1712E}" srcOrd="0" destOrd="0" presId="urn:microsoft.com/office/officeart/2005/8/layout/cycle8"/>
    <dgm:cxn modelId="{194CBC77-3BF5-4138-9B9B-73B8D2F7C615}" type="presParOf" srcId="{A2D7791E-000F-4F1E-B221-0A88CACCBBED}" destId="{46792AFB-42D6-4A07-9267-97F36F104DE2}" srcOrd="0" destOrd="0" presId="urn:microsoft.com/office/officeart/2005/8/layout/cycle8"/>
    <dgm:cxn modelId="{3DFD0BE5-1320-4AA0-8159-28CE785A0910}" type="presParOf" srcId="{A2D7791E-000F-4F1E-B221-0A88CACCBBED}" destId="{BB348943-A610-4AD1-91A0-983E84974FAD}" srcOrd="1" destOrd="0" presId="urn:microsoft.com/office/officeart/2005/8/layout/cycle8"/>
    <dgm:cxn modelId="{00DF2B58-BBD3-4BCE-AF1D-C407FC9298DC}" type="presParOf" srcId="{A2D7791E-000F-4F1E-B221-0A88CACCBBED}" destId="{EA104E01-E701-46CE-A3C4-E8418E663D4E}" srcOrd="2" destOrd="0" presId="urn:microsoft.com/office/officeart/2005/8/layout/cycle8"/>
    <dgm:cxn modelId="{99D12587-FB46-4DC0-A7D7-99EEB9106AC2}" type="presParOf" srcId="{A2D7791E-000F-4F1E-B221-0A88CACCBBED}" destId="{C22B2D45-59D4-4233-A34D-8427C53836EA}" srcOrd="3" destOrd="0" presId="urn:microsoft.com/office/officeart/2005/8/layout/cycle8"/>
    <dgm:cxn modelId="{813A02DF-A2F6-48AF-92FB-E209B0668359}" type="presParOf" srcId="{A2D7791E-000F-4F1E-B221-0A88CACCBBED}" destId="{87E529A4-7D5E-4A11-BBF2-BE0B8EDDF603}" srcOrd="4" destOrd="0" presId="urn:microsoft.com/office/officeart/2005/8/layout/cycle8"/>
    <dgm:cxn modelId="{8A1F1153-B109-4644-96F7-F9838B5A6347}" type="presParOf" srcId="{A2D7791E-000F-4F1E-B221-0A88CACCBBED}" destId="{BA66CD6C-D464-45F3-9DCC-EDB311AF9085}" srcOrd="5" destOrd="0" presId="urn:microsoft.com/office/officeart/2005/8/layout/cycle8"/>
    <dgm:cxn modelId="{87DAF128-2E1B-4FC2-86B5-4955855353E4}" type="presParOf" srcId="{A2D7791E-000F-4F1E-B221-0A88CACCBBED}" destId="{56AE884F-77B5-4BD4-B219-590C9D3396E4}" srcOrd="6" destOrd="0" presId="urn:microsoft.com/office/officeart/2005/8/layout/cycle8"/>
    <dgm:cxn modelId="{36B87FB7-3ABF-4327-89DD-451FE070E62E}" type="presParOf" srcId="{A2D7791E-000F-4F1E-B221-0A88CACCBBED}" destId="{95FE34CB-76DC-4F6C-9A6F-74F23F29540D}" srcOrd="7" destOrd="0" presId="urn:microsoft.com/office/officeart/2005/8/layout/cycle8"/>
    <dgm:cxn modelId="{CF036B4C-9DB6-47FD-8F80-3BF05AB9B896}" type="presParOf" srcId="{A2D7791E-000F-4F1E-B221-0A88CACCBBED}" destId="{D56ADF59-44A5-43A7-8D1F-9C9A30B1712E}" srcOrd="8" destOrd="0" presId="urn:microsoft.com/office/officeart/2005/8/layout/cycle8"/>
    <dgm:cxn modelId="{1EF00118-A7EE-466C-85D1-A2106271E975}" type="presParOf" srcId="{A2D7791E-000F-4F1E-B221-0A88CACCBBED}" destId="{0C369FBE-3F49-4EF0-92D4-93B018B0263D}" srcOrd="9" destOrd="0" presId="urn:microsoft.com/office/officeart/2005/8/layout/cycle8"/>
    <dgm:cxn modelId="{19A4E92C-BC9A-4CB3-99D7-6AC6D3398D66}" type="presParOf" srcId="{A2D7791E-000F-4F1E-B221-0A88CACCBBED}" destId="{BE2B80EF-640A-4B59-B1D4-8B6A17D6D4EE}" srcOrd="10" destOrd="0" presId="urn:microsoft.com/office/officeart/2005/8/layout/cycle8"/>
    <dgm:cxn modelId="{AF3BA6A7-9753-4DAC-BF12-9D3DFA2E5678}" type="presParOf" srcId="{A2D7791E-000F-4F1E-B221-0A88CACCBBED}" destId="{C8939FE0-535A-430D-8825-F634787A9600}" srcOrd="11" destOrd="0" presId="urn:microsoft.com/office/officeart/2005/8/layout/cycle8"/>
    <dgm:cxn modelId="{08B330FD-AB7F-4AFF-A150-6A349670E02D}" type="presParOf" srcId="{A2D7791E-000F-4F1E-B221-0A88CACCBBED}" destId="{98AE994F-3E67-4B79-8A49-C67166B08115}" srcOrd="12" destOrd="0" presId="urn:microsoft.com/office/officeart/2005/8/layout/cycle8"/>
    <dgm:cxn modelId="{29E34788-A82E-49DE-BCEC-BFC0FE3B084B}" type="presParOf" srcId="{A2D7791E-000F-4F1E-B221-0A88CACCBBED}" destId="{7245720B-FC6E-4148-9062-57191B844BCC}" srcOrd="13" destOrd="0" presId="urn:microsoft.com/office/officeart/2005/8/layout/cycle8"/>
    <dgm:cxn modelId="{F6FAA54A-54AE-444C-8F98-85FEADB0684C}" type="presParOf" srcId="{A2D7791E-000F-4F1E-B221-0A88CACCBBED}" destId="{0CE6E88E-4464-411F-94D4-B678D9DF3F0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92AFB-42D6-4A07-9267-97F36F104DE2}">
      <dsp:nvSpPr>
        <dsp:cNvPr id="0" name=""/>
        <dsp:cNvSpPr/>
      </dsp:nvSpPr>
      <dsp:spPr>
        <a:xfrm>
          <a:off x="2366765" y="535484"/>
          <a:ext cx="5660655" cy="5774111"/>
        </a:xfrm>
        <a:prstGeom prst="pie">
          <a:avLst>
            <a:gd name="adj1" fmla="val 16200000"/>
            <a:gd name="adj2" fmla="val 180000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PAINT</a:t>
          </a:r>
          <a:endParaRPr lang="ru-RU" sz="5600" kern="1200" dirty="0"/>
        </a:p>
      </dsp:txBody>
      <dsp:txXfrm>
        <a:off x="5350065" y="1759046"/>
        <a:ext cx="2021662" cy="1718485"/>
      </dsp:txXfrm>
    </dsp:sp>
    <dsp:sp modelId="{87E529A4-7D5E-4A11-BBF2-BE0B8EDDF603}">
      <dsp:nvSpPr>
        <dsp:cNvPr id="0" name=""/>
        <dsp:cNvSpPr/>
      </dsp:nvSpPr>
      <dsp:spPr>
        <a:xfrm>
          <a:off x="2111161" y="670394"/>
          <a:ext cx="5927698" cy="5927698"/>
        </a:xfrm>
        <a:prstGeom prst="pie">
          <a:avLst>
            <a:gd name="adj1" fmla="val 1800000"/>
            <a:gd name="adj2" fmla="val 900000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SCRATCH</a:t>
          </a:r>
          <a:endParaRPr lang="ru-RU" sz="5600" kern="1200" dirty="0"/>
        </a:p>
      </dsp:txBody>
      <dsp:txXfrm>
        <a:off x="3522518" y="4516341"/>
        <a:ext cx="3175552" cy="1552492"/>
      </dsp:txXfrm>
    </dsp:sp>
    <dsp:sp modelId="{D56ADF59-44A5-43A7-8D1F-9C9A30B1712E}">
      <dsp:nvSpPr>
        <dsp:cNvPr id="0" name=""/>
        <dsp:cNvSpPr/>
      </dsp:nvSpPr>
      <dsp:spPr>
        <a:xfrm>
          <a:off x="1989079" y="458690"/>
          <a:ext cx="5927698" cy="5927698"/>
        </a:xfrm>
        <a:prstGeom prst="pie">
          <a:avLst>
            <a:gd name="adj1" fmla="val 9000000"/>
            <a:gd name="adj2" fmla="val 1620000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INFORMATION</a:t>
          </a:r>
          <a:endParaRPr lang="ru-RU" sz="1400" kern="1200" dirty="0">
            <a:solidFill>
              <a:schemeClr val="bg1"/>
            </a:solidFill>
          </a:endParaRPr>
        </a:p>
      </dsp:txBody>
      <dsp:txXfrm>
        <a:off x="2675704" y="1714798"/>
        <a:ext cx="2117035" cy="1764196"/>
      </dsp:txXfrm>
    </dsp:sp>
    <dsp:sp modelId="{98AE994F-3E67-4B79-8A49-C67166B08115}">
      <dsp:nvSpPr>
        <dsp:cNvPr id="0" name=""/>
        <dsp:cNvSpPr/>
      </dsp:nvSpPr>
      <dsp:spPr>
        <a:xfrm>
          <a:off x="1867554" y="92192"/>
          <a:ext cx="6661604" cy="666160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45720B-FC6E-4148-9062-57191B844BCC}">
      <dsp:nvSpPr>
        <dsp:cNvPr id="0" name=""/>
        <dsp:cNvSpPr/>
      </dsp:nvSpPr>
      <dsp:spPr>
        <a:xfrm>
          <a:off x="1744208" y="303066"/>
          <a:ext cx="6661604" cy="666160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E6E88E-4464-411F-94D4-B678D9DF3F0C}">
      <dsp:nvSpPr>
        <dsp:cNvPr id="0" name=""/>
        <dsp:cNvSpPr/>
      </dsp:nvSpPr>
      <dsp:spPr>
        <a:xfrm>
          <a:off x="1621636" y="91738"/>
          <a:ext cx="6661604" cy="666160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C79C6-ABF3-480C-B5D0-C6D6C0A22473}" type="datetimeFigureOut">
              <a:rPr lang="ru-RU" smtClean="0"/>
              <a:pPr/>
              <a:t>13.10.2020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D60F6-D49F-4BF2-BCA0-C4D66D2884EA}" type="slidenum">
              <a:rPr lang="ru-RU" smtClean="0"/>
              <a:pPr/>
              <a:t>‹#›</a:t>
            </a:fld>
            <a:endParaRPr lang="ru-RU"/>
          </a:p>
        </p:txBody>
      </p:sp>
    </p:spTree>
    <p:extLst>
      <p:ext uri="{BB962C8B-B14F-4D97-AF65-F5344CB8AC3E}">
        <p14:creationId xmlns:p14="http://schemas.microsoft.com/office/powerpoint/2010/main" val="415895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6D60F6-D49F-4BF2-BCA0-C4D66D2884EA}" type="slidenum">
              <a:rPr lang="ru-RU" smtClean="0"/>
              <a:pPr/>
              <a:t>15</a:t>
            </a:fld>
            <a:endParaRPr lang="ru-RU"/>
          </a:p>
        </p:txBody>
      </p:sp>
    </p:spTree>
    <p:extLst>
      <p:ext uri="{BB962C8B-B14F-4D97-AF65-F5344CB8AC3E}">
        <p14:creationId xmlns:p14="http://schemas.microsoft.com/office/powerpoint/2010/main" val="242419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6E515010-1CE7-4671-91AC-9CA41B31B09B}" type="slidenum">
              <a:rPr lang="ru-RU" smtClean="0"/>
              <a:pPr/>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6202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8295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64676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614650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90615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23433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65076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43684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06249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333858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39503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428332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14012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319472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327842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288743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F8751C-9C99-47C1-AE86-3FC9D5781F75}" type="datetimeFigureOut">
              <a:rPr lang="ru-RU" smtClean="0"/>
              <a:pPr/>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515010-1CE7-4671-91AC-9CA41B31B09B}" type="slidenum">
              <a:rPr lang="ru-RU" smtClean="0"/>
              <a:pPr/>
              <a:t>‹#›</a:t>
            </a:fld>
            <a:endParaRPr lang="ru-RU"/>
          </a:p>
        </p:txBody>
      </p:sp>
    </p:spTree>
    <p:extLst>
      <p:ext uri="{BB962C8B-B14F-4D97-AF65-F5344CB8AC3E}">
        <p14:creationId xmlns:p14="http://schemas.microsoft.com/office/powerpoint/2010/main" val="26798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F8751C-9C99-47C1-AE86-3FC9D5781F75}" type="datetimeFigureOut">
              <a:rPr lang="ru-RU" smtClean="0"/>
              <a:pPr/>
              <a:t>13.10.2020</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515010-1CE7-4671-91AC-9CA41B31B09B}" type="slidenum">
              <a:rPr lang="ru-RU" smtClean="0"/>
              <a:pPr/>
              <a:t>‹#›</a:t>
            </a:fld>
            <a:endParaRPr lang="ru-RU"/>
          </a:p>
        </p:txBody>
      </p:sp>
    </p:spTree>
    <p:extLst>
      <p:ext uri="{BB962C8B-B14F-4D97-AF65-F5344CB8AC3E}">
        <p14:creationId xmlns:p14="http://schemas.microsoft.com/office/powerpoint/2010/main" val="97148600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ilimland.kz/kk/courses/informatika-kk/5-synyp/lesson/eng-qarapajym-grafikalyq-redaktor"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hyperlink" Target="https://bilimland.kz/kk/courses/informatika-kk/5-synyp/lesson/eng-qarapajym-grafikalyq-redaktor" TargetMode="External"/><Relationship Id="rId7" Type="http://schemas.openxmlformats.org/officeDocument/2006/relationships/hyperlink" Target="file:///C:\Users\Venera\Desktop\5-&#1072;&#1096;%20&#1089;\Summer%20Memories%20O%20Henri%20Pfr.%20&#8211;%20La%20Belle%20Mixtape.(tywdyjh.net).mp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hyperlink" Target="file:///C:\Users\Venera\Desktop\5-&#1072;&#1096;%20&#1089;\kazahskaya-dombra-detstvo.mp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lickers.com/classes/5dcc39558985cf0011582e13"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18256" y="-17462"/>
            <a:ext cx="9180513" cy="6892926"/>
            <a:chOff x="0" y="-17"/>
            <a:chExt cx="5783" cy="4342"/>
          </a:xfrm>
        </p:grpSpPr>
        <p:grpSp>
          <p:nvGrpSpPr>
            <p:cNvPr id="6"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одзаголовок 11"/>
          <p:cNvSpPr>
            <a:spLocks noGrp="1"/>
          </p:cNvSpPr>
          <p:nvPr>
            <p:ph type="subTitle" idx="1"/>
          </p:nvPr>
        </p:nvSpPr>
        <p:spPr/>
        <p:txBody>
          <a:bodyPr/>
          <a:lstStyle/>
          <a:p>
            <a:endParaRPr lang="ru-RU"/>
          </a:p>
        </p:txBody>
      </p:sp>
      <p:sp>
        <p:nvSpPr>
          <p:cNvPr id="13" name="Заголовок 12"/>
          <p:cNvSpPr>
            <a:spLocks noGrp="1"/>
          </p:cNvSpPr>
          <p:nvPr>
            <p:ph type="ctrTitle"/>
          </p:nvPr>
        </p:nvSpPr>
        <p:spPr/>
        <p:txBody>
          <a:bodyPr/>
          <a:lstStyle/>
          <a:p>
            <a:endParaRPr lang="ru-RU"/>
          </a:p>
        </p:txBody>
      </p:sp>
      <p:pic>
        <p:nvPicPr>
          <p:cNvPr id="15" name="Рисунок 14"/>
          <p:cNvPicPr>
            <a:picLocks noChangeAspect="1"/>
          </p:cNvPicPr>
          <p:nvPr/>
        </p:nvPicPr>
        <p:blipFill rotWithShape="1">
          <a:blip r:embed="rId4"/>
          <a:srcRect l="13474" r="12920"/>
          <a:stretch/>
        </p:blipFill>
        <p:spPr>
          <a:xfrm>
            <a:off x="142484" y="189682"/>
            <a:ext cx="8867371" cy="6526361"/>
          </a:xfrm>
          <a:prstGeom prst="rect">
            <a:avLst/>
          </a:prstGeom>
        </p:spPr>
      </p:pic>
      <p:sp>
        <p:nvSpPr>
          <p:cNvPr id="16" name="Прямоугольник 15"/>
          <p:cNvSpPr/>
          <p:nvPr/>
        </p:nvSpPr>
        <p:spPr>
          <a:xfrm>
            <a:off x="595103" y="1597068"/>
            <a:ext cx="5394465" cy="765302"/>
          </a:xfrm>
          <a:prstGeom prst="rect">
            <a:avLst/>
          </a:prstGeom>
        </p:spPr>
        <p:txBody>
          <a:bodyPr>
            <a:prstTxWarp prst="textWave2">
              <a:avLst/>
            </a:prstTxWarp>
            <a:spAutoFit/>
          </a:bodyPr>
          <a:lstStyle/>
          <a:p>
            <a:pPr algn="ctr" defTabSz="457200"/>
            <a:r>
              <a:rPr lang="kk-KZ" sz="2000" b="1" i="1" dirty="0" smtClean="0">
                <a:ln w="10160">
                  <a:solidFill>
                    <a:srgbClr val="FF0000"/>
                  </a:solidFill>
                  <a:prstDash val="solid"/>
                </a:ln>
                <a:solidFill>
                  <a:srgbClr val="FFFF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Сәлемдесу</a:t>
            </a:r>
            <a:endParaRPr lang="ru-RU" sz="2000" b="1" i="1" dirty="0">
              <a:ln w="10160">
                <a:solidFill>
                  <a:srgbClr val="FF0000"/>
                </a:solidFill>
                <a:prstDash val="solid"/>
              </a:ln>
              <a:solidFill>
                <a:srgbClr val="FFFF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125035" y="2704974"/>
            <a:ext cx="6334599" cy="923330"/>
          </a:xfrm>
          <a:prstGeom prst="rect">
            <a:avLst/>
          </a:prstGeom>
        </p:spPr>
        <p:txBody>
          <a:bodyPr wrap="square">
            <a:spAutoFit/>
          </a:bodyPr>
          <a:lstStyle/>
          <a:p>
            <a:pPr algn="ctr" defTabSz="457200"/>
            <a:r>
              <a:rPr lang="kk-KZ" sz="5400" b="1" i="1" dirty="0" smtClean="0">
                <a:ln w="10160">
                  <a:solidFill>
                    <a:srgbClr val="766F54"/>
                  </a:solidFill>
                  <a:prstDash val="solid"/>
                </a:ln>
                <a:solidFill>
                  <a:srgbClr val="766F54"/>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Ыстық алақан </a:t>
            </a:r>
            <a:endParaRPr lang="ru-RU" sz="5400" b="1" i="1" dirty="0">
              <a:ln w="10160">
                <a:solidFill>
                  <a:srgbClr val="766F54"/>
                </a:solidFill>
                <a:prstDash val="solid"/>
              </a:ln>
              <a:solidFill>
                <a:srgbClr val="766F54"/>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42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1046454" y="1915703"/>
            <a:ext cx="8114215" cy="4470058"/>
          </a:xfrm>
        </p:spPr>
        <p:txBody>
          <a:bodyPr>
            <a:noAutofit/>
          </a:bodyPr>
          <a:lstStyle/>
          <a:p>
            <a:pPr algn="l"/>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Scratch </a:t>
            </a:r>
            <a:r>
              <a:rPr lang="kk-KZ" sz="2400" dirty="0">
                <a:latin typeface="Times New Roman" panose="02020603050405020304" pitchFamily="18" charset="0"/>
                <a:cs typeface="Times New Roman" panose="02020603050405020304" pitchFamily="18" charset="0"/>
              </a:rPr>
              <a:t>– нақты әлемнің компьютерлік </a:t>
            </a:r>
            <a:r>
              <a:rPr lang="kk-KZ" sz="2400" dirty="0" smtClean="0">
                <a:latin typeface="Times New Roman" panose="02020603050405020304" pitchFamily="18" charset="0"/>
                <a:cs typeface="Times New Roman" panose="02020603050405020304" pitchFamily="18" charset="0"/>
              </a:rPr>
              <a:t>....... . </a:t>
            </a:r>
            <a:r>
              <a:rPr lang="kk-KZ" sz="2400" dirty="0">
                <a:latin typeface="Times New Roman" panose="02020603050405020304" pitchFamily="18" charset="0"/>
                <a:cs typeface="Times New Roman" panose="02020603050405020304" pitchFamily="18" charset="0"/>
              </a:rPr>
              <a:t>Әлем көптеген нысандардың жиынынан тұрады. Программалау ортасында нысандарды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деп, кеңістігін </a:t>
            </a:r>
            <a:r>
              <a:rPr lang="kk-KZ" sz="2400" dirty="0" smtClean="0">
                <a:latin typeface="Times New Roman" panose="02020603050405020304" pitchFamily="18" charset="0"/>
                <a:cs typeface="Times New Roman" panose="02020603050405020304" pitchFamily="18" charset="0"/>
              </a:rPr>
              <a:t>..... , </a:t>
            </a:r>
            <a:r>
              <a:rPr lang="kk-KZ" sz="2400" dirty="0">
                <a:latin typeface="Times New Roman" panose="02020603050405020304" pitchFamily="18" charset="0"/>
                <a:cs typeface="Times New Roman" panose="02020603050405020304" pitchFamily="18" charset="0"/>
              </a:rPr>
              <a:t>олардың іс-әрекет ретін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деп атайды. Программаны алғаш іске қосқан кезде автоматты түрде Спрайт1 атауымен мысық спрайты құрылады. Оның орнына спрайттарды жаңа нысан батырмасының көмегімен спрайттар </a:t>
            </a:r>
            <a:r>
              <a:rPr lang="kk-KZ" sz="2400" dirty="0" smtClean="0">
                <a:latin typeface="Times New Roman" panose="02020603050405020304" pitchFamily="18" charset="0"/>
                <a:cs typeface="Times New Roman" panose="02020603050405020304" pitchFamily="18" charset="0"/>
              </a:rPr>
              <a:t>     ..............            енгізуге </a:t>
            </a:r>
            <a:r>
              <a:rPr lang="kk-KZ" sz="2400" dirty="0">
                <a:latin typeface="Times New Roman" panose="02020603050405020304" pitchFamily="18" charset="0"/>
                <a:cs typeface="Times New Roman" panose="02020603050405020304" pitchFamily="18" charset="0"/>
              </a:rPr>
              <a:t>болады. Спрайттар кітапханасынан таңдап алынған категория бойынша қажетті спрайтты ерекшелеп  ОК батымасын шертеміз. Кез келген жобаны дайындау барысында фондар кітапханасынан қажетті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таңдап алуға болады.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100" dirty="0">
                <a:latin typeface="Times New Roman" panose="02020603050405020304" pitchFamily="18" charset="0"/>
                <a:cs typeface="Times New Roman" panose="02020603050405020304" pitchFamily="18" charset="0"/>
              </a:rPr>
              <a:t/>
            </a:r>
            <a:br>
              <a:rPr lang="ru-RU" sz="1100" dirty="0">
                <a:latin typeface="Times New Roman" panose="02020603050405020304" pitchFamily="18" charset="0"/>
                <a:cs typeface="Times New Roman" panose="02020603050405020304" pitchFamily="18" charset="0"/>
              </a:rPr>
            </a:br>
            <a:endParaRPr lang="ru-RU" sz="700" b="1" dirty="0">
              <a:latin typeface="Times New Roman" pitchFamily="18" charset="0"/>
              <a:cs typeface="Times New Roman" pitchFamily="18" charset="0"/>
            </a:endParaRPr>
          </a:p>
        </p:txBody>
      </p:sp>
      <p:sp>
        <p:nvSpPr>
          <p:cNvPr id="4" name="Прямоугольник 3"/>
          <p:cNvSpPr/>
          <p:nvPr/>
        </p:nvSpPr>
        <p:spPr>
          <a:xfrm>
            <a:off x="1820978" y="349353"/>
            <a:ext cx="6768752" cy="1754326"/>
          </a:xfrm>
          <a:prstGeom prst="rect">
            <a:avLst/>
          </a:prstGeom>
        </p:spPr>
        <p:txBody>
          <a:bodyPr wrap="square">
            <a:spAutoFit/>
          </a:bodyPr>
          <a:lstStyle/>
          <a:p>
            <a:pPr algn="ctr"/>
            <a:r>
              <a:rPr lang="kk-KZ" sz="3600" b="1" dirty="0">
                <a:solidFill>
                  <a:srgbClr val="FF0000"/>
                </a:solidFill>
                <a:latin typeface="Times New Roman" pitchFamily="18" charset="0"/>
                <a:cs typeface="Times New Roman" pitchFamily="18" charset="0"/>
              </a:rPr>
              <a:t/>
            </a:r>
            <a:br>
              <a:rPr lang="kk-KZ" sz="3600" b="1" dirty="0">
                <a:solidFill>
                  <a:srgbClr val="FF0000"/>
                </a:solidFill>
                <a:latin typeface="Times New Roman" pitchFamily="18" charset="0"/>
                <a:cs typeface="Times New Roman" pitchFamily="18" charset="0"/>
              </a:rPr>
            </a:b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Paint</a:t>
            </a: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kk-KZ" sz="3600" b="1" dirty="0">
                <a:solidFill>
                  <a:srgbClr val="FF0000"/>
                </a:solidFill>
                <a:latin typeface="Times New Roman" pitchFamily="18" charset="0"/>
                <a:cs typeface="Times New Roman" pitchFamily="18" charset="0"/>
              </a:rPr>
              <a:t>тобы</a:t>
            </a:r>
          </a:p>
          <a:p>
            <a:pPr algn="ctr"/>
            <a:endParaRPr lang="ru-RU" sz="3600" dirty="0"/>
          </a:p>
        </p:txBody>
      </p:sp>
    </p:spTree>
    <p:extLst>
      <p:ext uri="{BB962C8B-B14F-4D97-AF65-F5344CB8AC3E}">
        <p14:creationId xmlns:p14="http://schemas.microsoft.com/office/powerpoint/2010/main" val="160287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1046454" y="1915703"/>
            <a:ext cx="8114215" cy="4470058"/>
          </a:xfrm>
        </p:spPr>
        <p:txBody>
          <a:bodyPr>
            <a:noAutofit/>
          </a:bodyPr>
          <a:lstStyle/>
          <a:p>
            <a:pPr algn="l"/>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Scratch </a:t>
            </a:r>
            <a:r>
              <a:rPr lang="kk-KZ" sz="2400" dirty="0">
                <a:latin typeface="Times New Roman" panose="02020603050405020304" pitchFamily="18" charset="0"/>
                <a:cs typeface="Times New Roman" panose="02020603050405020304" pitchFamily="18" charset="0"/>
              </a:rPr>
              <a:t>– нақты әлемнің компьютерлік </a:t>
            </a:r>
            <a:r>
              <a:rPr lang="kk-KZ" sz="2400" b="1" dirty="0">
                <a:latin typeface="Times New Roman" panose="02020603050405020304" pitchFamily="18" charset="0"/>
                <a:cs typeface="Times New Roman" panose="02020603050405020304" pitchFamily="18" charset="0"/>
              </a:rPr>
              <a:t>моделі</a:t>
            </a:r>
            <a:r>
              <a:rPr lang="kk-KZ" sz="2400" dirty="0">
                <a:latin typeface="Times New Roman" panose="02020603050405020304" pitchFamily="18" charset="0"/>
                <a:cs typeface="Times New Roman" panose="02020603050405020304" pitchFamily="18" charset="0"/>
              </a:rPr>
              <a:t>. Әлем көптеген нысандардың жиынынан тұрады. Программалау ортасында нысандарды </a:t>
            </a:r>
            <a:r>
              <a:rPr lang="kk-KZ" sz="2400" b="1" dirty="0">
                <a:latin typeface="Times New Roman" panose="02020603050405020304" pitchFamily="18" charset="0"/>
                <a:cs typeface="Times New Roman" panose="02020603050405020304" pitchFamily="18" charset="0"/>
              </a:rPr>
              <a:t>спрайт</a:t>
            </a:r>
            <a:r>
              <a:rPr lang="kk-KZ" sz="2400" dirty="0">
                <a:latin typeface="Times New Roman" panose="02020603050405020304" pitchFamily="18" charset="0"/>
                <a:cs typeface="Times New Roman" panose="02020603050405020304" pitchFamily="18" charset="0"/>
              </a:rPr>
              <a:t> деп, кеңістігін </a:t>
            </a:r>
            <a:r>
              <a:rPr lang="kk-KZ" sz="2400" b="1" dirty="0">
                <a:latin typeface="Times New Roman" panose="02020603050405020304" pitchFamily="18" charset="0"/>
                <a:cs typeface="Times New Roman" panose="02020603050405020304" pitchFamily="18" charset="0"/>
              </a:rPr>
              <a:t>сахна</a:t>
            </a:r>
            <a:r>
              <a:rPr lang="kk-KZ" sz="2400" dirty="0">
                <a:latin typeface="Times New Roman" panose="02020603050405020304" pitchFamily="18" charset="0"/>
                <a:cs typeface="Times New Roman" panose="02020603050405020304" pitchFamily="18" charset="0"/>
              </a:rPr>
              <a:t>, олардың іс-әрекет ретін </a:t>
            </a:r>
            <a:r>
              <a:rPr lang="kk-KZ" sz="2400" b="1" dirty="0">
                <a:latin typeface="Times New Roman" panose="02020603050405020304" pitchFamily="18" charset="0"/>
                <a:cs typeface="Times New Roman" panose="02020603050405020304" pitchFamily="18" charset="0"/>
              </a:rPr>
              <a:t>скрипт</a:t>
            </a:r>
            <a:r>
              <a:rPr lang="kk-KZ" sz="2400" dirty="0">
                <a:latin typeface="Times New Roman" panose="02020603050405020304" pitchFamily="18" charset="0"/>
                <a:cs typeface="Times New Roman" panose="02020603050405020304" pitchFamily="18" charset="0"/>
              </a:rPr>
              <a:t> деп атайды. Программаны алғаш іске қосқан кезде автоматты түрде Спрайт1 атауымен мысық спрайты құрылады. Оның орнына спрайттарды жаңа нысан батырмасының көмегімен спрайттар </a:t>
            </a:r>
            <a:r>
              <a:rPr lang="kk-KZ" sz="2400" b="1" dirty="0">
                <a:latin typeface="Times New Roman" panose="02020603050405020304" pitchFamily="18" charset="0"/>
                <a:cs typeface="Times New Roman" panose="02020603050405020304" pitchFamily="18" charset="0"/>
              </a:rPr>
              <a:t>кітапханасынан</a:t>
            </a:r>
            <a:r>
              <a:rPr lang="kk-KZ" sz="2400" dirty="0">
                <a:latin typeface="Times New Roman" panose="02020603050405020304" pitchFamily="18" charset="0"/>
                <a:cs typeface="Times New Roman" panose="02020603050405020304" pitchFamily="18" charset="0"/>
              </a:rPr>
              <a:t> енгізуге болады. Спрайттар кітапханасынан таңдап алынған категория бойынша қажетті спрайтты ерекшелеп  ОК батымасын шертеміз. Кез келген жобаны дайындау барысында фондар кітапханасынан қажетті </a:t>
            </a:r>
            <a:r>
              <a:rPr lang="kk-KZ" sz="2400" b="1" dirty="0">
                <a:latin typeface="Times New Roman" panose="02020603050405020304" pitchFamily="18" charset="0"/>
                <a:cs typeface="Times New Roman" panose="02020603050405020304" pitchFamily="18" charset="0"/>
              </a:rPr>
              <a:t>фонды</a:t>
            </a:r>
            <a:r>
              <a:rPr lang="kk-KZ" sz="2400" dirty="0">
                <a:latin typeface="Times New Roman" panose="02020603050405020304" pitchFamily="18" charset="0"/>
                <a:cs typeface="Times New Roman" panose="02020603050405020304" pitchFamily="18" charset="0"/>
              </a:rPr>
              <a:t> таңдап алуға болады.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100" dirty="0">
                <a:latin typeface="Times New Roman" panose="02020603050405020304" pitchFamily="18" charset="0"/>
                <a:cs typeface="Times New Roman" panose="02020603050405020304" pitchFamily="18" charset="0"/>
              </a:rPr>
              <a:t/>
            </a:r>
            <a:br>
              <a:rPr lang="ru-RU" sz="1100" dirty="0">
                <a:latin typeface="Times New Roman" panose="02020603050405020304" pitchFamily="18" charset="0"/>
                <a:cs typeface="Times New Roman" panose="02020603050405020304" pitchFamily="18" charset="0"/>
              </a:rPr>
            </a:br>
            <a:endParaRPr lang="ru-RU" sz="700" b="1" dirty="0">
              <a:latin typeface="Times New Roman" pitchFamily="18" charset="0"/>
              <a:cs typeface="Times New Roman" pitchFamily="18" charset="0"/>
            </a:endParaRPr>
          </a:p>
        </p:txBody>
      </p:sp>
      <p:sp>
        <p:nvSpPr>
          <p:cNvPr id="4" name="Прямоугольник 3"/>
          <p:cNvSpPr/>
          <p:nvPr/>
        </p:nvSpPr>
        <p:spPr>
          <a:xfrm>
            <a:off x="1820978" y="349353"/>
            <a:ext cx="6768752" cy="1200329"/>
          </a:xfrm>
          <a:prstGeom prst="rect">
            <a:avLst/>
          </a:prstGeom>
        </p:spPr>
        <p:txBody>
          <a:bodyPr wrap="square">
            <a:spAutoFit/>
          </a:bodyPr>
          <a:lstStyle/>
          <a:p>
            <a:pPr algn="ctr"/>
            <a:r>
              <a:rPr lang="kk-KZ" sz="3600" b="1" dirty="0">
                <a:solidFill>
                  <a:srgbClr val="FF0000"/>
                </a:solidFill>
                <a:latin typeface="Times New Roman" pitchFamily="18" charset="0"/>
                <a:cs typeface="Times New Roman" pitchFamily="18" charset="0"/>
              </a:rPr>
              <a:t/>
            </a:r>
            <a:br>
              <a:rPr lang="kk-KZ" sz="3600" b="1" dirty="0">
                <a:solidFill>
                  <a:srgbClr val="FF0000"/>
                </a:solidFill>
                <a:latin typeface="Times New Roman" pitchFamily="18" charset="0"/>
                <a:cs typeface="Times New Roman" pitchFamily="18" charset="0"/>
              </a:rPr>
            </a:b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Paint</a:t>
            </a: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kk-KZ" sz="3600" b="1" dirty="0" smtClean="0">
                <a:solidFill>
                  <a:srgbClr val="FF0000"/>
                </a:solidFill>
                <a:latin typeface="Times New Roman" pitchFamily="18" charset="0"/>
                <a:cs typeface="Times New Roman" pitchFamily="18" charset="0"/>
              </a:rPr>
              <a:t>тобы</a:t>
            </a:r>
            <a:endParaRPr lang="kk-KZ"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8369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1046454" y="1915703"/>
            <a:ext cx="8114215" cy="4470058"/>
          </a:xfrm>
        </p:spPr>
        <p:txBody>
          <a:bodyPr>
            <a:noAutofit/>
          </a:bodyPr>
          <a:lstStyle/>
          <a:p>
            <a:pPr algn="l"/>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Scratch </a:t>
            </a:r>
            <a:r>
              <a:rPr lang="kk-KZ" sz="2400" dirty="0">
                <a:latin typeface="Times New Roman" panose="02020603050405020304" pitchFamily="18" charset="0"/>
                <a:cs typeface="Times New Roman" panose="02020603050405020304" pitchFamily="18" charset="0"/>
              </a:rPr>
              <a:t>программалау ортасының терезесінің жоғары жағында нысанды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батырмалары орналасқан:</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1) </a:t>
            </a:r>
            <a:r>
              <a:rPr lang="kk-KZ" sz="2400" dirty="0" smtClean="0">
                <a:latin typeface="Times New Roman" panose="02020603050405020304" pitchFamily="18" charset="0"/>
                <a:cs typeface="Times New Roman" panose="02020603050405020304" pitchFamily="18" charset="0"/>
              </a:rPr>
              <a:t>Штамп </a:t>
            </a:r>
            <a:r>
              <a:rPr lang="kk-KZ" sz="2400" dirty="0">
                <a:latin typeface="Times New Roman" panose="02020603050405020304" pitchFamily="18" charset="0"/>
                <a:cs typeface="Times New Roman" panose="02020603050405020304" pitchFamily="18" charset="0"/>
              </a:rPr>
              <a:t>құралы;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2)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алу құралы;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3) </a:t>
            </a:r>
            <a:r>
              <a:rPr lang="kk-KZ" sz="2400" dirty="0" smtClean="0">
                <a:latin typeface="Times New Roman" panose="02020603050405020304" pitchFamily="18" charset="0"/>
                <a:cs typeface="Times New Roman" panose="02020603050405020304" pitchFamily="18" charset="0"/>
              </a:rPr>
              <a:t>Нысанның </a:t>
            </a:r>
            <a:r>
              <a:rPr lang="kk-KZ" sz="2400" dirty="0">
                <a:latin typeface="Times New Roman" panose="02020603050405020304" pitchFamily="18" charset="0"/>
                <a:cs typeface="Times New Roman" panose="02020603050405020304" pitchFamily="18" charset="0"/>
              </a:rPr>
              <a:t>өлшемін үлкейту;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4) </a:t>
            </a:r>
            <a:r>
              <a:rPr lang="kk-KZ" sz="2400" dirty="0" smtClean="0">
                <a:latin typeface="Times New Roman" panose="02020603050405020304" pitchFamily="18" charset="0"/>
                <a:cs typeface="Times New Roman" panose="02020603050405020304" pitchFamily="18" charset="0"/>
              </a:rPr>
              <a:t>Нысанның ........   </a:t>
            </a:r>
            <a:r>
              <a:rPr lang="kk-KZ" sz="2400" dirty="0">
                <a:latin typeface="Times New Roman" panose="02020603050405020304" pitchFamily="18" charset="0"/>
                <a:cs typeface="Times New Roman" panose="02020603050405020304" pitchFamily="18" charset="0"/>
              </a:rPr>
              <a:t>кішірейту.</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kk-KZ" sz="2400" dirty="0">
                <a:latin typeface="Times New Roman" panose="02020603050405020304" pitchFamily="18" charset="0"/>
                <a:cs typeface="Times New Roman" panose="02020603050405020304" pitchFamily="18" charset="0"/>
              </a:rPr>
              <a:t> 	Сахна шартты түрде </a:t>
            </a:r>
            <a:r>
              <a:rPr lang="kk-KZ" sz="2400" dirty="0" smtClean="0">
                <a:latin typeface="Times New Roman" panose="02020603050405020304" pitchFamily="18" charset="0"/>
                <a:cs typeface="Times New Roman" panose="02020603050405020304" pitchFamily="18" charset="0"/>
              </a:rPr>
              <a:t>декарттық        .............         </a:t>
            </a:r>
            <a:r>
              <a:rPr lang="kk-KZ" sz="2400" dirty="0">
                <a:latin typeface="Times New Roman" panose="02020603050405020304" pitchFamily="18" charset="0"/>
                <a:cs typeface="Times New Roman" panose="02020603050405020304" pitchFamily="18" charset="0"/>
              </a:rPr>
              <a:t>жүйесіндегідей Х және У осьтеріне бөлінген. Сахна ортасында санақ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басталады. Әрбір осьтың оң және теріс бағыты бар. Программалау ортасының сахнасы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кестеге ұқсас болып келеді.</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r>
            <a:br>
              <a:rPr lang="ru-RU" sz="1050" dirty="0">
                <a:latin typeface="Times New Roman" panose="02020603050405020304" pitchFamily="18" charset="0"/>
                <a:cs typeface="Times New Roman" panose="02020603050405020304" pitchFamily="18" charset="0"/>
              </a:rPr>
            </a:br>
            <a:r>
              <a:rPr lang="ru-RU" sz="500" dirty="0">
                <a:latin typeface="Times New Roman" panose="02020603050405020304" pitchFamily="18" charset="0"/>
                <a:cs typeface="Times New Roman" panose="02020603050405020304" pitchFamily="18" charset="0"/>
              </a:rPr>
              <a:t/>
            </a:r>
            <a:br>
              <a:rPr lang="ru-RU" sz="500" dirty="0">
                <a:latin typeface="Times New Roman" panose="02020603050405020304" pitchFamily="18" charset="0"/>
                <a:cs typeface="Times New Roman" panose="02020603050405020304" pitchFamily="18" charset="0"/>
              </a:rPr>
            </a:br>
            <a:endParaRPr lang="ru-RU" sz="200" b="1" dirty="0">
              <a:latin typeface="Times New Roman" pitchFamily="18" charset="0"/>
              <a:cs typeface="Times New Roman" pitchFamily="18" charset="0"/>
            </a:endParaRPr>
          </a:p>
        </p:txBody>
      </p:sp>
      <p:sp>
        <p:nvSpPr>
          <p:cNvPr id="4" name="Прямоугольник 3"/>
          <p:cNvSpPr/>
          <p:nvPr/>
        </p:nvSpPr>
        <p:spPr>
          <a:xfrm>
            <a:off x="1820978" y="349353"/>
            <a:ext cx="6768752" cy="1200329"/>
          </a:xfrm>
          <a:prstGeom prst="rect">
            <a:avLst/>
          </a:prstGeom>
        </p:spPr>
        <p:txBody>
          <a:bodyPr wrap="square">
            <a:spAutoFit/>
          </a:bodyPr>
          <a:lstStyle/>
          <a:p>
            <a:pPr algn="ctr"/>
            <a:r>
              <a:rPr lang="kk-KZ" sz="3600" b="1" dirty="0">
                <a:solidFill>
                  <a:srgbClr val="FF0000"/>
                </a:solidFill>
                <a:latin typeface="Times New Roman" pitchFamily="18" charset="0"/>
                <a:cs typeface="Times New Roman" pitchFamily="18" charset="0"/>
              </a:rPr>
              <a:t/>
            </a:r>
            <a:br>
              <a:rPr lang="kk-KZ" sz="3600" b="1" dirty="0">
                <a:solidFill>
                  <a:srgbClr val="FF0000"/>
                </a:solidFill>
                <a:latin typeface="Times New Roman" pitchFamily="18" charset="0"/>
                <a:cs typeface="Times New Roman" pitchFamily="18" charset="0"/>
              </a:rPr>
            </a:b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Information</a:t>
            </a: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kk-KZ" sz="3600" b="1" dirty="0" smtClean="0">
                <a:solidFill>
                  <a:srgbClr val="FF0000"/>
                </a:solidFill>
                <a:latin typeface="Times New Roman" pitchFamily="18" charset="0"/>
                <a:cs typeface="Times New Roman" pitchFamily="18" charset="0"/>
              </a:rPr>
              <a:t>тобы</a:t>
            </a:r>
            <a:endParaRPr lang="kk-KZ"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8152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1046454" y="1915703"/>
            <a:ext cx="8114215" cy="4470058"/>
          </a:xfrm>
        </p:spPr>
        <p:txBody>
          <a:bodyPr>
            <a:noAutofit/>
          </a:bodyPr>
          <a:lstStyle/>
          <a:p>
            <a:pPr algn="l"/>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Scratch </a:t>
            </a:r>
            <a:r>
              <a:rPr lang="kk-KZ" sz="2400" dirty="0">
                <a:latin typeface="Times New Roman" panose="02020603050405020304" pitchFamily="18" charset="0"/>
                <a:cs typeface="Times New Roman" panose="02020603050405020304" pitchFamily="18" charset="0"/>
              </a:rPr>
              <a:t>программалау ортасының терезесінің жоғары жағында нысанды </a:t>
            </a:r>
            <a:r>
              <a:rPr lang="kk-KZ" sz="2400" b="1" dirty="0">
                <a:latin typeface="Times New Roman" panose="02020603050405020304" pitchFamily="18" charset="0"/>
                <a:cs typeface="Times New Roman" panose="02020603050405020304" pitchFamily="18" charset="0"/>
              </a:rPr>
              <a:t>өңдеу</a:t>
            </a:r>
            <a:r>
              <a:rPr lang="kk-KZ" sz="2400" dirty="0">
                <a:latin typeface="Times New Roman" panose="02020603050405020304" pitchFamily="18" charset="0"/>
                <a:cs typeface="Times New Roman" panose="02020603050405020304" pitchFamily="18" charset="0"/>
              </a:rPr>
              <a:t> батырмалары орналасқан:</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1) </a:t>
            </a:r>
            <a:r>
              <a:rPr lang="kk-KZ" sz="2400" dirty="0" smtClean="0">
                <a:latin typeface="Times New Roman" panose="02020603050405020304" pitchFamily="18" charset="0"/>
                <a:cs typeface="Times New Roman" panose="02020603050405020304" pitchFamily="18" charset="0"/>
              </a:rPr>
              <a:t>Штамп </a:t>
            </a:r>
            <a:r>
              <a:rPr lang="kk-KZ" sz="2400" dirty="0">
                <a:latin typeface="Times New Roman" panose="02020603050405020304" pitchFamily="18" charset="0"/>
                <a:cs typeface="Times New Roman" panose="02020603050405020304" pitchFamily="18" charset="0"/>
              </a:rPr>
              <a:t>құралы;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2) </a:t>
            </a:r>
            <a:r>
              <a:rPr lang="kk-KZ" sz="2400" b="1" dirty="0" smtClean="0">
                <a:latin typeface="Times New Roman" panose="02020603050405020304" pitchFamily="18" charset="0"/>
                <a:cs typeface="Times New Roman" panose="02020603050405020304" pitchFamily="18" charset="0"/>
              </a:rPr>
              <a:t>Қиып</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алу құралы;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3) </a:t>
            </a:r>
            <a:r>
              <a:rPr lang="kk-KZ" sz="2400" dirty="0" smtClean="0">
                <a:latin typeface="Times New Roman" panose="02020603050405020304" pitchFamily="18" charset="0"/>
                <a:cs typeface="Times New Roman" panose="02020603050405020304" pitchFamily="18" charset="0"/>
              </a:rPr>
              <a:t>Нысанның </a:t>
            </a:r>
            <a:r>
              <a:rPr lang="kk-KZ" sz="2400" dirty="0">
                <a:latin typeface="Times New Roman" panose="02020603050405020304" pitchFamily="18" charset="0"/>
                <a:cs typeface="Times New Roman" panose="02020603050405020304" pitchFamily="18" charset="0"/>
              </a:rPr>
              <a:t>өлшемін үлкейту;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4) </a:t>
            </a:r>
            <a:r>
              <a:rPr lang="kk-KZ" sz="2400" dirty="0" smtClean="0">
                <a:latin typeface="Times New Roman" panose="02020603050405020304" pitchFamily="18" charset="0"/>
                <a:cs typeface="Times New Roman" panose="02020603050405020304" pitchFamily="18" charset="0"/>
              </a:rPr>
              <a:t>Нысанның </a:t>
            </a:r>
            <a:r>
              <a:rPr lang="kk-KZ" sz="2400" b="1" dirty="0">
                <a:latin typeface="Times New Roman" panose="02020603050405020304" pitchFamily="18" charset="0"/>
                <a:cs typeface="Times New Roman" panose="02020603050405020304" pitchFamily="18" charset="0"/>
              </a:rPr>
              <a:t>өлшемін</a:t>
            </a:r>
            <a:r>
              <a:rPr lang="kk-KZ" sz="2400" dirty="0">
                <a:latin typeface="Times New Roman" panose="02020603050405020304" pitchFamily="18" charset="0"/>
                <a:cs typeface="Times New Roman" panose="02020603050405020304" pitchFamily="18" charset="0"/>
              </a:rPr>
              <a:t> кішірейту.</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kk-KZ" sz="2400" dirty="0">
                <a:latin typeface="Times New Roman" panose="02020603050405020304" pitchFamily="18" charset="0"/>
                <a:cs typeface="Times New Roman" panose="02020603050405020304" pitchFamily="18" charset="0"/>
              </a:rPr>
              <a:t> 	Сахна шартты түрде декарттық </a:t>
            </a:r>
            <a:r>
              <a:rPr lang="kk-KZ" sz="2400" b="1" dirty="0">
                <a:latin typeface="Times New Roman" panose="02020603050405020304" pitchFamily="18" charset="0"/>
                <a:cs typeface="Times New Roman" panose="02020603050405020304" pitchFamily="18" charset="0"/>
              </a:rPr>
              <a:t>координаттар </a:t>
            </a:r>
            <a:r>
              <a:rPr lang="kk-KZ" sz="2400" dirty="0">
                <a:latin typeface="Times New Roman" panose="02020603050405020304" pitchFamily="18" charset="0"/>
                <a:cs typeface="Times New Roman" panose="02020603050405020304" pitchFamily="18" charset="0"/>
              </a:rPr>
              <a:t>жүйесіндегідей Х және У осьтеріне бөлінген. Сахна ортасында санақ </a:t>
            </a:r>
            <a:r>
              <a:rPr lang="kk-KZ" sz="2400" b="1" dirty="0">
                <a:latin typeface="Times New Roman" panose="02020603050405020304" pitchFamily="18" charset="0"/>
                <a:cs typeface="Times New Roman" panose="02020603050405020304" pitchFamily="18" charset="0"/>
              </a:rPr>
              <a:t>жүйесі </a:t>
            </a:r>
            <a:r>
              <a:rPr lang="kk-KZ" sz="2400" dirty="0">
                <a:latin typeface="Times New Roman" panose="02020603050405020304" pitchFamily="18" charset="0"/>
                <a:cs typeface="Times New Roman" panose="02020603050405020304" pitchFamily="18" charset="0"/>
              </a:rPr>
              <a:t>басталады. Әрбір осьтың оң және теріс бағыты бар. Программалау ортасының сахнасы </a:t>
            </a:r>
            <a:r>
              <a:rPr lang="kk-KZ" sz="2400" b="1" dirty="0">
                <a:latin typeface="Times New Roman" panose="02020603050405020304" pitchFamily="18" charset="0"/>
                <a:cs typeface="Times New Roman" panose="02020603050405020304" pitchFamily="18" charset="0"/>
              </a:rPr>
              <a:t>электрондық</a:t>
            </a:r>
            <a:r>
              <a:rPr lang="kk-KZ" sz="2400" dirty="0">
                <a:latin typeface="Times New Roman" panose="02020603050405020304" pitchFamily="18" charset="0"/>
                <a:cs typeface="Times New Roman" panose="02020603050405020304" pitchFamily="18" charset="0"/>
              </a:rPr>
              <a:t> кестеге ұқсас болып келеді.</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r>
            <a:br>
              <a:rPr lang="ru-RU" sz="1050" dirty="0">
                <a:latin typeface="Times New Roman" panose="02020603050405020304" pitchFamily="18" charset="0"/>
                <a:cs typeface="Times New Roman" panose="02020603050405020304" pitchFamily="18" charset="0"/>
              </a:rPr>
            </a:br>
            <a:r>
              <a:rPr lang="ru-RU" sz="500" dirty="0">
                <a:latin typeface="Times New Roman" panose="02020603050405020304" pitchFamily="18" charset="0"/>
                <a:cs typeface="Times New Roman" panose="02020603050405020304" pitchFamily="18" charset="0"/>
              </a:rPr>
              <a:t/>
            </a:r>
            <a:br>
              <a:rPr lang="ru-RU" sz="500" dirty="0">
                <a:latin typeface="Times New Roman" panose="02020603050405020304" pitchFamily="18" charset="0"/>
                <a:cs typeface="Times New Roman" panose="02020603050405020304" pitchFamily="18" charset="0"/>
              </a:rPr>
            </a:br>
            <a:endParaRPr lang="ru-RU" sz="200" b="1" dirty="0">
              <a:latin typeface="Times New Roman" pitchFamily="18" charset="0"/>
              <a:cs typeface="Times New Roman" pitchFamily="18" charset="0"/>
            </a:endParaRPr>
          </a:p>
        </p:txBody>
      </p:sp>
      <p:sp>
        <p:nvSpPr>
          <p:cNvPr id="4" name="Прямоугольник 3"/>
          <p:cNvSpPr/>
          <p:nvPr/>
        </p:nvSpPr>
        <p:spPr>
          <a:xfrm>
            <a:off x="1820978" y="349353"/>
            <a:ext cx="6768752" cy="1200329"/>
          </a:xfrm>
          <a:prstGeom prst="rect">
            <a:avLst/>
          </a:prstGeom>
        </p:spPr>
        <p:txBody>
          <a:bodyPr wrap="square">
            <a:spAutoFit/>
          </a:bodyPr>
          <a:lstStyle/>
          <a:p>
            <a:pPr algn="ctr"/>
            <a:r>
              <a:rPr lang="kk-KZ" sz="3600" b="1" dirty="0">
                <a:solidFill>
                  <a:srgbClr val="FF0000"/>
                </a:solidFill>
                <a:latin typeface="Times New Roman" pitchFamily="18" charset="0"/>
                <a:cs typeface="Times New Roman" pitchFamily="18" charset="0"/>
              </a:rPr>
              <a:t/>
            </a:r>
            <a:br>
              <a:rPr lang="kk-KZ" sz="3600" b="1" dirty="0">
                <a:solidFill>
                  <a:srgbClr val="FF0000"/>
                </a:solidFill>
                <a:latin typeface="Times New Roman" pitchFamily="18" charset="0"/>
                <a:cs typeface="Times New Roman" pitchFamily="18" charset="0"/>
              </a:rPr>
            </a:b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Information</a:t>
            </a: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kk-KZ" sz="3600" b="1" dirty="0" smtClean="0">
                <a:solidFill>
                  <a:srgbClr val="FF0000"/>
                </a:solidFill>
                <a:latin typeface="Times New Roman" pitchFamily="18" charset="0"/>
                <a:cs typeface="Times New Roman" pitchFamily="18" charset="0"/>
              </a:rPr>
              <a:t>тобы</a:t>
            </a:r>
            <a:endParaRPr lang="kk-KZ"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24918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3770" r="4109" b="12563"/>
          <a:stretch/>
        </p:blipFill>
        <p:spPr>
          <a:xfrm>
            <a:off x="1458981" y="676526"/>
            <a:ext cx="6858048" cy="3094992"/>
          </a:xfrm>
          <a:prstGeom prst="ellipse">
            <a:avLst/>
          </a:prstGeom>
          <a:ln>
            <a:noFill/>
          </a:ln>
          <a:effectLst>
            <a:softEdge rad="112500"/>
          </a:effectLst>
        </p:spPr>
      </p:pic>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316005" y="-536004"/>
            <a:ext cx="6947127" cy="1728781"/>
          </a:xfrm>
        </p:spPr>
        <p:txBody>
          <a:bodyPr/>
          <a:lstStyle/>
          <a:p>
            <a:r>
              <a:rPr lang="kk-KZ"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Топтық жұмыс</a:t>
            </a:r>
            <a:endPar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Содержимое 2"/>
          <p:cNvSpPr txBox="1">
            <a:spLocks/>
          </p:cNvSpPr>
          <p:nvPr/>
        </p:nvSpPr>
        <p:spPr>
          <a:xfrm>
            <a:off x="316005" y="2395213"/>
            <a:ext cx="9144000" cy="1737395"/>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ru-RU" sz="3200" b="1"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18" name="Заголовок 12"/>
          <p:cNvSpPr>
            <a:spLocks noGrp="1"/>
          </p:cNvSpPr>
          <p:nvPr>
            <p:ph type="subTitle" idx="1"/>
          </p:nvPr>
        </p:nvSpPr>
        <p:spPr>
          <a:xfrm>
            <a:off x="1458981" y="3697047"/>
            <a:ext cx="7972128" cy="1440573"/>
          </a:xfrm>
        </p:spPr>
        <p:txBody>
          <a:bodyPr>
            <a:noAutofit/>
          </a:bodyPr>
          <a:lstStyle/>
          <a:p>
            <a:pPr algn="l"/>
            <a:r>
              <a:rPr lang="kk-KZ"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Дескриптор</a:t>
            </a:r>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l"/>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Scratch</a:t>
            </a:r>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программасының бастапқы бетінің элементтерін сәйкестендіреді;</a:t>
            </a:r>
          </a:p>
          <a:p>
            <a:pPr algn="l"/>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Анимациялық графиканың мүмкіндіктерін айтады;</a:t>
            </a:r>
          </a:p>
          <a:p>
            <a:pPr algn="l"/>
            <a:r>
              <a:rPr lang="kk-KZ"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Блоктар палитрасын пайдаланып шағын программа жасайды</a:t>
            </a:r>
            <a:endParaRPr lang="ru-RU"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0020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3770" r="4109" b="12563"/>
          <a:stretch/>
        </p:blipFill>
        <p:spPr>
          <a:xfrm>
            <a:off x="1458981" y="676526"/>
            <a:ext cx="6858048" cy="3094992"/>
          </a:xfrm>
          <a:prstGeom prst="ellipse">
            <a:avLst/>
          </a:prstGeom>
          <a:ln>
            <a:noFill/>
          </a:ln>
          <a:effectLst>
            <a:softEdge rad="112500"/>
          </a:effectLst>
        </p:spPr>
      </p:pic>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316005" y="-536004"/>
            <a:ext cx="6947127" cy="1728781"/>
          </a:xfrm>
        </p:spPr>
        <p:txBody>
          <a:bodyPr/>
          <a:lstStyle/>
          <a:p>
            <a:r>
              <a:rPr lang="kk-KZ"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Топтық жұмыс</a:t>
            </a:r>
            <a:endPar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Содержимое 2"/>
          <p:cNvSpPr txBox="1">
            <a:spLocks/>
          </p:cNvSpPr>
          <p:nvPr/>
        </p:nvSpPr>
        <p:spPr>
          <a:xfrm>
            <a:off x="-462301" y="3726794"/>
            <a:ext cx="9144000" cy="1737395"/>
          </a:xfrm>
          <a:prstGeom prst="rect">
            <a:avLst/>
          </a:prstGeom>
        </p:spPr>
        <p:txBody>
          <a:bodyPr vert="horz" lIns="91440" tIns="45720" rIns="91440" bIns="45720" rtlCol="0" anchor="t">
            <a:normAutofit/>
          </a:bodyPr>
          <a:lstStyle/>
          <a:p>
            <a:pPr algn="ctr"/>
            <a:r>
              <a:rPr lang="kk-KZ" sz="3200" b="1" cap="all" dirty="0">
                <a:ln w="9000" cmpd="sng">
                  <a:solidFill>
                    <a:prstClr val="black"/>
                  </a:solidFill>
                  <a:prstDash val="solid"/>
                </a:ln>
                <a:solidFill>
                  <a:srgbClr val="FF0000"/>
                </a:solidFill>
                <a:effectLst>
                  <a:glow rad="101600">
                    <a:srgbClr val="60B5CC">
                      <a:satMod val="175000"/>
                      <a:alpha val="40000"/>
                    </a:srgbClr>
                  </a:glow>
                </a:effectLst>
                <a:latin typeface="Times New Roman" pitchFamily="18" charset="0"/>
                <a:cs typeface="Times New Roman" pitchFamily="18" charset="0"/>
              </a:rPr>
              <a:t>Бағалау критерийлері</a:t>
            </a:r>
            <a:endParaRPr lang="ru-RU" sz="3200" b="1" cap="all" dirty="0">
              <a:ln w="9000" cmpd="sng">
                <a:solidFill>
                  <a:prstClr val="black"/>
                </a:solidFill>
                <a:prstDash val="solid"/>
              </a:ln>
              <a:solidFill>
                <a:srgbClr val="FF0000"/>
              </a:solidFill>
              <a:effectLst>
                <a:glow rad="101600">
                  <a:srgbClr val="60B5CC">
                    <a:satMod val="175000"/>
                    <a:alpha val="40000"/>
                  </a:srgbClr>
                </a:glow>
              </a:effectLst>
              <a:latin typeface="Times New Roman" pitchFamily="18" charset="0"/>
              <a:cs typeface="Times New Roman" pitchFamily="18" charset="0"/>
            </a:endParaRPr>
          </a:p>
        </p:txBody>
      </p:sp>
      <p:sp>
        <p:nvSpPr>
          <p:cNvPr id="16" name="Управляющая кнопка: далее 15">
            <a:hlinkClick r:id="rId7" action="ppaction://hlinkfile" highlightClick="1"/>
          </p:cNvPr>
          <p:cNvSpPr/>
          <p:nvPr/>
        </p:nvSpPr>
        <p:spPr>
          <a:xfrm>
            <a:off x="176283" y="241301"/>
            <a:ext cx="790378" cy="78581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аголовок 12"/>
          <p:cNvSpPr>
            <a:spLocks noGrp="1"/>
          </p:cNvSpPr>
          <p:nvPr>
            <p:ph type="subTitle" idx="1"/>
          </p:nvPr>
        </p:nvSpPr>
        <p:spPr>
          <a:xfrm>
            <a:off x="2483768" y="4413492"/>
            <a:ext cx="7972128" cy="1440573"/>
          </a:xfrm>
        </p:spPr>
        <p:txBody>
          <a:bodyPr>
            <a:noAutofit/>
          </a:bodyPr>
          <a:lstStyle/>
          <a:p>
            <a:pPr algn="l"/>
            <a:r>
              <a:rPr lang="en-US" sz="2400" b="1" dirty="0" smtClean="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1</a:t>
            </a:r>
            <a:r>
              <a:rPr lang="kk-KZ" sz="2400" b="1" dirty="0" smtClean="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 </a:t>
            </a:r>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Жұмыстың мазмұндылығы;</a:t>
            </a:r>
          </a:p>
          <a:p>
            <a:pPr algn="l"/>
            <a:r>
              <a:rPr lang="en-US" sz="2400" b="1" dirty="0" smtClean="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2</a:t>
            </a:r>
            <a:r>
              <a:rPr lang="kk-KZ" sz="2400" b="1" dirty="0" smtClean="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 </a:t>
            </a:r>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Сөйлеу мәнері, өз ойларын анық жеткізуі; </a:t>
            </a:r>
          </a:p>
          <a:p>
            <a:pPr algn="l"/>
            <a:r>
              <a:rPr lang="en-US" sz="2400" b="1" dirty="0" smtClean="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3</a:t>
            </a:r>
            <a:r>
              <a:rPr lang="kk-KZ" sz="2400" b="1" dirty="0" smtClean="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 </a:t>
            </a:r>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Жұмыстың әдемілігі; </a:t>
            </a:r>
          </a:p>
          <a:p>
            <a:pPr algn="l"/>
            <a:endParaRPr lang="ru-RU"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34970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Подзаголовок 11"/>
          <p:cNvSpPr>
            <a:spLocks noGrp="1"/>
          </p:cNvSpPr>
          <p:nvPr>
            <p:ph type="subTitle" idx="1"/>
          </p:nvPr>
        </p:nvSpPr>
        <p:spPr>
          <a:xfrm>
            <a:off x="1209328" y="4821183"/>
            <a:ext cx="8784976" cy="2338197"/>
          </a:xfrm>
        </p:spPr>
        <p:txBody>
          <a:bodyPr>
            <a:normAutofit/>
          </a:bodyPr>
          <a:lstStyle/>
          <a:p>
            <a:pPr algn="l"/>
            <a:r>
              <a:rPr lang="kk-KZ" sz="2800" b="1" dirty="0" smtClean="0">
                <a:solidFill>
                  <a:srgbClr val="FF0000"/>
                </a:solidFill>
                <a:effectLst>
                  <a:outerShdw blurRad="38100" dist="38100" dir="2700000" algn="tl">
                    <a:srgbClr val="000000">
                      <a:alpha val="43137"/>
                    </a:srgbClr>
                  </a:outerShdw>
                </a:effectLst>
              </a:rPr>
              <a:t>Дескриптор:</a:t>
            </a:r>
          </a:p>
          <a:p>
            <a:pPr algn="l"/>
            <a:r>
              <a:rPr lang="en-US" sz="2800" b="1" dirty="0" smtClean="0">
                <a:solidFill>
                  <a:srgbClr val="FF0000"/>
                </a:solidFill>
                <a:effectLst>
                  <a:outerShdw blurRad="38100" dist="38100" dir="2700000" algn="tl">
                    <a:srgbClr val="000000">
                      <a:alpha val="43137"/>
                    </a:srgbClr>
                  </a:outerShdw>
                </a:effectLst>
              </a:rPr>
              <a:t>Scratch</a:t>
            </a:r>
            <a:r>
              <a:rPr lang="kk-KZ" sz="2800" b="1" dirty="0" smtClean="0">
                <a:solidFill>
                  <a:srgbClr val="FF0000"/>
                </a:solidFill>
                <a:effectLst>
                  <a:outerShdw blurRad="38100" dist="38100" dir="2700000" algn="tl">
                    <a:srgbClr val="000000">
                      <a:alpha val="43137"/>
                    </a:srgbClr>
                  </a:outerShdw>
                </a:effectLst>
              </a:rPr>
              <a:t> программасында жаңа жоба жасайды;</a:t>
            </a:r>
          </a:p>
          <a:p>
            <a:pPr algn="l"/>
            <a:r>
              <a:rPr lang="kk-KZ" sz="2800" b="1" dirty="0" smtClean="0">
                <a:solidFill>
                  <a:srgbClr val="FF0000"/>
                </a:solidFill>
                <a:effectLst>
                  <a:outerShdw blurRad="38100" dist="38100" dir="2700000" algn="tl">
                    <a:srgbClr val="000000">
                      <a:alpha val="43137"/>
                    </a:srgbClr>
                  </a:outerShdw>
                </a:effectLst>
              </a:rPr>
              <a:t>Жобаны тестілеуден өткізеді</a:t>
            </a:r>
          </a:p>
          <a:p>
            <a:r>
              <a:rPr lang="en-US" dirty="0" smtClean="0"/>
              <a:t> </a:t>
            </a:r>
            <a:endParaRPr lang="ru-RU" dirty="0"/>
          </a:p>
        </p:txBody>
      </p:sp>
      <p:sp>
        <p:nvSpPr>
          <p:cNvPr id="13" name="Заголовок 12"/>
          <p:cNvSpPr>
            <a:spLocks noGrp="1"/>
          </p:cNvSpPr>
          <p:nvPr>
            <p:ph type="ctrTitle"/>
          </p:nvPr>
        </p:nvSpPr>
        <p:spPr>
          <a:xfrm>
            <a:off x="1712576" y="-90712"/>
            <a:ext cx="6947127" cy="1002431"/>
          </a:xfrm>
        </p:spPr>
        <p:txBody>
          <a:bodyPr>
            <a:normAutofit fontScale="90000"/>
          </a:bodyPr>
          <a:lstStyle/>
          <a:p>
            <a:r>
              <a:rPr lang="kk-KZ" sz="6000" b="1" dirty="0" smtClean="0">
                <a:solidFill>
                  <a:srgbClr val="FF0000"/>
                </a:solidFill>
                <a:effectLst>
                  <a:outerShdw blurRad="38100" dist="38100" dir="2700000" algn="tl">
                    <a:srgbClr val="000000">
                      <a:alpha val="43137"/>
                    </a:srgbClr>
                  </a:outerShdw>
                </a:effectLst>
              </a:rPr>
              <a:t>Тәжірибелік жұмыс</a:t>
            </a:r>
            <a:endParaRPr lang="ru-RU" sz="6000" b="1" dirty="0">
              <a:solidFill>
                <a:srgbClr val="FF0000"/>
              </a:solidFill>
              <a:effectLst>
                <a:outerShdw blurRad="38100" dist="38100" dir="2700000" algn="tl">
                  <a:srgbClr val="000000">
                    <a:alpha val="43137"/>
                  </a:srgbClr>
                </a:outerShdw>
              </a:effectLst>
            </a:endParaRPr>
          </a:p>
        </p:txBody>
      </p:sp>
      <p:sp>
        <p:nvSpPr>
          <p:cNvPr id="15" name="Подзаголовок 11"/>
          <p:cNvSpPr txBox="1">
            <a:spLocks/>
          </p:cNvSpPr>
          <p:nvPr/>
        </p:nvSpPr>
        <p:spPr>
          <a:xfrm>
            <a:off x="1228378" y="1386478"/>
            <a:ext cx="8784976" cy="2338197"/>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dirty="0" smtClean="0"/>
              <a:t> </a:t>
            </a:r>
            <a:endParaRPr lang="ru-RU" dirty="0"/>
          </a:p>
        </p:txBody>
      </p:sp>
      <p:sp>
        <p:nvSpPr>
          <p:cNvPr id="16" name="Подзаголовок 11"/>
          <p:cNvSpPr txBox="1">
            <a:spLocks/>
          </p:cNvSpPr>
          <p:nvPr/>
        </p:nvSpPr>
        <p:spPr>
          <a:xfrm>
            <a:off x="467544" y="911720"/>
            <a:ext cx="8578825" cy="22292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spcBef>
                <a:spcPts val="0"/>
              </a:spcBef>
              <a:spcAft>
                <a:spcPts val="0"/>
              </a:spcAft>
            </a:pPr>
            <a:r>
              <a:rPr lang="kk-KZ" sz="2400" b="1" dirty="0" smtClean="0">
                <a:latin typeface="Times New Roman" panose="02020603050405020304" pitchFamily="18" charset="0"/>
                <a:cs typeface="Times New Roman" panose="02020603050405020304" pitchFamily="18" charset="0"/>
              </a:rPr>
              <a:t>1 Scratch </a:t>
            </a:r>
            <a:r>
              <a:rPr lang="kk-KZ" sz="2400" b="1" dirty="0">
                <a:latin typeface="Times New Roman" panose="02020603050405020304" pitchFamily="18" charset="0"/>
                <a:cs typeface="Times New Roman" panose="02020603050405020304" pitchFamily="18" charset="0"/>
              </a:rPr>
              <a:t>программасында мысық спрайтын кітапханадағы басқа спрайтпен алмастырыңдар. Фондар кітапханасынан алынған спрайтқа сәйкес келетіндей фонды таңдап, ауыстырып көріңдер.</a:t>
            </a:r>
            <a:endParaRPr lang="ru-RU" sz="2400" b="1" dirty="0">
              <a:latin typeface="Times New Roman" panose="02020603050405020304" pitchFamily="18" charset="0"/>
              <a:cs typeface="Times New Roman" panose="02020603050405020304" pitchFamily="18" charset="0"/>
            </a:endParaRPr>
          </a:p>
          <a:p>
            <a:pPr lvl="0" algn="l">
              <a:spcBef>
                <a:spcPts val="0"/>
              </a:spcBef>
              <a:spcAft>
                <a:spcPts val="0"/>
              </a:spcAft>
            </a:pPr>
            <a:r>
              <a:rPr lang="kk-KZ" sz="2400" b="1" dirty="0" smtClean="0">
                <a:latin typeface="Times New Roman" panose="02020603050405020304" pitchFamily="18" charset="0"/>
                <a:cs typeface="Times New Roman" panose="02020603050405020304" pitchFamily="18" charset="0"/>
              </a:rPr>
              <a:t>2 Блоктар </a:t>
            </a:r>
            <a:r>
              <a:rPr lang="kk-KZ" sz="2400" b="1" dirty="0">
                <a:latin typeface="Times New Roman" panose="02020603050405020304" pitchFamily="18" charset="0"/>
                <a:cs typeface="Times New Roman" panose="02020603050405020304" pitchFamily="18" charset="0"/>
              </a:rPr>
              <a:t>палитрасынан қозғалыс блогы арқылы кейіпкерді </a:t>
            </a:r>
            <a:r>
              <a:rPr lang="kk-KZ" sz="2400" b="1" dirty="0" smtClean="0">
                <a:latin typeface="Times New Roman" panose="02020603050405020304" pitchFamily="18" charset="0"/>
                <a:cs typeface="Times New Roman" panose="02020603050405020304" pitchFamily="18" charset="0"/>
              </a:rPr>
              <a:t>қозғалысқа </a:t>
            </a:r>
            <a:r>
              <a:rPr lang="kk-KZ" sz="2400" b="1" dirty="0">
                <a:latin typeface="Times New Roman" panose="02020603050405020304" pitchFamily="18" charset="0"/>
                <a:cs typeface="Times New Roman" panose="02020603050405020304" pitchFamily="18" charset="0"/>
              </a:rPr>
              <a:t>келтіріңдер.</a:t>
            </a:r>
            <a:endParaRPr lang="ru-RU" sz="2400" b="1" dirty="0">
              <a:latin typeface="Times New Roman" panose="02020603050405020304" pitchFamily="18" charset="0"/>
              <a:cs typeface="Times New Roman" panose="02020603050405020304" pitchFamily="18" charset="0"/>
            </a:endParaRPr>
          </a:p>
          <a:p>
            <a:pPr lvl="0" algn="l">
              <a:spcBef>
                <a:spcPts val="0"/>
              </a:spcBef>
              <a:spcAft>
                <a:spcPts val="0"/>
              </a:spcAft>
            </a:pPr>
            <a:r>
              <a:rPr lang="kk-KZ" sz="2400" b="1" dirty="0" smtClean="0">
                <a:latin typeface="Times New Roman" panose="02020603050405020304" pitchFamily="18" charset="0"/>
                <a:cs typeface="Times New Roman" panose="02020603050405020304" pitchFamily="18" charset="0"/>
              </a:rPr>
              <a:t>3 Қадам </a:t>
            </a:r>
            <a:r>
              <a:rPr lang="kk-KZ" sz="2400" b="1" dirty="0">
                <a:latin typeface="Times New Roman" panose="02020603050405020304" pitchFamily="18" charset="0"/>
                <a:cs typeface="Times New Roman" panose="02020603050405020304" pitchFamily="18" charset="0"/>
              </a:rPr>
              <a:t>санын өз қалауларыңша енгізіңдер.</a:t>
            </a:r>
            <a:endParaRPr lang="ru-RU" sz="2400" b="1" dirty="0">
              <a:latin typeface="Times New Roman" panose="02020603050405020304" pitchFamily="18" charset="0"/>
              <a:cs typeface="Times New Roman" panose="02020603050405020304" pitchFamily="18" charset="0"/>
            </a:endParaRPr>
          </a:p>
          <a:p>
            <a:pPr lvl="0" algn="l">
              <a:spcBef>
                <a:spcPts val="0"/>
              </a:spcBef>
              <a:spcAft>
                <a:spcPts val="0"/>
              </a:spcAft>
            </a:pPr>
            <a:r>
              <a:rPr lang="kk-KZ" sz="2400" b="1" dirty="0" smtClean="0">
                <a:latin typeface="Times New Roman" panose="02020603050405020304" pitchFamily="18" charset="0"/>
                <a:cs typeface="Times New Roman" panose="02020603050405020304" pitchFamily="18" charset="0"/>
              </a:rPr>
              <a:t>4 Кейіпкер </a:t>
            </a:r>
            <a:r>
              <a:rPr lang="kk-KZ" sz="2400" b="1" dirty="0">
                <a:latin typeface="Times New Roman" panose="02020603050405020304" pitchFamily="18" charset="0"/>
                <a:cs typeface="Times New Roman" panose="02020603050405020304" pitchFamily="18" charset="0"/>
              </a:rPr>
              <a:t>сахна соңына жеткенде оны кері қайтару керек.</a:t>
            </a:r>
            <a:endParaRPr lang="ru-RU" sz="2400" b="1" dirty="0">
              <a:latin typeface="Times New Roman" panose="02020603050405020304" pitchFamily="18" charset="0"/>
              <a:cs typeface="Times New Roman" panose="02020603050405020304" pitchFamily="18" charset="0"/>
            </a:endParaRPr>
          </a:p>
          <a:p>
            <a:pPr lvl="0" algn="l">
              <a:spcBef>
                <a:spcPts val="0"/>
              </a:spcBef>
              <a:spcAft>
                <a:spcPts val="0"/>
              </a:spcAft>
            </a:pPr>
            <a:r>
              <a:rPr lang="kk-KZ" sz="2400" b="1" dirty="0" smtClean="0">
                <a:latin typeface="Times New Roman" panose="02020603050405020304" pitchFamily="18" charset="0"/>
                <a:cs typeface="Times New Roman" panose="02020603050405020304" pitchFamily="18" charset="0"/>
              </a:rPr>
              <a:t>5 Осы </a:t>
            </a:r>
            <a:r>
              <a:rPr lang="kk-KZ" sz="2400" b="1" dirty="0">
                <a:latin typeface="Times New Roman" panose="02020603050405020304" pitchFamily="18" charset="0"/>
                <a:cs typeface="Times New Roman" panose="02020603050405020304" pitchFamily="18" charset="0"/>
              </a:rPr>
              <a:t>жобаны тексеріңдер. Жобаларыңды сақтаңдар</a:t>
            </a:r>
            <a:endParaRPr lang="ru-RU" sz="2400" b="1" dirty="0">
              <a:latin typeface="Times New Roman" panose="02020603050405020304" pitchFamily="18" charset="0"/>
              <a:cs typeface="Times New Roman" panose="02020603050405020304" pitchFamily="18" charset="0"/>
            </a:endParaRPr>
          </a:p>
          <a:p>
            <a:pPr algn="l"/>
            <a:r>
              <a:rPr lang="en-US" dirty="0" smtClean="0"/>
              <a:t> </a:t>
            </a:r>
            <a:endParaRPr lang="ru-RU" dirty="0"/>
          </a:p>
        </p:txBody>
      </p:sp>
    </p:spTree>
    <p:extLst>
      <p:ext uri="{BB962C8B-B14F-4D97-AF65-F5344CB8AC3E}">
        <p14:creationId xmlns:p14="http://schemas.microsoft.com/office/powerpoint/2010/main" val="150020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Заголовок 17"/>
          <p:cNvSpPr>
            <a:spLocks noGrp="1"/>
          </p:cNvSpPr>
          <p:nvPr>
            <p:ph type="ctrTitle"/>
          </p:nvPr>
        </p:nvSpPr>
        <p:spPr>
          <a:xfrm>
            <a:off x="1754471" y="-2316443"/>
            <a:ext cx="6947127" cy="3488266"/>
          </a:xfrm>
        </p:spPr>
        <p:txBody>
          <a:bodyPr/>
          <a:lstStyle/>
          <a:p>
            <a:r>
              <a:rPr lang="kk-KZ" b="1" dirty="0" smtClean="0">
                <a:solidFill>
                  <a:srgbClr val="FF0000"/>
                </a:solidFill>
                <a:effectLst>
                  <a:outerShdw blurRad="38100" dist="38100" dir="2700000" algn="tl">
                    <a:srgbClr val="000000">
                      <a:alpha val="43137"/>
                    </a:srgbClr>
                  </a:outerShdw>
                </a:effectLst>
                <a:latin typeface="Bookman Old Style" panose="02050604050505020204" pitchFamily="18" charset="0"/>
              </a:rPr>
              <a:t>Сергіту сәті</a:t>
            </a:r>
            <a:endParaRPr lang="ru-RU" b="1"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460" y="1101064"/>
            <a:ext cx="4212196" cy="3622489"/>
          </a:xfrm>
          <a:prstGeom prst="rect">
            <a:avLst/>
          </a:prstGeom>
          <a:ln>
            <a:noFill/>
          </a:ln>
          <a:effectLst>
            <a:softEdge rad="112500"/>
          </a:effectLst>
        </p:spPr>
      </p:pic>
      <p:sp>
        <p:nvSpPr>
          <p:cNvPr id="5" name="Управляющая кнопка: далее 4">
            <a:hlinkClick r:id="rId4" action="ppaction://hlinkfile" highlightClick="1"/>
          </p:cNvPr>
          <p:cNvSpPr/>
          <p:nvPr/>
        </p:nvSpPr>
        <p:spPr>
          <a:xfrm>
            <a:off x="2195736" y="429654"/>
            <a:ext cx="432048" cy="4569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411759" y="4290778"/>
            <a:ext cx="6634609" cy="2062103"/>
          </a:xfrm>
          <a:prstGeom prst="rect">
            <a:avLst/>
          </a:prstGeom>
        </p:spPr>
        <p:txBody>
          <a:bodyPr wrap="square">
            <a:spAutoFit/>
          </a:bodyPr>
          <a:lstStyle/>
          <a:p>
            <a:r>
              <a:rPr lang="kk-KZ"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«Объектілерді біріктіру» </a:t>
            </a:r>
          </a:p>
          <a:p>
            <a:r>
              <a:rPr lang="kk-KZ"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әдісі арқылы  </a:t>
            </a:r>
            <a:r>
              <a:rPr lang="ru-RU" sz="3200" b="1" i="1" dirty="0" err="1">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Лего</a:t>
            </a:r>
            <a:r>
              <a:rPr lang="ru-RU"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 </a:t>
            </a:r>
            <a:r>
              <a:rPr lang="ru-RU" sz="3200" b="1" i="1" dirty="0" err="1">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конструктарларын</a:t>
            </a:r>
            <a:r>
              <a:rPr lang="ru-RU"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 </a:t>
            </a:r>
            <a:r>
              <a:rPr lang="ru-RU" sz="3200" b="1" i="1" dirty="0" err="1">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қолданып</a:t>
            </a:r>
            <a:r>
              <a:rPr lang="ru-RU"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 </a:t>
            </a:r>
            <a:r>
              <a:rPr lang="ru-RU" sz="3200" b="1" i="1" dirty="0" err="1">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бір</a:t>
            </a:r>
            <a:r>
              <a:rPr lang="ru-RU"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 </a:t>
            </a:r>
            <a:r>
              <a:rPr lang="ru-RU" sz="3200" b="1" i="1" dirty="0" err="1">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туынды</a:t>
            </a:r>
            <a:r>
              <a:rPr lang="ru-RU"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 </a:t>
            </a:r>
            <a:r>
              <a:rPr lang="ru-RU" sz="3200" b="1" i="1" dirty="0" err="1">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жасап</a:t>
            </a:r>
            <a:r>
              <a:rPr lang="ru-RU"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 </a:t>
            </a:r>
            <a:r>
              <a:rPr lang="ru-RU" sz="3200" b="1" i="1" dirty="0" err="1">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rPr>
              <a:t>шығару</a:t>
            </a:r>
            <a:endParaRPr lang="kk-KZ" sz="3200" b="1" i="1" dirty="0">
              <a:ln w="1905">
                <a:solidFill>
                  <a:srgbClr val="002060"/>
                </a:solidFill>
              </a:ln>
              <a:solidFill>
                <a:srgbClr val="FF0000"/>
              </a:solidFill>
              <a:effectLst>
                <a:glow rad="139700">
                  <a:schemeClr val="accent2">
                    <a:satMod val="175000"/>
                    <a:alpha val="40000"/>
                  </a:schemeClr>
                </a:glow>
                <a:innerShdw blurRad="69850" dist="43180" dir="5400000">
                  <a:srgbClr val="000000">
                    <a:alpha val="65000"/>
                  </a:srgbClr>
                </a:innerShdw>
              </a:effectLst>
              <a:latin typeface="Constantia" pitchFamily="18" charset="0"/>
            </a:endParaRPr>
          </a:p>
        </p:txBody>
      </p:sp>
    </p:spTree>
    <p:extLst>
      <p:ext uri="{BB962C8B-B14F-4D97-AF65-F5344CB8AC3E}">
        <p14:creationId xmlns:p14="http://schemas.microsoft.com/office/powerpoint/2010/main" val="150020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Заголовок 17"/>
          <p:cNvSpPr>
            <a:spLocks noGrp="1"/>
          </p:cNvSpPr>
          <p:nvPr>
            <p:ph type="ctrTitle"/>
          </p:nvPr>
        </p:nvSpPr>
        <p:spPr>
          <a:xfrm>
            <a:off x="283156" y="-2147498"/>
            <a:ext cx="8541175" cy="3488266"/>
          </a:xfrm>
        </p:spPr>
        <p:txBody>
          <a:bodyPr/>
          <a:lstStyle/>
          <a:p>
            <a:r>
              <a:rPr lang="kk-KZ" b="1" dirty="0" smtClean="0">
                <a:solidFill>
                  <a:srgbClr val="FF0000"/>
                </a:solidFill>
                <a:effectLst>
                  <a:outerShdw blurRad="38100" dist="38100" dir="2700000" algn="tl">
                    <a:srgbClr val="000000">
                      <a:alpha val="43137"/>
                    </a:srgbClr>
                  </a:outerShdw>
                </a:effectLst>
                <a:latin typeface="Bookman Old Style" panose="02050604050505020204" pitchFamily="18" charset="0"/>
              </a:rPr>
              <a:t>Абай Құнанбаев</a:t>
            </a:r>
            <a:endParaRPr lang="ru-RU" b="1"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340768"/>
            <a:ext cx="4896560" cy="4974283"/>
          </a:xfrm>
          <a:prstGeom prst="rect">
            <a:avLst/>
          </a:prstGeom>
          <a:ln>
            <a:noFill/>
          </a:ln>
          <a:effectLst>
            <a:softEdge rad="112500"/>
          </a:effectLst>
        </p:spPr>
      </p:pic>
    </p:spTree>
    <p:extLst>
      <p:ext uri="{BB962C8B-B14F-4D97-AF65-F5344CB8AC3E}">
        <p14:creationId xmlns:p14="http://schemas.microsoft.com/office/powerpoint/2010/main" val="1370920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одержимое 2"/>
          <p:cNvSpPr txBox="1">
            <a:spLocks/>
          </p:cNvSpPr>
          <p:nvPr/>
        </p:nvSpPr>
        <p:spPr>
          <a:xfrm>
            <a:off x="97632" y="2127390"/>
            <a:ext cx="9144000" cy="1737395"/>
          </a:xfrm>
          <a:prstGeom prst="rect">
            <a:avLst/>
          </a:prstGeom>
        </p:spPr>
        <p:txBody>
          <a:bodyPr vert="horz" lIns="91440" tIns="45720" rIns="91440" bIns="45720" rtlCol="0" anchor="t">
            <a:normAutofit/>
          </a:bodyPr>
          <a:lstStyle/>
          <a:p>
            <a:pPr algn="ctr"/>
            <a:r>
              <a:rPr lang="kk-KZ" sz="3200" b="1" cap="all" dirty="0">
                <a:ln w="9000" cmpd="sng">
                  <a:solidFill>
                    <a:prstClr val="black"/>
                  </a:solidFill>
                  <a:prstDash val="solid"/>
                </a:ln>
                <a:solidFill>
                  <a:srgbClr val="FF0000"/>
                </a:solidFill>
                <a:effectLst>
                  <a:glow rad="101600">
                    <a:srgbClr val="60B5CC">
                      <a:satMod val="175000"/>
                      <a:alpha val="40000"/>
                    </a:srgbClr>
                  </a:glow>
                </a:effectLst>
                <a:latin typeface="Times New Roman" pitchFamily="18" charset="0"/>
                <a:cs typeface="Times New Roman" pitchFamily="18" charset="0"/>
              </a:rPr>
              <a:t>Бағалау критерийлері</a:t>
            </a:r>
            <a:endParaRPr lang="ru-RU" sz="3200" b="1" cap="all" dirty="0">
              <a:ln w="9000" cmpd="sng">
                <a:solidFill>
                  <a:prstClr val="black"/>
                </a:solidFill>
                <a:prstDash val="solid"/>
              </a:ln>
              <a:solidFill>
                <a:srgbClr val="FF0000"/>
              </a:solidFill>
              <a:effectLst>
                <a:glow rad="101600">
                  <a:srgbClr val="60B5CC">
                    <a:satMod val="175000"/>
                    <a:alpha val="40000"/>
                  </a:srgbClr>
                </a:glow>
              </a:effectLst>
              <a:latin typeface="Times New Roman" pitchFamily="18" charset="0"/>
              <a:cs typeface="Times New Roman" pitchFamily="18" charset="0"/>
            </a:endParaRPr>
          </a:p>
        </p:txBody>
      </p:sp>
      <p:sp>
        <p:nvSpPr>
          <p:cNvPr id="18" name="Заголовок 12"/>
          <p:cNvSpPr>
            <a:spLocks noGrp="1"/>
          </p:cNvSpPr>
          <p:nvPr>
            <p:ph type="subTitle" idx="1"/>
          </p:nvPr>
        </p:nvSpPr>
        <p:spPr>
          <a:xfrm>
            <a:off x="1979712" y="3694408"/>
            <a:ext cx="7972128" cy="1440573"/>
          </a:xfrm>
        </p:spPr>
        <p:txBody>
          <a:bodyPr>
            <a:noAutofit/>
          </a:bodyPr>
          <a:lstStyle/>
          <a:p>
            <a:pPr algn="l"/>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1. Анимациялық </a:t>
            </a:r>
            <a:r>
              <a:rPr lang="kk-KZ" sz="2400" b="1" dirty="0" smtClean="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роликтің </a:t>
            </a:r>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дұрыс құрылуы;</a:t>
            </a:r>
          </a:p>
          <a:p>
            <a:pPr algn="l"/>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2. Бағдарламадағы сахнаның дұрыс орнатылуы;</a:t>
            </a:r>
          </a:p>
          <a:p>
            <a:pPr algn="l"/>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3. Нысандар анимациясы үшін командалардың </a:t>
            </a:r>
          </a:p>
          <a:p>
            <a:pPr algn="l"/>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дұрыс қолданылуы;</a:t>
            </a:r>
          </a:p>
          <a:p>
            <a:pPr algn="l"/>
            <a:endParaRPr lang="ru-RU"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1749079" y="773586"/>
            <a:ext cx="7445771" cy="923330"/>
          </a:xfrm>
          <a:prstGeom prst="rect">
            <a:avLst/>
          </a:prstGeom>
        </p:spPr>
        <p:txBody>
          <a:bodyPr wrap="square">
            <a:spAutoFit/>
          </a:bodyPr>
          <a:lstStyle/>
          <a:p>
            <a:r>
              <a:rPr lang="kk-KZ" sz="5400" b="1" dirty="0">
                <a:solidFill>
                  <a:srgbClr val="FF0000"/>
                </a:solidFill>
                <a:effectLst>
                  <a:outerShdw blurRad="38100" dist="38100" dir="2700000" algn="tl">
                    <a:srgbClr val="000000">
                      <a:alpha val="43137"/>
                    </a:srgbClr>
                  </a:outerShdw>
                </a:effectLst>
              </a:rPr>
              <a:t>Тәжірибелік жұмыс</a:t>
            </a:r>
            <a:endParaRPr lang="ru-RU" sz="5400" dirty="0"/>
          </a:p>
        </p:txBody>
      </p:sp>
    </p:spTree>
    <p:extLst>
      <p:ext uri="{BB962C8B-B14F-4D97-AF65-F5344CB8AC3E}">
        <p14:creationId xmlns:p14="http://schemas.microsoft.com/office/powerpoint/2010/main" val="228156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18256" y="-17462"/>
            <a:ext cx="9180513" cy="6892926"/>
            <a:chOff x="0" y="-17"/>
            <a:chExt cx="5783" cy="4342"/>
          </a:xfrm>
        </p:grpSpPr>
        <p:grpSp>
          <p:nvGrpSpPr>
            <p:cNvPr id="6"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Схема 1"/>
          <p:cNvGraphicFramePr/>
          <p:nvPr>
            <p:extLst>
              <p:ext uri="{D42A27DB-BD31-4B8C-83A1-F6EECF244321}">
                <p14:modId xmlns:p14="http://schemas.microsoft.com/office/powerpoint/2010/main" val="728251897"/>
              </p:ext>
            </p:extLst>
          </p:nvPr>
        </p:nvGraphicFramePr>
        <p:xfrm>
          <a:off x="144340" y="-66847"/>
          <a:ext cx="10027939" cy="70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463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0016" y="1124744"/>
            <a:ext cx="7704667" cy="3332816"/>
          </a:xfrm>
        </p:spPr>
        <p:txBody>
          <a:bodyPr>
            <a:normAutofit/>
          </a:bodyPr>
          <a:lstStyle/>
          <a:p>
            <a:pPr marL="0" indent="0" algn="ctr">
              <a:buNone/>
            </a:pPr>
            <a:r>
              <a:rPr lang="kk-KZ" sz="4000" b="1" dirty="0" smtClean="0">
                <a:solidFill>
                  <a:schemeClr val="accent1">
                    <a:lumMod val="75000"/>
                  </a:schemeClr>
                </a:solidFill>
                <a:effectLst>
                  <a:outerShdw blurRad="38100" dist="38100" dir="2700000" algn="tl">
                    <a:srgbClr val="000000">
                      <a:alpha val="43137"/>
                    </a:srgbClr>
                  </a:outerShdw>
                </a:effectLst>
              </a:rPr>
              <a:t>«Анимациялық графика» ұғымы не үшін қолданылады?</a:t>
            </a:r>
            <a:endParaRPr lang="ru-RU" sz="4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0655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одзаголовок 12"/>
          <p:cNvSpPr>
            <a:spLocks noGrp="1"/>
          </p:cNvSpPr>
          <p:nvPr>
            <p:ph type="subTitle" idx="1"/>
          </p:nvPr>
        </p:nvSpPr>
        <p:spPr>
          <a:xfrm>
            <a:off x="-252536" y="1484784"/>
            <a:ext cx="8569375" cy="1997470"/>
          </a:xfrm>
          <a:prstGeom prst="rect">
            <a:avLst/>
          </a:prstGeom>
        </p:spPr>
        <p:txBody>
          <a:bodyPr wrap="square">
            <a:spAutoFit/>
          </a:bodyPr>
          <a:lstStyle/>
          <a:p>
            <a:r>
              <a:rPr lang="kk-KZ" sz="5400" b="1" dirty="0" smtClean="0">
                <a:solidFill>
                  <a:srgbClr val="FF0000"/>
                </a:solidFill>
                <a:effectLst>
                  <a:outerShdw blurRad="38100" dist="38100" dir="2700000" algn="tl">
                    <a:srgbClr val="000000">
                      <a:alpha val="43137"/>
                    </a:srgbClr>
                  </a:outerShdw>
                </a:effectLst>
              </a:rPr>
              <a:t>Сабаққа рефлексия</a:t>
            </a:r>
          </a:p>
          <a:p>
            <a:r>
              <a:rPr lang="kk-KZ" sz="5400" b="1" dirty="0" smtClean="0">
                <a:solidFill>
                  <a:srgbClr val="FF0000"/>
                </a:solidFill>
                <a:effectLst>
                  <a:outerShdw blurRad="38100" dist="38100" dir="2700000" algn="tl">
                    <a:srgbClr val="000000">
                      <a:alpha val="43137"/>
                    </a:srgbClr>
                  </a:outerShdw>
                </a:effectLst>
              </a:rPr>
              <a:t>«Бөлмедегі заттар»</a:t>
            </a:r>
            <a:endParaRPr lang="ru-RU" sz="5400" dirty="0"/>
          </a:p>
        </p:txBody>
      </p:sp>
    </p:spTree>
    <p:extLst>
      <p:ext uri="{BB962C8B-B14F-4D97-AF65-F5344CB8AC3E}">
        <p14:creationId xmlns:p14="http://schemas.microsoft.com/office/powerpoint/2010/main" val="40269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1"/>
          <p:cNvSpPr txBox="1">
            <a:spLocks/>
          </p:cNvSpPr>
          <p:nvPr/>
        </p:nvSpPr>
        <p:spPr>
          <a:xfrm>
            <a:off x="571472" y="1285860"/>
            <a:ext cx="8229600" cy="2714644"/>
          </a:xfrm>
          <a:prstGeom prst="rect">
            <a:avLst/>
          </a:prstGeom>
          <a:effectLst/>
        </p:spPr>
        <p:txBody>
          <a:bodyPr vert="horz" lIns="91440" tIns="45720" rIns="91440" bIns="45720" rtlCol="0" anchor="b">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kk-KZ" sz="5400" b="1" i="0" u="none" strike="noStrike" kern="1200" cap="none" spc="0" normalizeH="0" baseline="0" noProof="0" dirty="0" smtClean="0">
                <a:ln w="3175" cmpd="sng">
                  <a:noFill/>
                </a:ln>
                <a:solidFill>
                  <a:srgbClr val="0070C0"/>
                </a:solidFill>
                <a:effectLst/>
                <a:uLnTx/>
                <a:uFillTx/>
                <a:latin typeface="Times New Roman" pitchFamily="18" charset="0"/>
                <a:ea typeface="+mj-ea"/>
                <a:cs typeface="Times New Roman" pitchFamily="18" charset="0"/>
              </a:rPr>
              <a:t>Үйге тапсырма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kk-KZ" sz="5400" b="1" i="0" u="none" strike="noStrike" kern="1200" cap="none" spc="0" normalizeH="0" baseline="0" noProof="0" dirty="0" smtClean="0">
                <a:ln w="3175" cmpd="sng">
                  <a:noFill/>
                </a:ln>
                <a:solidFill>
                  <a:srgbClr val="0070C0"/>
                </a:solidFill>
                <a:effectLst/>
                <a:uLnTx/>
                <a:uFillTx/>
                <a:latin typeface="Times New Roman" pitchFamily="18" charset="0"/>
                <a:ea typeface="+mj-ea"/>
                <a:cs typeface="Times New Roman" pitchFamily="18" charset="0"/>
              </a:rPr>
              <a:t/>
            </a:r>
            <a:br>
              <a:rPr kumimoji="0" lang="kk-KZ" sz="5400" b="1" i="0" u="none" strike="noStrike" kern="1200" cap="none" spc="0" normalizeH="0" baseline="0" noProof="0" dirty="0" smtClean="0">
                <a:ln w="3175" cmpd="sng">
                  <a:noFill/>
                </a:ln>
                <a:solidFill>
                  <a:srgbClr val="0070C0"/>
                </a:solidFill>
                <a:effectLst/>
                <a:uLnTx/>
                <a:uFillTx/>
                <a:latin typeface="Times New Roman" pitchFamily="18" charset="0"/>
                <a:ea typeface="+mj-ea"/>
                <a:cs typeface="Times New Roman" pitchFamily="18" charset="0"/>
              </a:rPr>
            </a:br>
            <a:r>
              <a:rPr kumimoji="0" lang="kk-KZ" sz="5400" b="0" i="0" u="none" strike="noStrike" kern="1200" cap="none" spc="0" normalizeH="0" baseline="0" noProof="0" dirty="0" smtClean="0">
                <a:ln w="3175" cmpd="sng">
                  <a:noFill/>
                </a:ln>
                <a:solidFill>
                  <a:schemeClr val="tx1"/>
                </a:solidFill>
                <a:effectLst/>
                <a:uLnTx/>
                <a:uFillTx/>
                <a:latin typeface="Times New Roman" pitchFamily="18" charset="0"/>
                <a:ea typeface="+mj-ea"/>
                <a:cs typeface="Times New Roman" pitchFamily="18" charset="0"/>
              </a:rPr>
              <a:t> Оқулықтағы 139 бет</a:t>
            </a:r>
          </a:p>
          <a:p>
            <a:pPr marL="0" marR="0" lvl="0" indent="0" algn="ctr" defTabSz="457200" rtl="0" eaLnBrk="1" fontAlgn="auto" latinLnBrk="0" hangingPunct="1">
              <a:lnSpc>
                <a:spcPct val="100000"/>
              </a:lnSpc>
              <a:spcBef>
                <a:spcPct val="0"/>
              </a:spcBef>
              <a:spcAft>
                <a:spcPts val="0"/>
              </a:spcAft>
              <a:buClrTx/>
              <a:buSzTx/>
              <a:buFontTx/>
              <a:buNone/>
              <a:tabLst/>
              <a:defRPr/>
            </a:pPr>
            <a:r>
              <a:rPr lang="kk-KZ" sz="5400" dirty="0" smtClean="0">
                <a:ln w="3175" cmpd="sng">
                  <a:noFill/>
                </a:ln>
                <a:latin typeface="Times New Roman" pitchFamily="18" charset="0"/>
                <a:ea typeface="+mj-ea"/>
                <a:cs typeface="Times New Roman" pitchFamily="18" charset="0"/>
              </a:rPr>
              <a:t>1 - тапсырма</a:t>
            </a:r>
            <a:endParaRPr kumimoji="0" lang="ru-RU" sz="5400" b="1" i="0" u="none" strike="noStrike" kern="1200" cap="none" spc="0" normalizeH="0" baseline="0" noProof="0" dirty="0">
              <a:ln w="3175" cmpd="sng">
                <a:noFill/>
              </a:ln>
              <a:solidFill>
                <a:srgbClr val="0070C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50020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одзаголовок 12"/>
          <p:cNvSpPr>
            <a:spLocks noGrp="1"/>
          </p:cNvSpPr>
          <p:nvPr>
            <p:ph type="subTitle" idx="1"/>
          </p:nvPr>
        </p:nvSpPr>
        <p:spPr>
          <a:xfrm>
            <a:off x="39687" y="1556792"/>
            <a:ext cx="8569375" cy="1997470"/>
          </a:xfrm>
          <a:prstGeom prst="rect">
            <a:avLst/>
          </a:prstGeom>
        </p:spPr>
        <p:txBody>
          <a:bodyPr wrap="square">
            <a:spAutoFit/>
          </a:bodyPr>
          <a:lstStyle/>
          <a:p>
            <a:r>
              <a:rPr lang="kk-KZ" sz="5400" b="1" dirty="0" smtClean="0">
                <a:solidFill>
                  <a:srgbClr val="FF0000"/>
                </a:solidFill>
                <a:effectLst>
                  <a:outerShdw blurRad="38100" dist="38100" dir="2700000" algn="tl">
                    <a:srgbClr val="000000">
                      <a:alpha val="43137"/>
                    </a:srgbClr>
                  </a:outerShdw>
                </a:effectLst>
              </a:rPr>
              <a:t>Оқушыларды бағалау</a:t>
            </a:r>
          </a:p>
          <a:p>
            <a:r>
              <a:rPr lang="kk-KZ" sz="5400" b="1" dirty="0" smtClean="0">
                <a:solidFill>
                  <a:srgbClr val="FF0000"/>
                </a:solidFill>
                <a:effectLst>
                  <a:outerShdw blurRad="38100" dist="38100" dir="2700000" algn="tl">
                    <a:srgbClr val="000000">
                      <a:alpha val="43137"/>
                    </a:srgbClr>
                  </a:outerShdw>
                </a:effectLst>
              </a:rPr>
              <a:t>«Білім стаканы»</a:t>
            </a:r>
          </a:p>
        </p:txBody>
      </p:sp>
    </p:spTree>
    <p:extLst>
      <p:ext uri="{BB962C8B-B14F-4D97-AF65-F5344CB8AC3E}">
        <p14:creationId xmlns:p14="http://schemas.microsoft.com/office/powerpoint/2010/main" val="347142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18256" y="-17462"/>
            <a:ext cx="9180513" cy="6892926"/>
            <a:chOff x="0" y="-17"/>
            <a:chExt cx="5783" cy="4342"/>
          </a:xfrm>
        </p:grpSpPr>
        <p:grpSp>
          <p:nvGrpSpPr>
            <p:cNvPr id="6"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Подзаголовок 11"/>
          <p:cNvSpPr>
            <a:spLocks noGrp="1"/>
          </p:cNvSpPr>
          <p:nvPr>
            <p:ph type="subTitle" idx="1"/>
          </p:nvPr>
        </p:nvSpPr>
        <p:spPr/>
        <p:txBody>
          <a:bodyPr/>
          <a:lstStyle/>
          <a:p>
            <a:endParaRPr lang="ru-RU" dirty="0"/>
          </a:p>
        </p:txBody>
      </p:sp>
      <p:sp>
        <p:nvSpPr>
          <p:cNvPr id="13" name="Заголовок 12"/>
          <p:cNvSpPr>
            <a:spLocks noGrp="1"/>
          </p:cNvSpPr>
          <p:nvPr>
            <p:ph type="ctrTitle"/>
          </p:nvPr>
        </p:nvSpPr>
        <p:spPr/>
        <p:txBody>
          <a:bodyPr/>
          <a:lstStyle/>
          <a:p>
            <a:endParaRPr lang="ru-RU"/>
          </a:p>
        </p:txBody>
      </p:sp>
      <p:pic>
        <p:nvPicPr>
          <p:cNvPr id="14" name="Рисунок 1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r="31261" b="15353"/>
          <a:stretch/>
        </p:blipFill>
        <p:spPr>
          <a:xfrm>
            <a:off x="1956821" y="548680"/>
            <a:ext cx="6763093" cy="5729188"/>
          </a:xfrm>
          <a:prstGeom prst="rect">
            <a:avLst/>
          </a:prstGeom>
          <a:ln>
            <a:noFill/>
          </a:ln>
          <a:effectLst>
            <a:softEdge rad="112500"/>
          </a:effectLst>
        </p:spPr>
      </p:pic>
    </p:spTree>
    <p:extLst>
      <p:ext uri="{BB962C8B-B14F-4D97-AF65-F5344CB8AC3E}">
        <p14:creationId xmlns:p14="http://schemas.microsoft.com/office/powerpoint/2010/main" val="3271554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одзаголовок 11"/>
          <p:cNvSpPr>
            <a:spLocks noGrp="1"/>
          </p:cNvSpPr>
          <p:nvPr>
            <p:ph type="subTitle" idx="1"/>
          </p:nvPr>
        </p:nvSpPr>
        <p:spPr>
          <a:xfrm>
            <a:off x="275753" y="1907451"/>
            <a:ext cx="9378280" cy="2349132"/>
          </a:xfrm>
        </p:spPr>
        <p:txBody>
          <a:bodyPr>
            <a:noAutofit/>
          </a:bodyPr>
          <a:lstStyle/>
          <a:p>
            <a:pPr algn="ctr"/>
            <a:r>
              <a:rPr lang="kk-KZ" sz="6000" b="1" dirty="0" smtClean="0">
                <a:solidFill>
                  <a:srgbClr val="FF0000"/>
                </a:solidFill>
                <a:latin typeface="Times New Roman" pitchFamily="18" charset="0"/>
                <a:cs typeface="Times New Roman" pitchFamily="18" charset="0"/>
              </a:rPr>
              <a:t>“Анимациялық графиканы құру ”</a:t>
            </a:r>
            <a:endParaRPr lang="ru-RU" sz="6000" b="1" dirty="0">
              <a:solidFill>
                <a:srgbClr val="FF0000"/>
              </a:solidFill>
              <a:latin typeface="Times New Roman" pitchFamily="18" charset="0"/>
              <a:cs typeface="Times New Roman" pitchFamily="18" charset="0"/>
            </a:endParaRPr>
          </a:p>
        </p:txBody>
      </p:sp>
      <p:sp>
        <p:nvSpPr>
          <p:cNvPr id="15" name="Прямоугольник 14"/>
          <p:cNvSpPr/>
          <p:nvPr/>
        </p:nvSpPr>
        <p:spPr>
          <a:xfrm>
            <a:off x="275753" y="500042"/>
            <a:ext cx="886824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6000"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Жаңа с</a:t>
            </a:r>
            <a:r>
              <a:rPr lang="kk-KZ" sz="6000" b="1" cap="none" spc="0"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абақ тақырыбы:</a:t>
            </a:r>
            <a:endParaRPr lang="ru-RU" sz="6000" b="1" cap="none" spc="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002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800" b="1" dirty="0" smtClean="0">
                <a:solidFill>
                  <a:schemeClr val="accent1">
                    <a:lumMod val="75000"/>
                  </a:schemeClr>
                </a:solidFill>
                <a:effectLst>
                  <a:outerShdw blurRad="38100" dist="38100" dir="2700000" algn="tl">
                    <a:srgbClr val="000000">
                      <a:alpha val="43137"/>
                    </a:srgbClr>
                  </a:outerShdw>
                </a:effectLst>
              </a:rPr>
              <a:t>Кіріспе сұрақ:</a:t>
            </a:r>
            <a:endParaRPr lang="ru-RU" sz="4800" b="1" dirty="0">
              <a:solidFill>
                <a:schemeClr val="accent1">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974493" y="1772816"/>
            <a:ext cx="7704667" cy="3332816"/>
          </a:xfrm>
        </p:spPr>
        <p:txBody>
          <a:bodyPr>
            <a:normAutofit/>
          </a:bodyPr>
          <a:lstStyle/>
          <a:p>
            <a:pPr marL="0" indent="0" algn="ctr">
              <a:buNone/>
            </a:pPr>
            <a:r>
              <a:rPr lang="kk-KZ" sz="4000" b="1" dirty="0" smtClean="0">
                <a:solidFill>
                  <a:schemeClr val="accent1">
                    <a:lumMod val="75000"/>
                  </a:schemeClr>
                </a:solidFill>
                <a:effectLst>
                  <a:outerShdw blurRad="38100" dist="38100" dir="2700000" algn="tl">
                    <a:srgbClr val="000000">
                      <a:alpha val="43137"/>
                    </a:srgbClr>
                  </a:outerShdw>
                </a:effectLst>
              </a:rPr>
              <a:t>«Анимациялық графика» ұғымы не үшін қолданылады?</a:t>
            </a:r>
            <a:endParaRPr lang="ru-RU" sz="4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850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611559" y="-461689"/>
            <a:ext cx="8609931" cy="4470058"/>
          </a:xfrm>
        </p:spPr>
        <p:txBody>
          <a:bodyPr>
            <a:normAutofit/>
          </a:bodyPr>
          <a:lstStyle/>
          <a:p>
            <a:pPr algn="ctr" fontAlgn="base">
              <a:spcAft>
                <a:spcPct val="0"/>
              </a:spcAft>
              <a:defRPr/>
            </a:pPr>
            <a:r>
              <a:rPr lang="kk-KZ" sz="4800" b="1" dirty="0" smtClean="0">
                <a:solidFill>
                  <a:srgbClr val="FF0000"/>
                </a:solidFill>
                <a:latin typeface="Times New Roman" pitchFamily="18" charset="0"/>
                <a:cs typeface="Times New Roman" pitchFamily="18" charset="0"/>
              </a:rPr>
              <a:t>Сабақтың мақсаты: </a:t>
            </a:r>
            <a:r>
              <a:rPr lang="kk-KZ" sz="3200" b="1" dirty="0" smtClean="0">
                <a:latin typeface="Times New Roman" pitchFamily="18" charset="0"/>
                <a:cs typeface="Times New Roman" pitchFamily="18" charset="0"/>
              </a:rPr>
              <a:t/>
            </a:r>
            <a:br>
              <a:rPr lang="kk-KZ" sz="3200" b="1" dirty="0" smtClean="0">
                <a:latin typeface="Times New Roman" pitchFamily="18" charset="0"/>
                <a:cs typeface="Times New Roman" pitchFamily="18" charset="0"/>
              </a:rPr>
            </a:br>
            <a:r>
              <a:rPr lang="kk-KZ" sz="3200" b="1" kern="10" dirty="0" smtClean="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t>Блоктармен жұмыс жасау; </a:t>
            </a:r>
            <a:r>
              <a:rPr lang="kk-KZ" sz="3200" b="1" kern="10" dirty="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t/>
            </a:r>
            <a:br>
              <a:rPr lang="kk-KZ" sz="3200" b="1" kern="10" dirty="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br>
            <a:r>
              <a:rPr lang="kk-KZ" sz="3200" b="1" kern="10" dirty="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t>Г</a:t>
            </a:r>
            <a:r>
              <a:rPr lang="kk-KZ" sz="3200" b="1" kern="10" dirty="0" smtClean="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t>рафиканың мүмкіндіктерін пайдалану; </a:t>
            </a:r>
            <a:r>
              <a:rPr lang="kk-KZ" sz="3200" b="1" kern="10" dirty="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t/>
            </a:r>
            <a:br>
              <a:rPr lang="kk-KZ" sz="3200" b="1" kern="10" dirty="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br>
            <a:r>
              <a:rPr lang="kk-KZ" sz="3200" b="1" kern="10" dirty="0" smtClean="0">
                <a:ln w="9525">
                  <a:round/>
                  <a:headEnd/>
                  <a:tailEnd/>
                </a:ln>
                <a:solidFill>
                  <a:srgbClr val="FF0000"/>
                </a:solidFill>
                <a:effectLst>
                  <a:glow rad="228600">
                    <a:srgbClr val="D092A7">
                      <a:satMod val="175000"/>
                      <a:alpha val="40000"/>
                    </a:srgbClr>
                  </a:glow>
                  <a:outerShdw dist="38100" dir="2700000" algn="tl" rotWithShape="0">
                    <a:srgbClr val="000000">
                      <a:alpha val="43137"/>
                    </a:srgbClr>
                  </a:outerShdw>
                </a:effectLst>
                <a:latin typeface="Arial"/>
                <a:cs typeface="Arial"/>
              </a:rPr>
              <a:t>Шағын жоба жасау.</a:t>
            </a:r>
            <a:endParaRPr lang="ru-RU"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020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1547664" y="3138023"/>
            <a:ext cx="7764048" cy="1949778"/>
          </a:xfrm>
        </p:spPr>
        <p:txBody>
          <a:bodyPr>
            <a:noAutofit/>
          </a:bodyPr>
          <a:lstStyle/>
          <a:p>
            <a:pPr algn="l"/>
            <a:r>
              <a:rPr lang="kk-KZ" sz="2800" b="1" cap="all" dirty="0" smtClean="0">
                <a:ln w="9000" cmpd="sng">
                  <a:solidFill>
                    <a:prstClr val="black"/>
                  </a:solidFill>
                  <a:prstDash val="solid"/>
                </a:ln>
                <a:solidFill>
                  <a:srgbClr val="FF0000"/>
                </a:solidFill>
                <a:effectLst>
                  <a:glow rad="101600">
                    <a:srgbClr val="60B5CC">
                      <a:satMod val="175000"/>
                      <a:alpha val="40000"/>
                    </a:srgbClr>
                  </a:glow>
                </a:effectLst>
                <a:latin typeface="Times New Roman" pitchFamily="18" charset="0"/>
                <a:cs typeface="Times New Roman" pitchFamily="18" charset="0"/>
              </a:rPr>
              <a:t>Дескриптор:</a:t>
            </a:r>
            <a:r>
              <a:rPr lang="kk-KZ" sz="2800" dirty="0" smtClean="0">
                <a:solidFill>
                  <a:srgbClr val="FF0000"/>
                </a:solidFill>
                <a:latin typeface="Times New Roman" panose="02020603050405020304" pitchFamily="18" charset="0"/>
                <a:cs typeface="Times New Roman" panose="02020603050405020304" pitchFamily="18" charset="0"/>
              </a:rPr>
              <a:t/>
            </a:r>
            <a:br>
              <a:rPr lang="kk-KZ" sz="2800" dirty="0" smtClean="0">
                <a:solidFill>
                  <a:srgbClr val="FF0000"/>
                </a:solidFill>
                <a:latin typeface="Times New Roman" panose="02020603050405020304" pitchFamily="18" charset="0"/>
                <a:cs typeface="Times New Roman" panose="02020603050405020304" pitchFamily="18" charset="0"/>
              </a:rPr>
            </a:br>
            <a:r>
              <a:rPr lang="kk-KZ" sz="2800" dirty="0" smtClean="0">
                <a:solidFill>
                  <a:srgbClr val="FF0000"/>
                </a:solidFill>
                <a:latin typeface="Times New Roman" panose="02020603050405020304" pitchFamily="18" charset="0"/>
                <a:cs typeface="Times New Roman" panose="02020603050405020304" pitchFamily="18" charset="0"/>
              </a:rPr>
              <a:t>Тақырыпты оқып, танысады;</a:t>
            </a:r>
            <a:r>
              <a:rPr lang="ru-RU" sz="2800" dirty="0">
                <a:solidFill>
                  <a:srgbClr val="FF0000"/>
                </a:solidFill>
                <a:latin typeface="Times New Roman" panose="02020603050405020304" pitchFamily="18" charset="0"/>
                <a:cs typeface="Times New Roman" panose="02020603050405020304" pitchFamily="18" charset="0"/>
              </a:rPr>
              <a:t/>
            </a:r>
            <a:br>
              <a:rPr lang="ru-RU" sz="2800" dirty="0">
                <a:solidFill>
                  <a:srgbClr val="FF0000"/>
                </a:solidFill>
                <a:latin typeface="Times New Roman" panose="02020603050405020304" pitchFamily="18" charset="0"/>
                <a:cs typeface="Times New Roman" panose="02020603050405020304" pitchFamily="18" charset="0"/>
              </a:rPr>
            </a:br>
            <a:r>
              <a:rPr lang="ru-RU" sz="2800" dirty="0" err="1" smtClean="0">
                <a:solidFill>
                  <a:srgbClr val="FF0000"/>
                </a:solidFill>
                <a:latin typeface="Times New Roman" panose="02020603050405020304" pitchFamily="18" charset="0"/>
                <a:cs typeface="Times New Roman" panose="02020603050405020304" pitchFamily="18" charset="0"/>
              </a:rPr>
              <a:t>Мәтіндегі</a:t>
            </a:r>
            <a:r>
              <a:rPr lang="ru-RU" sz="2800" dirty="0" smtClean="0">
                <a:solidFill>
                  <a:srgbClr val="FF0000"/>
                </a:solidFill>
                <a:latin typeface="Times New Roman" panose="02020603050405020304" pitchFamily="18" charset="0"/>
                <a:cs typeface="Times New Roman" panose="02020603050405020304" pitchFamily="18" charset="0"/>
              </a:rPr>
              <a:t> бос </a:t>
            </a:r>
            <a:r>
              <a:rPr lang="ru-RU" sz="2800" dirty="0" err="1" smtClean="0">
                <a:solidFill>
                  <a:srgbClr val="FF0000"/>
                </a:solidFill>
                <a:latin typeface="Times New Roman" panose="02020603050405020304" pitchFamily="18" charset="0"/>
                <a:cs typeface="Times New Roman" panose="02020603050405020304" pitchFamily="18" charset="0"/>
              </a:rPr>
              <a:t>орындарға</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қалып</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кеткен</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сөздерді</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жазады</a:t>
            </a:r>
            <a:r>
              <a:rPr lang="ru-RU" sz="2800" dirty="0" smtClean="0">
                <a:solidFill>
                  <a:srgbClr val="FF0000"/>
                </a:solidFill>
                <a:latin typeface="Times New Roman" panose="02020603050405020304" pitchFamily="18" charset="0"/>
                <a:cs typeface="Times New Roman" panose="02020603050405020304" pitchFamily="18" charset="0"/>
              </a:rPr>
              <a:t>.</a:t>
            </a:r>
            <a:br>
              <a:rPr lang="ru-RU" sz="2800" dirty="0" smtClean="0">
                <a:solidFill>
                  <a:srgbClr val="FF0000"/>
                </a:solidFill>
                <a:latin typeface="Times New Roman" panose="02020603050405020304" pitchFamily="18" charset="0"/>
                <a:cs typeface="Times New Roman" panose="02020603050405020304" pitchFamily="18" charset="0"/>
              </a:rPr>
            </a:br>
            <a: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t/>
            </a:r>
            <a:br>
              <a:rPr lang="kk-KZ" sz="2400" b="1" dirty="0">
                <a:ln>
                  <a:solidFill>
                    <a:srgbClr val="002060"/>
                  </a:solidFill>
                </a:ln>
                <a:solidFill>
                  <a:srgbClr val="0070C0"/>
                </a:solidFill>
                <a:effectLst>
                  <a:glow rad="228600">
                    <a:srgbClr val="6BB76D">
                      <a:satMod val="175000"/>
                      <a:alpha val="40000"/>
                    </a:srgbClr>
                  </a:glow>
                </a:effectLst>
                <a:latin typeface="Times New Roman" pitchFamily="18" charset="0"/>
                <a:cs typeface="Times New Roman" pitchFamily="18" charset="0"/>
              </a:rPr>
            </a:br>
            <a:endParaRPr lang="ru-RU" sz="2400"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2321885" y="362355"/>
            <a:ext cx="6768752" cy="1200329"/>
          </a:xfrm>
          <a:prstGeom prst="rect">
            <a:avLst/>
          </a:prstGeom>
        </p:spPr>
        <p:txBody>
          <a:bodyPr wrap="square">
            <a:spAutoFit/>
          </a:bodyPr>
          <a:lstStyle/>
          <a:p>
            <a:r>
              <a:rPr lang="kk-KZ" sz="3600" b="1" dirty="0">
                <a:solidFill>
                  <a:srgbClr val="FF0000"/>
                </a:solidFill>
                <a:latin typeface="Times New Roman" pitchFamily="18" charset="0"/>
                <a:cs typeface="Times New Roman" pitchFamily="18" charset="0"/>
              </a:rPr>
              <a:t>ТЕХНИКАЛЫҚ  </a:t>
            </a:r>
            <a:r>
              <a:rPr lang="kk-KZ" sz="3600" b="1" dirty="0" smtClean="0">
                <a:solidFill>
                  <a:srgbClr val="FF0000"/>
                </a:solidFill>
                <a:latin typeface="Times New Roman" pitchFamily="18" charset="0"/>
                <a:cs typeface="Times New Roman" pitchFamily="18" charset="0"/>
              </a:rPr>
              <a:t>ДИКТАНТ</a:t>
            </a:r>
          </a:p>
          <a:p>
            <a:pPr algn="ctr"/>
            <a:r>
              <a:rPr lang="kk-KZ" sz="3600" b="1" dirty="0" smtClean="0">
                <a:solidFill>
                  <a:srgbClr val="FF0000"/>
                </a:solidFill>
                <a:latin typeface="Times New Roman" pitchFamily="18" charset="0"/>
                <a:cs typeface="Times New Roman" pitchFamily="18" charset="0"/>
              </a:rPr>
              <a:t>Топтық жұмыс</a:t>
            </a:r>
          </a:p>
        </p:txBody>
      </p:sp>
    </p:spTree>
    <p:extLst>
      <p:ext uri="{BB962C8B-B14F-4D97-AF65-F5344CB8AC3E}">
        <p14:creationId xmlns:p14="http://schemas.microsoft.com/office/powerpoint/2010/main" val="4132097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1414458" y="1196752"/>
            <a:ext cx="7764048" cy="4470058"/>
          </a:xfrm>
        </p:spPr>
        <p:txBody>
          <a:bodyPr>
            <a:noAutofit/>
          </a:bodyPr>
          <a:lstStyle/>
          <a:p>
            <a:pPr algn="l"/>
            <a:r>
              <a:rPr lang="kk-KZ" sz="2800" dirty="0" smtClean="0">
                <a:latin typeface="Times New Roman" panose="02020603050405020304" pitchFamily="18" charset="0"/>
                <a:cs typeface="Times New Roman" panose="02020603050405020304" pitchFamily="18" charset="0"/>
              </a:rPr>
              <a:t>  Сүрет,      .......      </a:t>
            </a:r>
            <a:r>
              <a:rPr lang="kk-KZ" sz="2800" dirty="0">
                <a:latin typeface="Times New Roman" panose="02020603050405020304" pitchFamily="18" charset="0"/>
                <a:cs typeface="Times New Roman" panose="02020603050405020304" pitchFamily="18" charset="0"/>
              </a:rPr>
              <a:t>арқылы берілген кез келген ақпарат жеңіл, оңай игеріледі. </a:t>
            </a:r>
            <a:r>
              <a:rPr lang="kk-KZ" sz="2800" dirty="0" smtClean="0">
                <a:latin typeface="Times New Roman" panose="02020603050405020304" pitchFamily="18" charset="0"/>
                <a:cs typeface="Times New Roman" panose="02020603050405020304" pitchFamily="18" charset="0"/>
              </a:rPr>
              <a:t>Сондықтан ....... </a:t>
            </a:r>
            <a:r>
              <a:rPr lang="kk-KZ" sz="2800" dirty="0">
                <a:latin typeface="Times New Roman" panose="02020603050405020304" pitchFamily="18" charset="0"/>
                <a:cs typeface="Times New Roman" panose="02020603050405020304" pitchFamily="18" charset="0"/>
              </a:rPr>
              <a:t>программасында жұмыс істегенде кез келген </a:t>
            </a:r>
            <a:r>
              <a:rPr lang="kk-KZ" sz="2800" dirty="0" smtClean="0">
                <a:latin typeface="Times New Roman" panose="02020603050405020304" pitchFamily="18" charset="0"/>
                <a:cs typeface="Times New Roman" panose="02020603050405020304" pitchFamily="18" charset="0"/>
              </a:rPr>
              <a:t>.......      графикалық </a:t>
            </a:r>
            <a:r>
              <a:rPr lang="kk-KZ" sz="2800" dirty="0">
                <a:latin typeface="Times New Roman" panose="02020603050405020304" pitchFamily="18" charset="0"/>
                <a:cs typeface="Times New Roman" panose="02020603050405020304" pitchFamily="18" charset="0"/>
              </a:rPr>
              <a:t>мүмкіндіктерді қолдану арқылы алуан түрлі етіп </a:t>
            </a:r>
            <a:r>
              <a:rPr lang="kk-KZ" sz="2800" dirty="0" smtClean="0">
                <a:latin typeface="Times New Roman" panose="02020603050405020304" pitchFamily="18" charset="0"/>
                <a:cs typeface="Times New Roman" panose="02020603050405020304" pitchFamily="18" charset="0"/>
              </a:rPr>
              <a:t>      ..........   </a:t>
            </a:r>
            <a:r>
              <a:rPr lang="kk-KZ" sz="2800" dirty="0">
                <a:latin typeface="Times New Roman" panose="02020603050405020304" pitchFamily="18" charset="0"/>
                <a:cs typeface="Times New Roman" panose="02020603050405020304" pitchFamily="18" charset="0"/>
              </a:rPr>
              <a:t>мүмкіндік болады.</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Scratch </a:t>
            </a:r>
            <a:r>
              <a:rPr lang="kk-KZ" sz="2800" dirty="0">
                <a:latin typeface="Times New Roman" panose="02020603050405020304" pitchFamily="18" charset="0"/>
                <a:cs typeface="Times New Roman" panose="02020603050405020304" pitchFamily="18" charset="0"/>
              </a:rPr>
              <a:t>программасында графикалық </a:t>
            </a:r>
            <a:r>
              <a:rPr lang="kk-KZ" sz="2800" dirty="0" smtClean="0">
                <a:latin typeface="Times New Roman" panose="02020603050405020304" pitchFamily="18" charset="0"/>
                <a:cs typeface="Times New Roman" panose="02020603050405020304" pitchFamily="18" charset="0"/>
              </a:rPr>
              <a:t>             ......... </a:t>
            </a:r>
            <a:r>
              <a:rPr lang="kk-KZ" sz="2800" dirty="0">
                <a:latin typeface="Times New Roman" panose="02020603050405020304" pitchFamily="18" charset="0"/>
                <a:cs typeface="Times New Roman" panose="02020603050405020304" pitchFamily="18" charset="0"/>
              </a:rPr>
              <a:t>құрастыру арқылы алгоритмдеу мен программалаудың </a:t>
            </a:r>
            <a:r>
              <a:rPr lang="kk-KZ" sz="2800" dirty="0" smtClean="0">
                <a:latin typeface="Times New Roman" panose="02020603050405020304" pitchFamily="18" charset="0"/>
                <a:cs typeface="Times New Roman" panose="02020603050405020304" pitchFamily="18" charset="0"/>
              </a:rPr>
              <a:t>          ...........     </a:t>
            </a:r>
            <a:r>
              <a:rPr lang="kk-KZ" sz="2800" dirty="0">
                <a:latin typeface="Times New Roman" panose="02020603050405020304" pitchFamily="18" charset="0"/>
                <a:cs typeface="Times New Roman" panose="02020603050405020304" pitchFamily="18" charset="0"/>
              </a:rPr>
              <a:t>мәні көрсетіледі.</a:t>
            </a:r>
            <a:r>
              <a:rPr lang="ru-RU" sz="2800" dirty="0"/>
              <a:t/>
            </a:r>
            <a:br>
              <a:rPr lang="ru-RU" sz="2800" dirty="0"/>
            </a:br>
            <a:endParaRPr lang="ru-RU" sz="1400" b="1" dirty="0">
              <a:latin typeface="Times New Roman" pitchFamily="18" charset="0"/>
              <a:cs typeface="Times New Roman" pitchFamily="18" charset="0"/>
            </a:endParaRPr>
          </a:p>
        </p:txBody>
      </p:sp>
      <p:sp>
        <p:nvSpPr>
          <p:cNvPr id="4" name="Прямоугольник 3"/>
          <p:cNvSpPr/>
          <p:nvPr/>
        </p:nvSpPr>
        <p:spPr>
          <a:xfrm>
            <a:off x="2321885" y="362355"/>
            <a:ext cx="6768752" cy="2308324"/>
          </a:xfrm>
          <a:prstGeom prst="rect">
            <a:avLst/>
          </a:prstGeom>
        </p:spPr>
        <p:txBody>
          <a:bodyPr wrap="square">
            <a:spAutoFit/>
          </a:bodyPr>
          <a:lstStyle/>
          <a:p>
            <a:pPr algn="ctr"/>
            <a:endParaRPr lang="kk-KZ" sz="3600" b="1" dirty="0" smtClean="0">
              <a:solidFill>
                <a:srgbClr val="FF0000"/>
              </a:solidFill>
              <a:latin typeface="Times New Roman" pitchFamily="18" charset="0"/>
              <a:cs typeface="Times New Roman" pitchFamily="18" charset="0"/>
            </a:endParaRPr>
          </a:p>
          <a:p>
            <a:pPr algn="ct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Scratch</a:t>
            </a:r>
            <a:r>
              <a:rPr lang="kk-KZ" sz="3600" b="1"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kk-KZ" sz="3600" b="1" dirty="0" smtClean="0">
                <a:solidFill>
                  <a:srgbClr val="FF0000"/>
                </a:solidFill>
                <a:latin typeface="Times New Roman" pitchFamily="18" charset="0"/>
                <a:cs typeface="Times New Roman" pitchFamily="18" charset="0"/>
              </a:rPr>
              <a:t>тобы</a:t>
            </a:r>
          </a:p>
          <a:p>
            <a:r>
              <a:rPr lang="kk-KZ" sz="3600" b="1" dirty="0">
                <a:solidFill>
                  <a:srgbClr val="FF0000"/>
                </a:solidFill>
                <a:latin typeface="Times New Roman" pitchFamily="18" charset="0"/>
                <a:cs typeface="Times New Roman" pitchFamily="18" charset="0"/>
              </a:rPr>
              <a:t/>
            </a:r>
            <a:br>
              <a:rPr lang="kk-KZ" sz="3600" b="1" dirty="0">
                <a:solidFill>
                  <a:srgbClr val="FF0000"/>
                </a:solidFill>
                <a:latin typeface="Times New Roman" pitchFamily="18" charset="0"/>
                <a:cs typeface="Times New Roman" pitchFamily="18" charset="0"/>
              </a:rPr>
            </a:br>
            <a:r>
              <a:rPr lang="kk-KZ" sz="3600" b="1" dirty="0" smtClean="0">
                <a:solidFill>
                  <a:srgbClr val="FF0000"/>
                </a:solidFill>
                <a:latin typeface="Times New Roman" pitchFamily="18" charset="0"/>
                <a:cs typeface="Times New Roman" pitchFamily="18" charset="0"/>
              </a:rPr>
              <a:t>             </a:t>
            </a:r>
            <a:endParaRPr lang="ru-RU" sz="3600" dirty="0"/>
          </a:p>
        </p:txBody>
      </p:sp>
    </p:spTree>
    <p:extLst>
      <p:ext uri="{BB962C8B-B14F-4D97-AF65-F5344CB8AC3E}">
        <p14:creationId xmlns:p14="http://schemas.microsoft.com/office/powerpoint/2010/main" val="3217624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256" y="-17462"/>
            <a:ext cx="9180513" cy="6892926"/>
            <a:chOff x="0" y="-17"/>
            <a:chExt cx="5783" cy="4342"/>
          </a:xfrm>
        </p:grpSpPr>
        <p:grpSp>
          <p:nvGrpSpPr>
            <p:cNvPr id="3" name="Group 8"/>
            <p:cNvGrpSpPr>
              <a:grpSpLocks/>
            </p:cNvGrpSpPr>
            <p:nvPr/>
          </p:nvGrpSpPr>
          <p:grpSpPr bwMode="auto">
            <a:xfrm>
              <a:off x="0" y="-17"/>
              <a:ext cx="5783" cy="4337"/>
              <a:chOff x="0" y="-17"/>
              <a:chExt cx="5783" cy="4337"/>
            </a:xfrm>
          </p:grpSpPr>
          <p:pic>
            <p:nvPicPr>
              <p:cNvPr id="8"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bbd72ed6ac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31" y="4293095"/>
            <a:ext cx="4374232" cy="21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Заголовок 12"/>
          <p:cNvSpPr>
            <a:spLocks noGrp="1"/>
          </p:cNvSpPr>
          <p:nvPr>
            <p:ph type="ctrTitle"/>
          </p:nvPr>
        </p:nvSpPr>
        <p:spPr>
          <a:xfrm>
            <a:off x="1259632" y="1226516"/>
            <a:ext cx="8114215" cy="4470058"/>
          </a:xfrm>
        </p:spPr>
        <p:txBody>
          <a:bodyPr>
            <a:noAutofit/>
          </a:bodyPr>
          <a:lstStyle/>
          <a:p>
            <a:pPr algn="l"/>
            <a:r>
              <a:rPr lang="kk-KZ" sz="2800" dirty="0" smtClean="0">
                <a:latin typeface="Times New Roman" panose="02020603050405020304" pitchFamily="18" charset="0"/>
                <a:cs typeface="Times New Roman" panose="02020603050405020304" pitchFamily="18" charset="0"/>
              </a:rPr>
              <a:t>  Сүрет</a:t>
            </a:r>
            <a:r>
              <a:rPr lang="kk-KZ" sz="2800" dirty="0">
                <a:latin typeface="Times New Roman" panose="02020603050405020304" pitchFamily="18" charset="0"/>
                <a:cs typeface="Times New Roman" panose="02020603050405020304" pitchFamily="18" charset="0"/>
              </a:rPr>
              <a:t>, </a:t>
            </a:r>
            <a:r>
              <a:rPr lang="kk-KZ" sz="2800" b="1" dirty="0">
                <a:latin typeface="Times New Roman" panose="02020603050405020304" pitchFamily="18" charset="0"/>
                <a:cs typeface="Times New Roman" panose="02020603050405020304" pitchFamily="18" charset="0"/>
              </a:rPr>
              <a:t>графика</a:t>
            </a:r>
            <a:r>
              <a:rPr lang="kk-KZ" sz="2800" dirty="0">
                <a:latin typeface="Times New Roman" panose="02020603050405020304" pitchFamily="18" charset="0"/>
                <a:cs typeface="Times New Roman" panose="02020603050405020304" pitchFamily="18" charset="0"/>
              </a:rPr>
              <a:t> арқылы берілген кез келген ақпарат жеңіл, оңай игеріледі. Сондықтан </a:t>
            </a:r>
            <a:r>
              <a:rPr lang="kk-KZ" sz="2800" b="1" dirty="0">
                <a:latin typeface="Times New Roman" panose="02020603050405020304" pitchFamily="18" charset="0"/>
                <a:cs typeface="Times New Roman" panose="02020603050405020304" pitchFamily="18" charset="0"/>
              </a:rPr>
              <a:t>Scratch</a:t>
            </a:r>
            <a:r>
              <a:rPr lang="kk-KZ" sz="2800" dirty="0">
                <a:latin typeface="Times New Roman" panose="02020603050405020304" pitchFamily="18" charset="0"/>
                <a:cs typeface="Times New Roman" panose="02020603050405020304" pitchFamily="18" charset="0"/>
              </a:rPr>
              <a:t> программасында жұмыс істегенде кез келген </a:t>
            </a:r>
            <a:r>
              <a:rPr lang="kk-KZ" sz="2800" b="1" dirty="0">
                <a:latin typeface="Times New Roman" panose="02020603050405020304" pitchFamily="18" charset="0"/>
                <a:cs typeface="Times New Roman" panose="02020603050405020304" pitchFamily="18" charset="0"/>
              </a:rPr>
              <a:t>бейнені </a:t>
            </a:r>
            <a:r>
              <a:rPr lang="kk-KZ" sz="2800" dirty="0">
                <a:latin typeface="Times New Roman" panose="02020603050405020304" pitchFamily="18" charset="0"/>
                <a:cs typeface="Times New Roman" panose="02020603050405020304" pitchFamily="18" charset="0"/>
              </a:rPr>
              <a:t>графикалық мүмкіндіктерді қолдану арқылы алуан түрлі етіп </a:t>
            </a:r>
            <a:r>
              <a:rPr lang="kk-KZ" sz="2800" b="1" dirty="0">
                <a:latin typeface="Times New Roman" panose="02020603050405020304" pitchFamily="18" charset="0"/>
                <a:cs typeface="Times New Roman" panose="02020603050405020304" pitchFamily="18" charset="0"/>
              </a:rPr>
              <a:t>көрсетуге </a:t>
            </a:r>
            <a:r>
              <a:rPr lang="kk-KZ" sz="2800" dirty="0" smtClean="0">
                <a:latin typeface="Times New Roman" panose="02020603050405020304" pitchFamily="18" charset="0"/>
                <a:cs typeface="Times New Roman" panose="02020603050405020304" pitchFamily="18" charset="0"/>
              </a:rPr>
              <a:t>мүмкіндік болады</a:t>
            </a:r>
            <a:r>
              <a:rPr lang="kk-K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Scratch </a:t>
            </a:r>
            <a:r>
              <a:rPr lang="kk-KZ" sz="2800" dirty="0">
                <a:latin typeface="Times New Roman" panose="02020603050405020304" pitchFamily="18" charset="0"/>
                <a:cs typeface="Times New Roman" panose="02020603050405020304" pitchFamily="18" charset="0"/>
              </a:rPr>
              <a:t>программасында графикалық </a:t>
            </a:r>
            <a:r>
              <a:rPr lang="kk-KZ" sz="2800" b="1" dirty="0">
                <a:latin typeface="Times New Roman" panose="02020603050405020304" pitchFamily="18" charset="0"/>
                <a:cs typeface="Times New Roman" panose="02020603050405020304" pitchFamily="18" charset="0"/>
              </a:rPr>
              <a:t>блоктарды</a:t>
            </a:r>
            <a:r>
              <a:rPr lang="kk-KZ" sz="2800" dirty="0">
                <a:latin typeface="Times New Roman" panose="02020603050405020304" pitchFamily="18" charset="0"/>
                <a:cs typeface="Times New Roman" panose="02020603050405020304" pitchFamily="18" charset="0"/>
              </a:rPr>
              <a:t> құрастыру арқылы алгоритмдеу мен программалаудың </a:t>
            </a:r>
            <a:r>
              <a:rPr lang="kk-KZ" sz="2800" b="1" dirty="0">
                <a:latin typeface="Times New Roman" panose="02020603050405020304" pitchFamily="18" charset="0"/>
                <a:cs typeface="Times New Roman" panose="02020603050405020304" pitchFamily="18" charset="0"/>
              </a:rPr>
              <a:t>практикалық </a:t>
            </a:r>
            <a:r>
              <a:rPr lang="kk-KZ" sz="2800" dirty="0">
                <a:latin typeface="Times New Roman" panose="02020603050405020304" pitchFamily="18" charset="0"/>
                <a:cs typeface="Times New Roman" panose="02020603050405020304" pitchFamily="18" charset="0"/>
              </a:rPr>
              <a:t>мәні көрсетіледі.</a:t>
            </a:r>
            <a:r>
              <a:rPr lang="ru-RU" sz="2800" dirty="0"/>
              <a:t/>
            </a:r>
            <a:br>
              <a:rPr lang="ru-RU" sz="2800" dirty="0"/>
            </a:br>
            <a:endParaRPr lang="ru-RU" sz="1400" b="1" dirty="0">
              <a:latin typeface="Times New Roman" pitchFamily="18" charset="0"/>
              <a:cs typeface="Times New Roman" pitchFamily="18" charset="0"/>
            </a:endParaRPr>
          </a:p>
        </p:txBody>
      </p:sp>
      <p:sp>
        <p:nvSpPr>
          <p:cNvPr id="4" name="Прямоугольник 3"/>
          <p:cNvSpPr/>
          <p:nvPr/>
        </p:nvSpPr>
        <p:spPr>
          <a:xfrm>
            <a:off x="1820978" y="349353"/>
            <a:ext cx="6768752" cy="1754326"/>
          </a:xfrm>
          <a:prstGeom prst="rect">
            <a:avLst/>
          </a:prstGeom>
        </p:spPr>
        <p:txBody>
          <a:bodyPr wrap="square">
            <a:spAutoFit/>
          </a:bodyPr>
          <a:lstStyle/>
          <a:p>
            <a:pPr algn="ctr"/>
            <a:r>
              <a:rPr lang="kk-KZ" sz="3600" b="1" dirty="0">
                <a:solidFill>
                  <a:srgbClr val="FF0000"/>
                </a:solidFill>
                <a:latin typeface="Times New Roman" pitchFamily="18" charset="0"/>
                <a:cs typeface="Times New Roman" pitchFamily="18" charset="0"/>
              </a:rPr>
              <a:t/>
            </a:r>
            <a:br>
              <a:rPr lang="kk-KZ" sz="3600" b="1" dirty="0">
                <a:solidFill>
                  <a:srgbClr val="FF0000"/>
                </a:solidFill>
                <a:latin typeface="Times New Roman" pitchFamily="18" charset="0"/>
                <a:cs typeface="Times New Roman" pitchFamily="18" charset="0"/>
              </a:rPr>
            </a:br>
            <a:r>
              <a:rPr lang="kk-KZ" sz="3600" b="1"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Scratch</a:t>
            </a:r>
            <a:r>
              <a:rPr lang="kk-KZ" sz="3600" b="1"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kk-KZ" sz="3600" b="1" dirty="0">
                <a:solidFill>
                  <a:srgbClr val="FF0000"/>
                </a:solidFill>
                <a:latin typeface="Times New Roman" pitchFamily="18" charset="0"/>
                <a:cs typeface="Times New Roman" pitchFamily="18" charset="0"/>
              </a:rPr>
              <a:t>тобы</a:t>
            </a:r>
          </a:p>
          <a:p>
            <a:pPr algn="ctr"/>
            <a:endParaRPr lang="ru-RU" sz="3600" dirty="0"/>
          </a:p>
        </p:txBody>
      </p:sp>
    </p:spTree>
    <p:extLst>
      <p:ext uri="{BB962C8B-B14F-4D97-AF65-F5344CB8AC3E}">
        <p14:creationId xmlns:p14="http://schemas.microsoft.com/office/powerpoint/2010/main" val="2777555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TM03457496[[fn=Параллакс]]</Template>
  <TotalTime>7939</TotalTime>
  <Words>477</Words>
  <Application>Microsoft Office PowerPoint</Application>
  <PresentationFormat>Экран (4:3)</PresentationFormat>
  <Paragraphs>68</Paragraphs>
  <Slides>23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Bookman Old Style</vt:lpstr>
      <vt:lpstr>Calibri</vt:lpstr>
      <vt:lpstr>Constantia</vt:lpstr>
      <vt:lpstr>Corbel</vt:lpstr>
      <vt:lpstr>Times New Roman</vt:lpstr>
      <vt:lpstr>Параллакс</vt:lpstr>
      <vt:lpstr>Презентация PowerPoint</vt:lpstr>
      <vt:lpstr>Презентация PowerPoint</vt:lpstr>
      <vt:lpstr>Презентация PowerPoint</vt:lpstr>
      <vt:lpstr>Презентация PowerPoint</vt:lpstr>
      <vt:lpstr>Кіріспе сұрақ:</vt:lpstr>
      <vt:lpstr>Сабақтың мақсаты:  Блоктармен жұмыс жасау;  Графиканың мүмкіндіктерін пайдалану;  Шағын жоба жасау.</vt:lpstr>
      <vt:lpstr>Дескриптор: Тақырыпты оқып, танысады; Мәтіндегі бос орындарға қалып кеткен сөздерді жазады.  </vt:lpstr>
      <vt:lpstr>  Сүрет,      .......      арқылы берілген кез келген ақпарат жеңіл, оңай игеріледі. Сондықтан ....... программасында жұмыс істегенде кез келген .......      графикалық мүмкіндіктерді қолдану арқылы алуан түрлі етіп       ..........   мүмкіндік болады.   Scratch программасында графикалық              ......... құрастыру арқылы алгоритмдеу мен программалаудың           ...........     мәні көрсетіледі. </vt:lpstr>
      <vt:lpstr>  Сүрет, графика арқылы берілген кез келген ақпарат жеңіл, оңай игеріледі. Сондықтан Scratch программасында жұмыс істегенде кез келген бейнені графикалық мүмкіндіктерді қолдану арқылы алуан түрлі етіп көрсетуге мүмкіндік болады.   Scratch программасында графикалық блоктарды құрастыру арқылы алгоритмдеу мен программалаудың практикалық мәні көрсетіледі. </vt:lpstr>
      <vt:lpstr>     Scratch – нақты әлемнің компьютерлік ....... . Әлем көптеген нысандардың жиынынан тұрады. Программалау ортасында нысандарды ...... деп, кеңістігін ..... , олардың іс-әрекет ретін ...... деп атайды. Программаны алғаш іске қосқан кезде автоматты түрде Спрайт1 атауымен мысық спрайты құрылады. Оның орнына спрайттарды жаңа нысан батырмасының көмегімен спрайттар      ..............            енгізуге болады. Спрайттар кітапханасынан таңдап алынған категория бойынша қажетті спрайтты ерекшелеп  ОК батымасын шертеміз. Кез келген жобаны дайындау барысында фондар кітапханасынан қажетті ......... таңдап алуға болады.  </vt:lpstr>
      <vt:lpstr>     Scratch – нақты әлемнің компьютерлік моделі. Әлем көптеген нысандардың жиынынан тұрады. Программалау ортасында нысандарды спрайт деп, кеңістігін сахна, олардың іс-әрекет ретін скрипт деп атайды. Программаны алғаш іске қосқан кезде автоматты түрде Спрайт1 атауымен мысық спрайты құрылады. Оның орнына спрайттарды жаңа нысан батырмасының көмегімен спрайттар кітапханасынан енгізуге болады. Спрайттар кітапханасынан таңдап алынған категория бойынша қажетті спрайтты ерекшелеп  ОК батымасын шертеміз. Кез келген жобаны дайындау барысында фондар кітапханасынан қажетті фонды таңдап алуға болады.  </vt:lpstr>
      <vt:lpstr>    Scratch программалау ортасының терезесінің жоғары жағында нысанды  ......  батырмалары орналасқан: 1) Штамп құралы; 2) ...... алу құралы; 3) Нысанның өлшемін үлкейту;  4) Нысанның ........   кішірейту.   Сахна шартты түрде декарттық        .............         жүйесіндегідей Х және У осьтеріне бөлінген. Сахна ортасында санақ ........ басталады. Әрбір осьтың оң және теріс бағыты бар. Программалау ортасының сахнасы ........... кестеге ұқсас болып келеді.   </vt:lpstr>
      <vt:lpstr>    Scratch программалау ортасының терезесінің жоғары жағында нысанды өңдеу батырмалары орналасқан: 1) Штамп құралы; 2) Қиып алу құралы; 3) Нысанның өлшемін үлкейту;  4) Нысанның өлшемін кішірейту.   Сахна шартты түрде декарттық координаттар жүйесіндегідей Х және У осьтеріне бөлінген. Сахна ортасында санақ жүйесі басталады. Әрбір осьтың оң және теріс бағыты бар. Программалау ортасының сахнасы электрондық кестеге ұқсас болып келеді.   </vt:lpstr>
      <vt:lpstr>Топтық жұмыс</vt:lpstr>
      <vt:lpstr>Топтық жұмыс</vt:lpstr>
      <vt:lpstr>Тәжірибелік жұмыс</vt:lpstr>
      <vt:lpstr>Сергіту сәті</vt:lpstr>
      <vt:lpstr>Абай Құнанбаев</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Информатикалық интеллектуалды ойын</dc:title>
  <dc:creator>User</dc:creator>
  <cp:lastModifiedBy>777</cp:lastModifiedBy>
  <cp:revision>66</cp:revision>
  <dcterms:created xsi:type="dcterms:W3CDTF">2015-11-17T06:36:01Z</dcterms:created>
  <dcterms:modified xsi:type="dcterms:W3CDTF">2020-10-13T16:30:05Z</dcterms:modified>
</cp:coreProperties>
</file>