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56" r:id="rId2"/>
    <p:sldId id="295" r:id="rId3"/>
    <p:sldId id="287" r:id="rId4"/>
    <p:sldId id="289" r:id="rId5"/>
    <p:sldId id="290" r:id="rId6"/>
    <p:sldId id="299" r:id="rId7"/>
    <p:sldId id="291" r:id="rId8"/>
    <p:sldId id="294" r:id="rId9"/>
    <p:sldId id="292" r:id="rId10"/>
    <p:sldId id="296" r:id="rId11"/>
    <p:sldId id="293" r:id="rId12"/>
    <p:sldId id="297" r:id="rId13"/>
    <p:sldId id="275" r:id="rId14"/>
    <p:sldId id="300" r:id="rId15"/>
    <p:sldId id="259" r:id="rId16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6327" autoAdjust="0"/>
    <p:restoredTop sz="94660"/>
  </p:normalViewPr>
  <p:slideViewPr>
    <p:cSldViewPr>
      <p:cViewPr varScale="1">
        <p:scale>
          <a:sx n="68" d="100"/>
          <a:sy n="68" d="100"/>
        </p:scale>
        <p:origin x="-140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1200"/>
    </p:cViewPr>
  </p:sorterViewPr>
  <p:notesViewPr>
    <p:cSldViewPr>
      <p:cViewPr varScale="1">
        <p:scale>
          <a:sx n="66" d="100"/>
          <a:sy n="66" d="100"/>
        </p:scale>
        <p:origin x="0" y="0"/>
      </p:cViewPr>
      <p:guideLst/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 altLang="ru-RU"/>
          </a:p>
        </p:txBody>
      </p:sp>
      <p:sp>
        <p:nvSpPr>
          <p:cNvPr id="3891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US" altLang="ru-RU"/>
          </a:p>
        </p:txBody>
      </p:sp>
      <p:sp>
        <p:nvSpPr>
          <p:cNvPr id="3891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xmlns="" val="1"/>
            </a:ext>
          </a:extLst>
        </p:spPr>
      </p:sp>
      <p:sp>
        <p:nvSpPr>
          <p:cNvPr id="3891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ru-RU" smtClean="0"/>
              <a:t>Click to edit Master text styles</a:t>
            </a:r>
          </a:p>
          <a:p>
            <a:pPr lvl="1"/>
            <a:r>
              <a:rPr lang="en-US" altLang="ru-RU" smtClean="0"/>
              <a:t>Second level</a:t>
            </a:r>
          </a:p>
          <a:p>
            <a:pPr lvl="2"/>
            <a:r>
              <a:rPr lang="en-US" altLang="ru-RU" smtClean="0"/>
              <a:t>Third level</a:t>
            </a:r>
          </a:p>
          <a:p>
            <a:pPr lvl="3"/>
            <a:r>
              <a:rPr lang="en-US" altLang="ru-RU" smtClean="0"/>
              <a:t>Fourth level</a:t>
            </a:r>
          </a:p>
          <a:p>
            <a:pPr lvl="4"/>
            <a:r>
              <a:rPr lang="en-US" altLang="ru-RU" smtClean="0"/>
              <a:t>Fifth level</a:t>
            </a:r>
          </a:p>
        </p:txBody>
      </p:sp>
      <p:sp>
        <p:nvSpPr>
          <p:cNvPr id="3891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 altLang="ru-RU"/>
          </a:p>
        </p:txBody>
      </p:sp>
      <p:sp>
        <p:nvSpPr>
          <p:cNvPr id="3891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4E25DAEF-5366-4BAF-866D-80112201AB86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xmlns="" val="215982900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7" Type="http://schemas.openxmlformats.org/officeDocument/2006/relationships/image" Target="../media/image2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1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19" name="Rectangle 27" descr="02"/>
          <p:cNvSpPr>
            <a:spLocks noChangeArrowheads="1"/>
          </p:cNvSpPr>
          <p:nvPr/>
        </p:nvSpPr>
        <p:spPr bwMode="gray">
          <a:xfrm rot="-472398">
            <a:off x="381000" y="304800"/>
            <a:ext cx="4267200" cy="4267200"/>
          </a:xfrm>
          <a:prstGeom prst="rect">
            <a:avLst/>
          </a:prstGeom>
          <a:blipFill dpi="0" rotWithShape="1">
            <a:blip r:embed="rId2"/>
            <a:srcRect/>
            <a:stretch>
              <a:fillRect/>
            </a:stretch>
          </a:blipFill>
          <a:ln w="38100">
            <a:solidFill>
              <a:schemeClr val="bg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8217" name="Rectangle 25" descr="01"/>
          <p:cNvSpPr>
            <a:spLocks noChangeArrowheads="1"/>
          </p:cNvSpPr>
          <p:nvPr/>
        </p:nvSpPr>
        <p:spPr bwMode="gray">
          <a:xfrm rot="-1211045">
            <a:off x="762000" y="1219200"/>
            <a:ext cx="4876800" cy="4876800"/>
          </a:xfrm>
          <a:prstGeom prst="rect">
            <a:avLst/>
          </a:prstGeom>
          <a:blipFill dpi="0" rotWithShape="1">
            <a:blip r:embed="rId3"/>
            <a:srcRect/>
            <a:stretch>
              <a:fillRect/>
            </a:stretch>
          </a:blipFill>
          <a:ln w="57150">
            <a:solidFill>
              <a:schemeClr val="bg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pic>
        <p:nvPicPr>
          <p:cNvPr id="8204" name="Picture 12" descr="0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5326" b="6250"/>
          <a:stretch>
            <a:fillRect/>
          </a:stretch>
        </p:blipFill>
        <p:spPr bwMode="gray">
          <a:xfrm>
            <a:off x="2466975" y="0"/>
            <a:ext cx="210502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8199" name="Freeform 7"/>
          <p:cNvSpPr>
            <a:spLocks/>
          </p:cNvSpPr>
          <p:nvPr/>
        </p:nvSpPr>
        <p:spPr bwMode="gray">
          <a:xfrm>
            <a:off x="2895600" y="0"/>
            <a:ext cx="6248400" cy="6858000"/>
          </a:xfrm>
          <a:custGeom>
            <a:avLst/>
            <a:gdLst>
              <a:gd name="T0" fmla="*/ 305 w 3936"/>
              <a:gd name="T1" fmla="*/ 4317 h 4320"/>
              <a:gd name="T2" fmla="*/ 0 w 3936"/>
              <a:gd name="T3" fmla="*/ 0 h 4320"/>
              <a:gd name="T4" fmla="*/ 3936 w 3936"/>
              <a:gd name="T5" fmla="*/ 0 h 4320"/>
              <a:gd name="T6" fmla="*/ 3936 w 3936"/>
              <a:gd name="T7" fmla="*/ 4320 h 4320"/>
              <a:gd name="T8" fmla="*/ 305 w 3936"/>
              <a:gd name="T9" fmla="*/ 4317 h 43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936" h="4320">
                <a:moveTo>
                  <a:pt x="305" y="4317"/>
                </a:moveTo>
                <a:lnTo>
                  <a:pt x="0" y="0"/>
                </a:lnTo>
                <a:lnTo>
                  <a:pt x="3936" y="0"/>
                </a:lnTo>
                <a:lnTo>
                  <a:pt x="3936" y="4320"/>
                </a:lnTo>
                <a:lnTo>
                  <a:pt x="305" y="4317"/>
                </a:lnTo>
                <a:close/>
              </a:path>
            </a:pathLst>
          </a:custGeom>
          <a:gradFill rotWithShape="1">
            <a:gsLst>
              <a:gs pos="0">
                <a:schemeClr val="folHlink"/>
              </a:gs>
              <a:gs pos="100000">
                <a:schemeClr val="folHlink">
                  <a:gamma/>
                  <a:tint val="73725"/>
                  <a:invGamma/>
                </a:schemeClr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819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048000" y="1295400"/>
            <a:ext cx="5638800" cy="1012825"/>
          </a:xfrm>
        </p:spPr>
        <p:txBody>
          <a:bodyPr/>
          <a:lstStyle>
            <a:lvl1pPr algn="r">
              <a:defRPr sz="5500"/>
            </a:lvl1pPr>
          </a:lstStyle>
          <a:p>
            <a:pPr lvl="0"/>
            <a:r>
              <a:rPr lang="ru-RU" altLang="ru-RU" noProof="0" smtClean="0"/>
              <a:t>Образец заголовка</a:t>
            </a:r>
            <a:endParaRPr lang="en-US" altLang="ru-RU" noProof="0" smtClean="0"/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3733800" y="2514600"/>
            <a:ext cx="4953000" cy="533400"/>
          </a:xfrm>
          <a:effectLst>
            <a:outerShdw dist="17961" dir="2700000" algn="ctr" rotWithShape="0">
              <a:schemeClr val="bg2"/>
            </a:outerShdw>
          </a:effectLst>
        </p:spPr>
        <p:txBody>
          <a:bodyPr/>
          <a:lstStyle>
            <a:lvl1pPr marL="0" indent="0" algn="r">
              <a:buFontTx/>
              <a:buNone/>
              <a:defRPr sz="2000"/>
            </a:lvl1pPr>
          </a:lstStyle>
          <a:p>
            <a:pPr lvl="0"/>
            <a:r>
              <a:rPr lang="ru-RU" altLang="ru-RU" noProof="0" smtClean="0"/>
              <a:t>Образец подзаголовка</a:t>
            </a:r>
            <a:endParaRPr lang="en-US" altLang="ru-RU" noProof="0" smtClean="0"/>
          </a:p>
        </p:txBody>
      </p:sp>
      <p:sp>
        <p:nvSpPr>
          <p:cNvPr id="8196" name="Rectangle 4"/>
          <p:cNvSpPr>
            <a:spLocks noGrp="1" noChangeArrowheads="1"/>
          </p:cNvSpPr>
          <p:nvPr>
            <p:ph type="dt" sz="half" idx="2"/>
          </p:nvPr>
        </p:nvSpPr>
        <p:spPr>
          <a:xfrm>
            <a:off x="457200" y="6477000"/>
            <a:ext cx="2133600" cy="244475"/>
          </a:xfrm>
        </p:spPr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8197" name="Rectangle 5"/>
          <p:cNvSpPr>
            <a:spLocks noGrp="1" noChangeArrowheads="1"/>
          </p:cNvSpPr>
          <p:nvPr>
            <p:ph type="ftr" sz="quarter" idx="3"/>
          </p:nvPr>
        </p:nvSpPr>
        <p:spPr>
          <a:xfrm>
            <a:off x="3124200" y="6477000"/>
            <a:ext cx="2895600" cy="244475"/>
          </a:xfrm>
        </p:spPr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8198" name="Rectangle 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553200" y="6477000"/>
            <a:ext cx="2133600" cy="244475"/>
          </a:xfrm>
        </p:spPr>
        <p:txBody>
          <a:bodyPr/>
          <a:lstStyle>
            <a:lvl1pPr>
              <a:defRPr/>
            </a:lvl1pPr>
          </a:lstStyle>
          <a:p>
            <a:fld id="{1D4B4D80-9B79-4E4B-AE4A-B90197E0B927}" type="slidenum">
              <a:rPr lang="en-US" altLang="ru-RU"/>
              <a:pPr/>
              <a:t>‹#›</a:t>
            </a:fld>
            <a:endParaRPr lang="en-US" altLang="ru-RU"/>
          </a:p>
        </p:txBody>
      </p:sp>
      <p:sp>
        <p:nvSpPr>
          <p:cNvPr id="8203" name="Text Box 11"/>
          <p:cNvSpPr txBox="1">
            <a:spLocks noChangeArrowheads="1"/>
          </p:cNvSpPr>
          <p:nvPr/>
        </p:nvSpPr>
        <p:spPr bwMode="gray">
          <a:xfrm>
            <a:off x="7772400" y="6186488"/>
            <a:ext cx="10350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ru-RU"/>
              <a:t>L/O/G/O</a:t>
            </a:r>
          </a:p>
        </p:txBody>
      </p:sp>
      <p:sp>
        <p:nvSpPr>
          <p:cNvPr id="8205" name="Line 13"/>
          <p:cNvSpPr>
            <a:spLocks noChangeShapeType="1"/>
          </p:cNvSpPr>
          <p:nvPr/>
        </p:nvSpPr>
        <p:spPr bwMode="gray">
          <a:xfrm>
            <a:off x="3657600" y="5257800"/>
            <a:ext cx="5029200" cy="0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8206" name="Line 14"/>
          <p:cNvSpPr>
            <a:spLocks noChangeShapeType="1"/>
          </p:cNvSpPr>
          <p:nvPr/>
        </p:nvSpPr>
        <p:spPr bwMode="gray">
          <a:xfrm>
            <a:off x="3657600" y="5486400"/>
            <a:ext cx="5029200" cy="0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8207" name="Line 15"/>
          <p:cNvSpPr>
            <a:spLocks noChangeShapeType="1"/>
          </p:cNvSpPr>
          <p:nvPr/>
        </p:nvSpPr>
        <p:spPr bwMode="gray">
          <a:xfrm>
            <a:off x="3657600" y="5715000"/>
            <a:ext cx="5029200" cy="0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8208" name="Line 16"/>
          <p:cNvSpPr>
            <a:spLocks noChangeShapeType="1"/>
          </p:cNvSpPr>
          <p:nvPr/>
        </p:nvSpPr>
        <p:spPr bwMode="gray">
          <a:xfrm>
            <a:off x="3657600" y="5943600"/>
            <a:ext cx="5029200" cy="0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8209" name="Line 17"/>
          <p:cNvSpPr>
            <a:spLocks noChangeShapeType="1"/>
          </p:cNvSpPr>
          <p:nvPr/>
        </p:nvSpPr>
        <p:spPr bwMode="gray">
          <a:xfrm>
            <a:off x="3657600" y="6172200"/>
            <a:ext cx="5029200" cy="0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pic>
        <p:nvPicPr>
          <p:cNvPr id="8221" name="Picture 29" descr="0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gray">
          <a:xfrm>
            <a:off x="1444625" y="0"/>
            <a:ext cx="384175" cy="6143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8222" name="Picture 30" descr="0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gray">
          <a:xfrm>
            <a:off x="1676400" y="1193800"/>
            <a:ext cx="396875" cy="63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8226" name="Picture 34" descr="06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gray">
          <a:xfrm>
            <a:off x="3657600" y="4884738"/>
            <a:ext cx="2971800" cy="20494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82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82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82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82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2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2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4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800" decel="100000"/>
                                        <p:tgtEl>
                                          <p:spTgt spid="82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800" decel="100000" fill="hold"/>
                                        <p:tgtEl>
                                          <p:spTgt spid="82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800" decel="100000" fill="hold"/>
                                        <p:tgtEl>
                                          <p:spTgt spid="82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800" decel="100000" fill="hold"/>
                                        <p:tgtEl>
                                          <p:spTgt spid="82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2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2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3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82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82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82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9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82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82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82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35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2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2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2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22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2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22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2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22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2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22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22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219" grpId="0" animBg="1"/>
      <p:bldP spid="8217" grpId="0" animBg="1"/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0A495FA-9D07-4E88-84FD-49C3A7F0B897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xmlns="" val="19825909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76200"/>
            <a:ext cx="2057400" cy="604996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76200"/>
            <a:ext cx="6019800" cy="604996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EB7558B-C42B-4AA9-A935-15B2A5166E1A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xmlns="" val="3039816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4C31911-2161-4775-8380-B362F4E36423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xmlns="" val="4383269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4D76F93-0277-467D-BE0F-81003DBC2ED8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xmlns="" val="42079832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C5A6499-1B27-494E-8262-7D61328732E4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xmlns="" val="35462193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4C85735-87D1-4DF0-8618-406A8498DC16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xmlns="" val="13378150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9BABEFE-9EB6-4106-8883-43C5ECC25950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xmlns="" val="24896163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E42502C-8A34-4AB6-BADA-69C424BCFEF9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xmlns="" val="37247466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864420C-488D-4E44-A2A3-96769A0B8BBD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xmlns="" val="14138388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EA26AC0-7B9F-4709-8D3C-5F4775467C8A}" type="slidenum">
              <a:rPr lang="en-US" altLang="ru-RU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xmlns="" val="28749077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18" Type="http://schemas.openxmlformats.org/officeDocument/2006/relationships/image" Target="../media/image6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17" Type="http://schemas.openxmlformats.org/officeDocument/2006/relationships/image" Target="../media/image5.jpe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54" name="Picture 30" descr="01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7242" b="6250"/>
          <a:stretch>
            <a:fillRect/>
          </a:stretch>
        </p:blipFill>
        <p:spPr bwMode="gray">
          <a:xfrm>
            <a:off x="152400" y="0"/>
            <a:ext cx="14478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055" name="Freeform 31"/>
          <p:cNvSpPr>
            <a:spLocks/>
          </p:cNvSpPr>
          <p:nvPr/>
        </p:nvSpPr>
        <p:spPr bwMode="ltGray">
          <a:xfrm>
            <a:off x="228600" y="0"/>
            <a:ext cx="8915400" cy="6883400"/>
          </a:xfrm>
          <a:custGeom>
            <a:avLst/>
            <a:gdLst>
              <a:gd name="T0" fmla="*/ 312 w 5480"/>
              <a:gd name="T1" fmla="*/ 4336 h 4336"/>
              <a:gd name="T2" fmla="*/ 0 w 5480"/>
              <a:gd name="T3" fmla="*/ 0 h 4336"/>
              <a:gd name="T4" fmla="*/ 5480 w 5480"/>
              <a:gd name="T5" fmla="*/ 0 h 4336"/>
              <a:gd name="T6" fmla="*/ 5480 w 5480"/>
              <a:gd name="T7" fmla="*/ 4320 h 4336"/>
              <a:gd name="T8" fmla="*/ 312 w 5480"/>
              <a:gd name="T9" fmla="*/ 4336 h 43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480" h="4336">
                <a:moveTo>
                  <a:pt x="312" y="4336"/>
                </a:moveTo>
                <a:lnTo>
                  <a:pt x="0" y="0"/>
                </a:lnTo>
                <a:lnTo>
                  <a:pt x="5480" y="0"/>
                </a:lnTo>
                <a:lnTo>
                  <a:pt x="5480" y="4320"/>
                </a:lnTo>
                <a:lnTo>
                  <a:pt x="312" y="4336"/>
                </a:lnTo>
                <a:close/>
              </a:path>
            </a:pathLst>
          </a:custGeom>
          <a:gradFill rotWithShape="1">
            <a:gsLst>
              <a:gs pos="0">
                <a:schemeClr val="folHlink">
                  <a:gamma/>
                  <a:tint val="33725"/>
                  <a:invGamma/>
                </a:schemeClr>
              </a:gs>
              <a:gs pos="100000">
                <a:schemeClr val="folHlink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gray">
          <a:xfrm>
            <a:off x="914400" y="76200"/>
            <a:ext cx="6934200" cy="914400"/>
          </a:xfrm>
          <a:prstGeom prst="rect">
            <a:avLst/>
          </a:prstGeom>
          <a:noFill/>
          <a:ln>
            <a:noFill/>
          </a:ln>
          <a:effectLst>
            <a:outerShdw dist="1796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  <a:endParaRPr lang="en-US" altLang="ru-RU" smtClean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gray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  <a:endParaRPr lang="en-US" altLang="ru-RU" smtClean="0"/>
          </a:p>
        </p:txBody>
      </p:sp>
      <p:pic>
        <p:nvPicPr>
          <p:cNvPr id="1044" name="Picture 20" descr="06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gray">
          <a:xfrm>
            <a:off x="76200" y="5638800"/>
            <a:ext cx="1676400" cy="1155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045" name="Text Box 21"/>
          <p:cNvSpPr txBox="1">
            <a:spLocks noChangeArrowheads="1"/>
          </p:cNvSpPr>
          <p:nvPr/>
        </p:nvSpPr>
        <p:spPr bwMode="gray">
          <a:xfrm>
            <a:off x="7050088" y="6465888"/>
            <a:ext cx="2017712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ru-RU" sz="1400"/>
              <a:t>www.themegallery.com</a:t>
            </a:r>
          </a:p>
        </p:txBody>
      </p:sp>
      <p:grpSp>
        <p:nvGrpSpPr>
          <p:cNvPr id="1046" name="Group 22"/>
          <p:cNvGrpSpPr>
            <a:grpSpLocks/>
          </p:cNvGrpSpPr>
          <p:nvPr/>
        </p:nvGrpSpPr>
        <p:grpSpPr bwMode="auto">
          <a:xfrm>
            <a:off x="762000" y="381000"/>
            <a:ext cx="6781800" cy="609600"/>
            <a:chOff x="480" y="240"/>
            <a:chExt cx="3168" cy="576"/>
          </a:xfrm>
        </p:grpSpPr>
        <p:sp>
          <p:nvSpPr>
            <p:cNvPr id="1047" name="Line 23"/>
            <p:cNvSpPr>
              <a:spLocks noChangeShapeType="1"/>
            </p:cNvSpPr>
            <p:nvPr userDrawn="1"/>
          </p:nvSpPr>
          <p:spPr bwMode="gray">
            <a:xfrm>
              <a:off x="480" y="240"/>
              <a:ext cx="3168" cy="0"/>
            </a:xfrm>
            <a:prstGeom prst="line">
              <a:avLst/>
            </a:prstGeom>
            <a:noFill/>
            <a:ln w="9525">
              <a:solidFill>
                <a:srgbClr val="FFFFD9">
                  <a:alpha val="50000"/>
                </a:srgbClr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48" name="Line 24"/>
            <p:cNvSpPr>
              <a:spLocks noChangeShapeType="1"/>
            </p:cNvSpPr>
            <p:nvPr userDrawn="1"/>
          </p:nvSpPr>
          <p:spPr bwMode="gray">
            <a:xfrm>
              <a:off x="480" y="384"/>
              <a:ext cx="3168" cy="0"/>
            </a:xfrm>
            <a:prstGeom prst="line">
              <a:avLst/>
            </a:prstGeom>
            <a:noFill/>
            <a:ln w="9525">
              <a:solidFill>
                <a:srgbClr val="FFFFD9">
                  <a:alpha val="50000"/>
                </a:srgbClr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49" name="Line 25"/>
            <p:cNvSpPr>
              <a:spLocks noChangeShapeType="1"/>
            </p:cNvSpPr>
            <p:nvPr userDrawn="1"/>
          </p:nvSpPr>
          <p:spPr bwMode="gray">
            <a:xfrm>
              <a:off x="480" y="528"/>
              <a:ext cx="3168" cy="0"/>
            </a:xfrm>
            <a:prstGeom prst="line">
              <a:avLst/>
            </a:prstGeom>
            <a:noFill/>
            <a:ln w="9525">
              <a:solidFill>
                <a:srgbClr val="FFFFD9">
                  <a:alpha val="50000"/>
                </a:srgbClr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50" name="Line 26"/>
            <p:cNvSpPr>
              <a:spLocks noChangeShapeType="1"/>
            </p:cNvSpPr>
            <p:nvPr userDrawn="1"/>
          </p:nvSpPr>
          <p:spPr bwMode="gray">
            <a:xfrm>
              <a:off x="480" y="672"/>
              <a:ext cx="3168" cy="0"/>
            </a:xfrm>
            <a:prstGeom prst="line">
              <a:avLst/>
            </a:prstGeom>
            <a:noFill/>
            <a:ln w="9525">
              <a:solidFill>
                <a:srgbClr val="FFFFD9">
                  <a:alpha val="50000"/>
                </a:srgbClr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51" name="Line 27"/>
            <p:cNvSpPr>
              <a:spLocks noChangeShapeType="1"/>
            </p:cNvSpPr>
            <p:nvPr userDrawn="1"/>
          </p:nvSpPr>
          <p:spPr bwMode="gray">
            <a:xfrm>
              <a:off x="480" y="816"/>
              <a:ext cx="3168" cy="0"/>
            </a:xfrm>
            <a:prstGeom prst="line">
              <a:avLst/>
            </a:prstGeom>
            <a:noFill/>
            <a:ln w="9525">
              <a:solidFill>
                <a:srgbClr val="FFFFD9">
                  <a:alpha val="50000"/>
                </a:srgbClr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1053" name="Group 29"/>
          <p:cNvGrpSpPr>
            <a:grpSpLocks/>
          </p:cNvGrpSpPr>
          <p:nvPr/>
        </p:nvGrpSpPr>
        <p:grpSpPr bwMode="auto">
          <a:xfrm>
            <a:off x="8013700" y="193675"/>
            <a:ext cx="901700" cy="971550"/>
            <a:chOff x="5048" y="122"/>
            <a:chExt cx="568" cy="612"/>
          </a:xfrm>
        </p:grpSpPr>
        <p:sp>
          <p:nvSpPr>
            <p:cNvPr id="1040" name="Rectangle 16" descr="02"/>
            <p:cNvSpPr>
              <a:spLocks noChangeArrowheads="1"/>
            </p:cNvSpPr>
            <p:nvPr userDrawn="1"/>
          </p:nvSpPr>
          <p:spPr bwMode="gray">
            <a:xfrm rot="1760290">
              <a:off x="5048" y="166"/>
              <a:ext cx="568" cy="568"/>
            </a:xfrm>
            <a:prstGeom prst="rect">
              <a:avLst/>
            </a:prstGeom>
            <a:blipFill dpi="0" rotWithShape="1">
              <a:blip r:embed="rId15" cstate="print"/>
              <a:srcRect/>
              <a:stretch>
                <a:fillRect/>
              </a:stretch>
            </a:blipFill>
            <a:ln w="38100">
              <a:solidFill>
                <a:schemeClr val="bg2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pic>
          <p:nvPicPr>
            <p:cNvPr id="1042" name="Picture 18" descr="03"/>
            <p:cNvPicPr>
              <a:picLocks noChangeAspect="1" noChangeArrowheads="1"/>
            </p:cNvPicPr>
            <p:nvPr userDrawn="1"/>
          </p:nvPicPr>
          <p:blipFill>
            <a:blip r:embed="rId16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gray">
            <a:xfrm>
              <a:off x="5464" y="122"/>
              <a:ext cx="104" cy="16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052" name="Group 28"/>
          <p:cNvGrpSpPr>
            <a:grpSpLocks/>
          </p:cNvGrpSpPr>
          <p:nvPr/>
        </p:nvGrpSpPr>
        <p:grpSpPr bwMode="auto">
          <a:xfrm>
            <a:off x="7283450" y="0"/>
            <a:ext cx="1022350" cy="1233488"/>
            <a:chOff x="4588" y="0"/>
            <a:chExt cx="644" cy="777"/>
          </a:xfrm>
        </p:grpSpPr>
        <p:sp>
          <p:nvSpPr>
            <p:cNvPr id="1041" name="Rectangle 17" descr="01"/>
            <p:cNvSpPr>
              <a:spLocks noChangeArrowheads="1"/>
            </p:cNvSpPr>
            <p:nvPr userDrawn="1"/>
          </p:nvSpPr>
          <p:spPr bwMode="gray">
            <a:xfrm rot="682726">
              <a:off x="4588" y="133"/>
              <a:ext cx="644" cy="644"/>
            </a:xfrm>
            <a:prstGeom prst="rect">
              <a:avLst/>
            </a:prstGeom>
            <a:blipFill dpi="0" rotWithShape="1">
              <a:blip r:embed="rId17" cstate="print"/>
              <a:srcRect/>
              <a:stretch>
                <a:fillRect/>
              </a:stretch>
            </a:blipFill>
            <a:ln w="57150">
              <a:solidFill>
                <a:schemeClr val="bg2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pic>
          <p:nvPicPr>
            <p:cNvPr id="1043" name="Picture 19" descr="04"/>
            <p:cNvPicPr>
              <a:picLocks noChangeAspect="1" noChangeArrowheads="1"/>
            </p:cNvPicPr>
            <p:nvPr userDrawn="1"/>
          </p:nvPicPr>
          <p:blipFill>
            <a:blip r:embed="rId18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gray">
            <a:xfrm>
              <a:off x="4880" y="0"/>
              <a:ext cx="120" cy="19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056" name="Rectangle 32"/>
          <p:cNvSpPr>
            <a:spLocks noGrp="1" noChangeArrowheads="1"/>
          </p:cNvSpPr>
          <p:nvPr>
            <p:ph type="dt" sz="half" idx="2"/>
          </p:nvPr>
        </p:nvSpPr>
        <p:spPr bwMode="gray">
          <a:xfrm>
            <a:off x="2819400" y="6477000"/>
            <a:ext cx="2133600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 altLang="ru-RU"/>
          </a:p>
        </p:txBody>
      </p:sp>
      <p:sp>
        <p:nvSpPr>
          <p:cNvPr id="1057" name="Rectangle 33"/>
          <p:cNvSpPr>
            <a:spLocks noGrp="1" noChangeArrowheads="1"/>
          </p:cNvSpPr>
          <p:nvPr>
            <p:ph type="ftr" sz="quarter" idx="3"/>
          </p:nvPr>
        </p:nvSpPr>
        <p:spPr bwMode="gray">
          <a:xfrm>
            <a:off x="5029200" y="6477000"/>
            <a:ext cx="1981200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 altLang="ru-RU"/>
          </a:p>
        </p:txBody>
      </p:sp>
      <p:sp>
        <p:nvSpPr>
          <p:cNvPr id="1058" name="Rectangle 34"/>
          <p:cNvSpPr>
            <a:spLocks noGrp="1" noChangeArrowheads="1"/>
          </p:cNvSpPr>
          <p:nvPr>
            <p:ph type="sldNum" sz="quarter" idx="4"/>
          </p:nvPr>
        </p:nvSpPr>
        <p:spPr bwMode="gray">
          <a:xfrm>
            <a:off x="152400" y="6477000"/>
            <a:ext cx="381000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B4BE2BB0-C9D0-4B43-8CDB-210997649A32}" type="slidenum">
              <a:rPr lang="en-US" altLang="ru-RU"/>
              <a:pPr/>
              <a:t>‹#›</a:t>
            </a:fld>
            <a:endParaRPr lang="en-US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10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105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10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10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4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800" decel="100000"/>
                                        <p:tgtEl>
                                          <p:spTgt spid="10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800" decel="100000" fill="hold"/>
                                        <p:tgtEl>
                                          <p:spTgt spid="105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800" decel="100000" fill="hold"/>
                                        <p:tgtEl>
                                          <p:spTgt spid="10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800" decel="100000" fill="hold"/>
                                        <p:tgtEl>
                                          <p:spTgt spid="1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txStyles>
    <p:titleStyle>
      <a:lvl1pPr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Arial" charset="0"/>
          <a:cs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Arial" charset="0"/>
          <a:cs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Arial" charset="0"/>
          <a:cs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Arial" charset="0"/>
          <a:cs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Arial" charset="0"/>
          <a:cs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Arial" charset="0"/>
          <a:cs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Arial" charset="0"/>
          <a:cs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Arial" charset="0"/>
          <a:cs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emf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34" Type="http://schemas.microsoft.com/office/2007/relationships/hdphoto" Target="NULL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35" Type="http://schemas.openxmlformats.org/officeDocument/2006/relationships/image" Target="../media/image27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emf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131840" y="2060848"/>
            <a:ext cx="5638800" cy="1012825"/>
          </a:xfrm>
        </p:spPr>
        <p:txBody>
          <a:bodyPr/>
          <a:lstStyle/>
          <a:p>
            <a:pPr algn="ctr"/>
            <a:r>
              <a:rPr lang="ru-RU" altLang="ru-RU" sz="28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ЖОБА</a:t>
            </a:r>
            <a:br>
              <a:rPr lang="ru-RU" altLang="ru-RU" sz="28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8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altLang="ru-RU" sz="28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Мектепке</a:t>
            </a:r>
            <a:r>
              <a:rPr lang="ru-RU" altLang="ru-RU" sz="28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8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дейінгі</a:t>
            </a:r>
            <a:r>
              <a:rPr lang="ru-RU" altLang="ru-RU" sz="28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8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ұйымдардың</a:t>
            </a:r>
            <a:r>
              <a:rPr lang="ru-RU" altLang="ru-RU" sz="28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8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педагогикалық</a:t>
            </a:r>
            <a:r>
              <a:rPr lang="ru-RU" altLang="ru-RU" sz="28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8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ұжымының</a:t>
            </a:r>
            <a:r>
              <a:rPr lang="ru-RU" altLang="ru-RU" sz="28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8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мотивациясын</a:t>
            </a:r>
            <a:r>
              <a:rPr lang="ru-RU" altLang="ru-RU" sz="28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8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арттыруда</a:t>
            </a:r>
            <a:r>
              <a:rPr lang="ru-RU" altLang="ru-RU" sz="28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8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инновациялық</a:t>
            </a:r>
            <a:r>
              <a:rPr lang="ru-RU" altLang="ru-RU" sz="28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8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технологияның</a:t>
            </a:r>
            <a:r>
              <a:rPr lang="ru-RU" altLang="ru-RU" sz="28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8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рөлі</a:t>
            </a:r>
            <a:r>
              <a:rPr lang="ru-RU" altLang="ru-RU" sz="28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en-US" altLang="ru-RU" sz="28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52" name="Text Box 4"/>
          <p:cNvSpPr txBox="1">
            <a:spLocks noChangeArrowheads="1"/>
          </p:cNvSpPr>
          <p:nvPr/>
        </p:nvSpPr>
        <p:spPr bwMode="auto">
          <a:xfrm>
            <a:off x="3131840" y="262469"/>
            <a:ext cx="184731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1796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altLang="ru-RU" sz="2400" b="1" dirty="0">
              <a:solidFill>
                <a:schemeClr val="bg2"/>
              </a:solidFill>
            </a:endParaRPr>
          </a:p>
        </p:txBody>
      </p:sp>
      <p:sp>
        <p:nvSpPr>
          <p:cNvPr id="2054" name="Rectangle 6"/>
          <p:cNvSpPr>
            <a:spLocks noChangeArrowheads="1"/>
          </p:cNvSpPr>
          <p:nvPr/>
        </p:nvSpPr>
        <p:spPr bwMode="gray">
          <a:xfrm>
            <a:off x="5562600" y="1219200"/>
            <a:ext cx="2971800" cy="762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3347864" y="4786322"/>
            <a:ext cx="5690789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kk-KZ" sz="1600" b="1" u="sng" dirty="0" smtClean="0">
              <a:solidFill>
                <a:srgbClr val="002060"/>
              </a:solidFill>
              <a:latin typeface="Times New Roman"/>
              <a:cs typeface="Times New Roman"/>
            </a:endParaRPr>
          </a:p>
          <a:p>
            <a:r>
              <a:rPr lang="kk-KZ" sz="1600" b="1" dirty="0" smtClean="0">
                <a:solidFill>
                  <a:srgbClr val="002060"/>
                </a:solidFill>
                <a:latin typeface="Times New Roman"/>
                <a:cs typeface="Times New Roman"/>
              </a:rPr>
              <a:t>“Балдаурен”мектепке дейінгі  бөбекжай  балабақшасының</a:t>
            </a:r>
          </a:p>
          <a:p>
            <a:r>
              <a:rPr lang="kk-KZ" sz="1600" b="1" dirty="0" smtClean="0">
                <a:solidFill>
                  <a:srgbClr val="002060"/>
                </a:solidFill>
                <a:latin typeface="Times New Roman"/>
                <a:cs typeface="Times New Roman"/>
              </a:rPr>
              <a:t>                  әдіскері    </a:t>
            </a:r>
            <a:r>
              <a:rPr lang="kk-KZ" sz="1600" b="1" u="sng" dirty="0" smtClean="0">
                <a:solidFill>
                  <a:srgbClr val="002060"/>
                </a:solidFill>
                <a:latin typeface="Times New Roman"/>
                <a:cs typeface="Times New Roman"/>
              </a:rPr>
              <a:t>Ляззат     Кушербаевна    Хайруллина ;</a:t>
            </a:r>
          </a:p>
          <a:p>
            <a:r>
              <a:rPr lang="kk-KZ" sz="1600" b="1" dirty="0" smtClean="0">
                <a:solidFill>
                  <a:srgbClr val="002060"/>
                </a:solidFill>
                <a:latin typeface="Times New Roman"/>
                <a:cs typeface="Times New Roman"/>
              </a:rPr>
              <a:t>                          “</a:t>
            </a:r>
          </a:p>
          <a:p>
            <a:r>
              <a:rPr lang="kk-KZ" sz="1600" b="1" dirty="0" smtClean="0">
                <a:solidFill>
                  <a:srgbClr val="002060"/>
                </a:solidFill>
                <a:latin typeface="Times New Roman"/>
                <a:cs typeface="Times New Roman"/>
              </a:rPr>
              <a:t>         </a:t>
            </a:r>
            <a:endParaRPr lang="kk-KZ" sz="1600" b="1" u="sng" dirty="0" smtClean="0">
              <a:solidFill>
                <a:srgbClr val="002060"/>
              </a:solidFill>
              <a:latin typeface="Times New Roman"/>
              <a:cs typeface="Times New Roman"/>
            </a:endParaRPr>
          </a:p>
          <a:p>
            <a:endParaRPr lang="kk-KZ" sz="1600" b="1" dirty="0" smtClean="0">
              <a:solidFill>
                <a:srgbClr val="002060"/>
              </a:solidFill>
              <a:latin typeface="Times New Roman"/>
              <a:cs typeface="Times New Roman"/>
            </a:endParaRPr>
          </a:p>
          <a:p>
            <a:endParaRPr lang="ru-RU" sz="1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698421" y="6093295"/>
            <a:ext cx="253787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kk-KZ" sz="2000" b="1" dirty="0" smtClean="0">
              <a:solidFill>
                <a:srgbClr val="FF0000"/>
              </a:solidFill>
              <a:latin typeface="Times New Roman"/>
              <a:cs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17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7544" y="332656"/>
            <a:ext cx="6705600" cy="877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Rectangle 18"/>
          <p:cNvSpPr>
            <a:spLocks noChangeArrowheads="1"/>
          </p:cNvSpPr>
          <p:nvPr/>
        </p:nvSpPr>
        <p:spPr bwMode="ltGray">
          <a:xfrm>
            <a:off x="500034" y="1785926"/>
            <a:ext cx="5472608" cy="3822901"/>
          </a:xfrm>
          <a:prstGeom prst="rect">
            <a:avLst/>
          </a:prstGeom>
          <a:gradFill rotWithShape="1">
            <a:gsLst>
              <a:gs pos="0">
                <a:schemeClr val="folHlink"/>
              </a:gs>
              <a:gs pos="100000">
                <a:schemeClr val="folHlink">
                  <a:gamma/>
                  <a:shade val="72549"/>
                  <a:invGamma/>
                </a:schemeClr>
              </a:gs>
            </a:gsLst>
            <a:lin ang="5400000" scaled="1"/>
          </a:gradFill>
          <a:ln w="9525" algn="ctr">
            <a:solidFill>
              <a:srgbClr val="FFFFFF"/>
            </a:solidFill>
            <a:miter lim="800000"/>
            <a:headEnd/>
            <a:tailEnd/>
          </a:ln>
          <a:effectLst>
            <a:outerShdw sy="50000" kx="-2453608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kk-KZ" b="1" dirty="0" smtClean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Балабақшада инновациялық технологияларды </a:t>
            </a:r>
          </a:p>
          <a:p>
            <a:pPr algn="ctr"/>
            <a:r>
              <a:rPr lang="kk-KZ" b="1" dirty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</a:t>
            </a:r>
            <a:r>
              <a:rPr lang="kk-KZ" b="1" dirty="0" smtClean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олдану  мүмкіндіктері мен келешектерін бағалау;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kk-KZ" b="1" dirty="0" smtClean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Инновациялық технологияларды  балабақша</a:t>
            </a:r>
          </a:p>
          <a:p>
            <a:pPr algn="ctr"/>
            <a:r>
              <a:rPr lang="kk-KZ" b="1" dirty="0" smtClean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тәжірибесіне еңгізу мақсатында түрлі </a:t>
            </a:r>
          </a:p>
          <a:p>
            <a:pPr algn="ctr"/>
            <a:r>
              <a:rPr lang="kk-KZ" b="1" dirty="0" smtClean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әдістемелік шараларды өткізу</a:t>
            </a:r>
            <a:r>
              <a:rPr lang="kk-KZ" b="1" dirty="0" smtClean="0">
                <a:solidFill>
                  <a:schemeClr val="accent4"/>
                </a:solidFill>
                <a:latin typeface="Times New Roman"/>
                <a:cs typeface="Times New Roman"/>
              </a:rPr>
              <a:t>- педагогикалық</a:t>
            </a:r>
          </a:p>
          <a:p>
            <a:pPr algn="ctr"/>
            <a:r>
              <a:rPr lang="kk-KZ" b="1" dirty="0" smtClean="0">
                <a:solidFill>
                  <a:schemeClr val="accent4"/>
                </a:solidFill>
                <a:latin typeface="Times New Roman"/>
                <a:cs typeface="Times New Roman"/>
              </a:rPr>
              <a:t> кеңестер, семинарлар, семинар/практикумдар,</a:t>
            </a:r>
          </a:p>
          <a:p>
            <a:pPr algn="ctr"/>
            <a:r>
              <a:rPr lang="kk-KZ" b="1" dirty="0">
                <a:solidFill>
                  <a:schemeClr val="accent4"/>
                </a:solidFill>
                <a:latin typeface="Times New Roman"/>
                <a:cs typeface="Times New Roman"/>
              </a:rPr>
              <a:t>с</a:t>
            </a:r>
            <a:r>
              <a:rPr lang="kk-KZ" b="1" dirty="0" smtClean="0">
                <a:solidFill>
                  <a:schemeClr val="accent4"/>
                </a:solidFill>
                <a:latin typeface="Times New Roman"/>
                <a:cs typeface="Times New Roman"/>
              </a:rPr>
              <a:t>айыстар, ашық шаралар;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kk-KZ" b="1" dirty="0" smtClean="0">
                <a:solidFill>
                  <a:schemeClr val="accent4"/>
                </a:solidFill>
                <a:latin typeface="Times New Roman"/>
                <a:cs typeface="Times New Roman"/>
              </a:rPr>
              <a:t>Педагогтардың кәсіби өсуі, өзін/өзі тануы.</a:t>
            </a:r>
            <a:endParaRPr lang="ru-RU" b="1" dirty="0">
              <a:solidFill>
                <a:schemeClr val="accent4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 descr="D:\семинар 1\20170228_143653.jpg"/>
          <p:cNvPicPr/>
          <p:nvPr/>
        </p:nvPicPr>
        <p:blipFill>
          <a:blip r:embed="rId3" cstate="print"/>
          <a:srcRect l="5474" b="9395"/>
          <a:stretch>
            <a:fillRect/>
          </a:stretch>
        </p:blipFill>
        <p:spPr bwMode="auto">
          <a:xfrm>
            <a:off x="6286512" y="2000240"/>
            <a:ext cx="2357454" cy="128588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Рисунок 5" descr="C:\Users\acer\Desktop\ляко видео\IMG_0777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381160" y="3643314"/>
            <a:ext cx="2262806" cy="142876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xmlns="" val="40306528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8"/>
          <p:cNvSpPr>
            <a:spLocks noChangeArrowheads="1"/>
          </p:cNvSpPr>
          <p:nvPr/>
        </p:nvSpPr>
        <p:spPr bwMode="ltGray">
          <a:xfrm>
            <a:off x="564393" y="188640"/>
            <a:ext cx="6304063" cy="1079603"/>
          </a:xfrm>
          <a:prstGeom prst="can">
            <a:avLst>
              <a:gd name="adj" fmla="val 33197"/>
            </a:avLst>
          </a:prstGeom>
          <a:gradFill rotWithShape="1">
            <a:gsLst>
              <a:gs pos="0">
                <a:schemeClr val="folHlink">
                  <a:gamma/>
                  <a:shade val="46275"/>
                  <a:invGamma/>
                </a:schemeClr>
              </a:gs>
              <a:gs pos="50000">
                <a:schemeClr val="folHlink">
                  <a:alpha val="50000"/>
                </a:schemeClr>
              </a:gs>
              <a:gs pos="100000">
                <a:schemeClr val="folHlink">
                  <a:gamma/>
                  <a:shade val="46275"/>
                  <a:invGamma/>
                </a:schemeClr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kk-KZ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Қорытынды кезең</a:t>
            </a:r>
            <a:endParaRPr lang="ru-RU" sz="28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1520" y="1700808"/>
            <a:ext cx="2620963" cy="50405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813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04788" y="1714500"/>
            <a:ext cx="1114425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AutoShape 29"/>
          <p:cNvSpPr>
            <a:spLocks noChangeArrowheads="1"/>
          </p:cNvSpPr>
          <p:nvPr/>
        </p:nvSpPr>
        <p:spPr bwMode="gray">
          <a:xfrm>
            <a:off x="3716424" y="1536674"/>
            <a:ext cx="5002585" cy="749326"/>
          </a:xfrm>
          <a:prstGeom prst="roundRect">
            <a:avLst>
              <a:gd name="adj" fmla="val 16667"/>
            </a:avLst>
          </a:prstGeom>
          <a:solidFill>
            <a:schemeClr val="bg2">
              <a:alpha val="80000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8" name="AutoShape 22"/>
          <p:cNvSpPr>
            <a:spLocks/>
          </p:cNvSpPr>
          <p:nvPr/>
        </p:nvSpPr>
        <p:spPr bwMode="blackWhite">
          <a:xfrm>
            <a:off x="3958989" y="1749360"/>
            <a:ext cx="4517454" cy="515938"/>
          </a:xfrm>
          <a:prstGeom prst="callout2">
            <a:avLst>
              <a:gd name="adj1" fmla="val 22153"/>
              <a:gd name="adj2" fmla="val -2139"/>
              <a:gd name="adj3" fmla="val 22153"/>
              <a:gd name="adj4" fmla="val -13361"/>
              <a:gd name="adj5" fmla="val 265847"/>
              <a:gd name="adj6" fmla="val -25167"/>
            </a:avLst>
          </a:prstGeom>
          <a:noFill/>
          <a:ln w="9525">
            <a:solidFill>
              <a:srgbClr val="000000"/>
            </a:solidFill>
            <a:miter lim="800000"/>
            <a:headEnd type="diamond" w="med" len="med"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003366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 eaLnBrk="0" hangingPunct="0"/>
            <a:r>
              <a:rPr lang="kk-KZ" altLang="ru-RU" sz="1600" b="1" dirty="0">
                <a:solidFill>
                  <a:srgbClr val="33CC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kk-KZ" altLang="ru-RU" sz="1600" b="1" dirty="0" smtClean="0">
                <a:solidFill>
                  <a:srgbClr val="33CC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едагогикалық технологияларды  қолданудағы  өз әрекетін бағалау. Рефлексия.</a:t>
            </a:r>
            <a:endParaRPr lang="en-US" altLang="ru-RU" sz="1600" b="1" dirty="0">
              <a:solidFill>
                <a:srgbClr val="33CC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AutoShape 30"/>
          <p:cNvSpPr>
            <a:spLocks noChangeArrowheads="1"/>
          </p:cNvSpPr>
          <p:nvPr/>
        </p:nvSpPr>
        <p:spPr bwMode="gray">
          <a:xfrm>
            <a:off x="3880053" y="2401060"/>
            <a:ext cx="4913685" cy="912879"/>
          </a:xfrm>
          <a:prstGeom prst="roundRect">
            <a:avLst>
              <a:gd name="adj" fmla="val 16667"/>
            </a:avLst>
          </a:prstGeom>
          <a:solidFill>
            <a:schemeClr val="bg2">
              <a:alpha val="80000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10" name="AutoShape 23"/>
          <p:cNvSpPr>
            <a:spLocks/>
          </p:cNvSpPr>
          <p:nvPr/>
        </p:nvSpPr>
        <p:spPr bwMode="blackWhite">
          <a:xfrm>
            <a:off x="3983122" y="2583009"/>
            <a:ext cx="4654233" cy="366326"/>
          </a:xfrm>
          <a:prstGeom prst="callout2">
            <a:avLst>
              <a:gd name="adj1" fmla="val 21884"/>
              <a:gd name="adj2" fmla="val -2148"/>
              <a:gd name="adj3" fmla="val 47298"/>
              <a:gd name="adj4" fmla="val -13014"/>
              <a:gd name="adj5" fmla="val 200306"/>
              <a:gd name="adj6" fmla="val -24241"/>
            </a:avLst>
          </a:prstGeom>
          <a:noFill/>
          <a:ln w="9525">
            <a:solidFill>
              <a:srgbClr val="000000"/>
            </a:solidFill>
            <a:miter lim="800000"/>
            <a:headEnd type="diamond" w="med" len="med"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003366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eaLnBrk="0" hangingPunct="0"/>
            <a:r>
              <a:rPr lang="kk-KZ" altLang="ru-RU" b="1" dirty="0" smtClean="0">
                <a:solidFill>
                  <a:srgbClr val="FF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Балабақшаның педагогикалық тәжірибесін  жалпылау, жүйелеу</a:t>
            </a:r>
            <a:endParaRPr lang="en-US" altLang="ru-RU" b="1" dirty="0">
              <a:solidFill>
                <a:srgbClr val="FF99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AutoShape 31"/>
          <p:cNvSpPr>
            <a:spLocks noChangeArrowheads="1"/>
          </p:cNvSpPr>
          <p:nvPr/>
        </p:nvSpPr>
        <p:spPr bwMode="gray">
          <a:xfrm>
            <a:off x="3851719" y="3489927"/>
            <a:ext cx="4848217" cy="1307225"/>
          </a:xfrm>
          <a:prstGeom prst="roundRect">
            <a:avLst>
              <a:gd name="adj" fmla="val 16667"/>
            </a:avLst>
          </a:prstGeom>
          <a:solidFill>
            <a:schemeClr val="bg2">
              <a:alpha val="80000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12" name="AutoShape 25"/>
          <p:cNvSpPr>
            <a:spLocks/>
          </p:cNvSpPr>
          <p:nvPr/>
        </p:nvSpPr>
        <p:spPr bwMode="blackWhite">
          <a:xfrm>
            <a:off x="4000778" y="3814304"/>
            <a:ext cx="4553566" cy="482600"/>
          </a:xfrm>
          <a:prstGeom prst="callout2">
            <a:avLst>
              <a:gd name="adj1" fmla="val 23685"/>
              <a:gd name="adj2" fmla="val -2157"/>
              <a:gd name="adj3" fmla="val 23685"/>
              <a:gd name="adj4" fmla="val -14523"/>
              <a:gd name="adj5" fmla="val 157894"/>
              <a:gd name="adj6" fmla="val -27204"/>
            </a:avLst>
          </a:prstGeom>
          <a:noFill/>
          <a:ln w="9525">
            <a:solidFill>
              <a:srgbClr val="000000"/>
            </a:solidFill>
            <a:miter lim="800000"/>
            <a:headEnd type="diamond" w="med" len="med"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003366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eaLnBrk="0" hangingPunct="0"/>
            <a:r>
              <a:rPr lang="kk-KZ" altLang="ru-RU" b="1" dirty="0" smtClean="0">
                <a:solidFill>
                  <a:srgbClr val="6CD69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Балабақшада инновациялық педагогикалық технологияларды қолдануды   бақылау, реттеу мақсатында  критериалды бағалау жүйесін жасақтау </a:t>
            </a:r>
            <a:endParaRPr lang="en-US" altLang="ru-RU" b="1" dirty="0">
              <a:solidFill>
                <a:srgbClr val="6CD69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AutoShape 31"/>
          <p:cNvSpPr>
            <a:spLocks noChangeArrowheads="1"/>
          </p:cNvSpPr>
          <p:nvPr/>
        </p:nvSpPr>
        <p:spPr bwMode="gray">
          <a:xfrm>
            <a:off x="3843925" y="5013176"/>
            <a:ext cx="4848217" cy="962373"/>
          </a:xfrm>
          <a:prstGeom prst="roundRect">
            <a:avLst>
              <a:gd name="adj" fmla="val 16667"/>
            </a:avLst>
          </a:prstGeom>
          <a:solidFill>
            <a:schemeClr val="bg2">
              <a:alpha val="80000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14" name="AutoShape 24"/>
          <p:cNvSpPr>
            <a:spLocks/>
          </p:cNvSpPr>
          <p:nvPr/>
        </p:nvSpPr>
        <p:spPr bwMode="blackWhite">
          <a:xfrm>
            <a:off x="4122957" y="5359122"/>
            <a:ext cx="4292888" cy="449263"/>
          </a:xfrm>
          <a:prstGeom prst="callout2">
            <a:avLst>
              <a:gd name="adj1" fmla="val 25440"/>
              <a:gd name="adj2" fmla="val -2167"/>
              <a:gd name="adj3" fmla="val 25440"/>
              <a:gd name="adj4" fmla="val -14894"/>
              <a:gd name="adj5" fmla="val 94642"/>
              <a:gd name="adj6" fmla="val -46575"/>
            </a:avLst>
          </a:prstGeom>
          <a:noFill/>
          <a:ln w="9525">
            <a:solidFill>
              <a:srgbClr val="000000"/>
            </a:solidFill>
            <a:miter lim="800000"/>
            <a:headEnd type="diamond" w="med" len="med"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003366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eaLnBrk="0" hangingPunct="0"/>
            <a:r>
              <a:rPr lang="kk-KZ" altLang="ru-RU" b="1" dirty="0" smtClean="0">
                <a:solidFill>
                  <a:srgbClr val="FF5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Педагогикалық үдерісте үнемі инновациялық технологияларды қолдану</a:t>
            </a:r>
            <a:endParaRPr lang="en-US" altLang="ru-RU" b="1" dirty="0">
              <a:solidFill>
                <a:srgbClr val="FF5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722421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0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5536" y="260648"/>
            <a:ext cx="6705600" cy="7200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AutoShape 17"/>
          <p:cNvSpPr>
            <a:spLocks noChangeArrowheads="1"/>
          </p:cNvSpPr>
          <p:nvPr/>
        </p:nvSpPr>
        <p:spPr bwMode="ltGray">
          <a:xfrm>
            <a:off x="179512" y="1124744"/>
            <a:ext cx="8712968" cy="3528392"/>
          </a:xfrm>
          <a:prstGeom prst="roundRect">
            <a:avLst>
              <a:gd name="adj" fmla="val 28356"/>
            </a:avLst>
          </a:prstGeom>
          <a:gradFill rotWithShape="1">
            <a:gsLst>
              <a:gs pos="0">
                <a:srgbClr val="FFFFFF">
                  <a:alpha val="70000"/>
                </a:srgbClr>
              </a:gs>
              <a:gs pos="100000">
                <a:schemeClr val="accent1">
                  <a:alpha val="70000"/>
                </a:schemeClr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algn="ctr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17961" dir="13500000" algn="ctr" rotWithShape="0">
                    <a:srgbClr val="FFFFFF">
                      <a:gamma/>
                      <a:shade val="60000"/>
                      <a:invGamma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kk-KZ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kk-KZ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kk-KZ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kk-KZ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Инновациялық педагогикалық технологиялар бойынша педагогтардың </a:t>
            </a:r>
          </a:p>
          <a:p>
            <a:r>
              <a:rPr lang="kk-KZ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kk-KZ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әжірибесін жалпылау;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kk-KZ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«Жұмыста инновациялық педагогикалық технологияларды қолдану»</a:t>
            </a:r>
          </a:p>
          <a:p>
            <a:r>
              <a:rPr lang="kk-KZ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диагностикасын өткізу;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kk-KZ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Инновациялық технологияларды пайдалану бойынша педагогтардың</a:t>
            </a:r>
          </a:p>
          <a:p>
            <a:r>
              <a:rPr lang="kk-KZ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әрекетін талдау;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kk-KZ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Инновациялық технологияларды қолдану бойынша нұсқаулықтар, </a:t>
            </a:r>
          </a:p>
          <a:p>
            <a:r>
              <a:rPr lang="kk-KZ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бағдарламалар жасақтау;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kk-KZ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Балалармен жұмыста инновациялық технологияларды белсенді </a:t>
            </a:r>
          </a:p>
          <a:p>
            <a:r>
              <a:rPr lang="kk-KZ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қолдану;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kk-KZ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Педагогтардың  шеберліктерін нығайту, тәжірибелерін тарату.</a:t>
            </a:r>
          </a:p>
          <a:p>
            <a:endParaRPr lang="kk-KZ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kk-KZ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kk-KZ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Рисунок 8" descr="C:\Users\acer\Desktop\ляко видео\IMG_0748.JPG"/>
          <p:cNvPicPr/>
          <p:nvPr/>
        </p:nvPicPr>
        <p:blipFill>
          <a:blip r:embed="rId3" cstate="print">
            <a:extLst>
              <a:ext uri="{BEBA8EAE-BF5A-486C-A8C5-ECC9F3942E4B}">
                <a14:imgProps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:o="urn:schemas-microsoft-com:office:office" xmlns:v="urn:schemas-microsoft-com:vml" xmlns:w10="urn:schemas-microsoft-com:office:word" xmlns:w="http://schemas.openxmlformats.org/wordprocessingml/2006/main" xmlns="" xmlns:a14="http://schemas.microsoft.com/office/drawing/2010/main" xmlns:pic="http://schemas.openxmlformats.org/drawingml/2006/picture" xmlns:lc="http://schemas.openxmlformats.org/drawingml/2006/lockedCanvas">
                  <a14:imgLayer r:embed="rId34">
                    <a14:imgEffect>
                      <a14:brightnessContrast bright="20000"/>
                    </a14:imgEffect>
                  </a14:imgLayer>
                </a14:imgProps>
              </a:ext>
            </a:extLst>
          </a:blip>
          <a:srcRect r="6758" b="11013"/>
          <a:stretch>
            <a:fillRect/>
          </a:stretch>
        </p:blipFill>
        <p:spPr bwMode="auto">
          <a:xfrm>
            <a:off x="1857356" y="4857760"/>
            <a:ext cx="2786082" cy="173174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0" name="Рисунок 9" descr="C:\Users\Админ\Desktop\фото\IMG-20160429-WA0108.jpg"/>
          <p:cNvPicPr/>
          <p:nvPr/>
        </p:nvPicPr>
        <p:blipFill>
          <a:blip r:embed="rId35"/>
          <a:srcRect/>
          <a:stretch>
            <a:fillRect/>
          </a:stretch>
        </p:blipFill>
        <p:spPr bwMode="auto">
          <a:xfrm>
            <a:off x="5143504" y="4786322"/>
            <a:ext cx="2643206" cy="169428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xmlns="" val="19754750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7" name="AutoShape 3"/>
          <p:cNvSpPr>
            <a:spLocks noChangeArrowheads="1"/>
          </p:cNvSpPr>
          <p:nvPr/>
        </p:nvSpPr>
        <p:spPr bwMode="auto">
          <a:xfrm>
            <a:off x="395536" y="1295400"/>
            <a:ext cx="8496944" cy="5311775"/>
          </a:xfrm>
          <a:prstGeom prst="diamond">
            <a:avLst/>
          </a:prstGeom>
          <a:solidFill>
            <a:srgbClr val="E4E8E4">
              <a:alpha val="30000"/>
            </a:srgbClr>
          </a:solidFill>
          <a:ln>
            <a:noFill/>
          </a:ln>
          <a:effectLst/>
          <a:scene3d>
            <a:camera prst="legacyPerspectiveTop"/>
            <a:lightRig rig="legacyNormal1" dir="t"/>
          </a:scene3d>
          <a:sp3d extrusionH="49200" prstMaterial="legacyMatte">
            <a:bevelT w="13500" h="13500" prst="angle"/>
            <a:bevelB w="13500" h="13500" prst="angle"/>
            <a:extrusionClr>
              <a:srgbClr val="E4E8E4"/>
            </a:extrusionClr>
          </a:sp3d>
          <a:extLst>
            <a:ext uri="{91240B29-F687-4F45-9708-019B960494DF}">
              <a14:hiddenLine xmlns:a14="http://schemas.microsoft.com/office/drawing/2010/main" xmlns="" w="9525">
                <a:noFill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flatTx/>
          </a:bodyPr>
          <a:lstStyle/>
          <a:p>
            <a:endParaRPr lang="ru-RU"/>
          </a:p>
        </p:txBody>
      </p:sp>
      <p:sp>
        <p:nvSpPr>
          <p:cNvPr id="26628" name="AutoShape 4"/>
          <p:cNvSpPr>
            <a:spLocks noChangeArrowheads="1"/>
          </p:cNvSpPr>
          <p:nvPr/>
        </p:nvSpPr>
        <p:spPr bwMode="gray">
          <a:xfrm>
            <a:off x="3491880" y="1955801"/>
            <a:ext cx="2223120" cy="681111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76200">
            <a:solidFill>
              <a:schemeClr val="hlink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6629" name="AutoShape 5"/>
          <p:cNvSpPr>
            <a:spLocks noChangeArrowheads="1"/>
          </p:cNvSpPr>
          <p:nvPr/>
        </p:nvSpPr>
        <p:spPr bwMode="gray">
          <a:xfrm>
            <a:off x="1907704" y="2902948"/>
            <a:ext cx="2501527" cy="1048339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76200">
            <a:solidFill>
              <a:schemeClr val="accent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kk-KZ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Денсаулық сақтау</a:t>
            </a:r>
          </a:p>
          <a:p>
            <a:pPr algn="ctr"/>
            <a:r>
              <a:rPr lang="kk-KZ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технологиясы</a:t>
            </a:r>
            <a:endParaRPr lang="ru-RU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630" name="AutoShape 6"/>
          <p:cNvSpPr>
            <a:spLocks noChangeArrowheads="1"/>
          </p:cNvSpPr>
          <p:nvPr/>
        </p:nvSpPr>
        <p:spPr bwMode="gray">
          <a:xfrm>
            <a:off x="3347864" y="4072736"/>
            <a:ext cx="3096344" cy="724416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76200">
            <a:solidFill>
              <a:schemeClr val="accent2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kk-KZ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Сыни тұрғыдан ойлау</a:t>
            </a:r>
          </a:p>
          <a:p>
            <a:pPr algn="ctr"/>
            <a:r>
              <a:rPr lang="kk-KZ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технологиясы</a:t>
            </a:r>
            <a:endParaRPr lang="ru-RU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631" name="AutoShape 7"/>
          <p:cNvSpPr>
            <a:spLocks noChangeArrowheads="1"/>
          </p:cNvSpPr>
          <p:nvPr/>
        </p:nvSpPr>
        <p:spPr bwMode="gray">
          <a:xfrm>
            <a:off x="4852652" y="2919278"/>
            <a:ext cx="2554288" cy="90789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76200">
            <a:solidFill>
              <a:schemeClr val="folHlink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r>
              <a:rPr lang="kk-KZ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Танымдық/жобалық </a:t>
            </a:r>
          </a:p>
          <a:p>
            <a:r>
              <a:rPr lang="kk-KZ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</a:t>
            </a:r>
            <a:r>
              <a:rPr lang="kk-KZ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рекет тенологиясы</a:t>
            </a:r>
            <a:endParaRPr lang="ru-RU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632" name="Text Box 8"/>
          <p:cNvSpPr txBox="1">
            <a:spLocks noChangeArrowheads="1"/>
          </p:cNvSpPr>
          <p:nvPr/>
        </p:nvSpPr>
        <p:spPr bwMode="black">
          <a:xfrm>
            <a:off x="3728479" y="1990581"/>
            <a:ext cx="1749921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gradFill rotWithShape="1">
                  <a:gsLst>
                    <a:gs pos="0">
                      <a:schemeClr val="accent2"/>
                    </a:gs>
                    <a:gs pos="100000">
                      <a:schemeClr val="accent2">
                        <a:gamma/>
                        <a:tint val="73725"/>
                        <a:invGamma/>
                      </a:schemeClr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xmlns="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kk-KZ" altLang="ru-RU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Ойын технологиясы</a:t>
            </a:r>
            <a:endParaRPr lang="en-US" altLang="ru-RU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Rectangle 4"/>
          <p:cNvSpPr>
            <a:spLocks noChangeArrowheads="1"/>
          </p:cNvSpPr>
          <p:nvPr/>
        </p:nvSpPr>
        <p:spPr bwMode="ltGray">
          <a:xfrm>
            <a:off x="714376" y="404664"/>
            <a:ext cx="6308724" cy="1017587"/>
          </a:xfrm>
          <a:prstGeom prst="rect">
            <a:avLst/>
          </a:prstGeom>
          <a:gradFill rotWithShape="1">
            <a:gsLst>
              <a:gs pos="0">
                <a:schemeClr val="accent1">
                  <a:gamma/>
                  <a:shade val="46275"/>
                  <a:invGamma/>
                </a:schemeClr>
              </a:gs>
              <a:gs pos="5000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kk-KZ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Еңгізілетін педагогикалық технологиялар:</a:t>
            </a:r>
            <a:endParaRPr lang="ru-RU" sz="2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AutoShape 4"/>
          <p:cNvSpPr>
            <a:spLocks noChangeArrowheads="1"/>
          </p:cNvSpPr>
          <p:nvPr/>
        </p:nvSpPr>
        <p:spPr bwMode="gray">
          <a:xfrm>
            <a:off x="3658492" y="5013176"/>
            <a:ext cx="2223120" cy="681111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76200">
            <a:solidFill>
              <a:schemeClr val="hlink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kk-KZ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АКТ</a:t>
            </a:r>
            <a:endParaRPr lang="ru-RU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Белая К.Ю. Инновационная деятельность в ДОУ. Методическое пособие. М.: Творческий центр «Сфера», 2004.</a:t>
            </a:r>
          </a:p>
          <a:p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Белая К.Ю. 300 ответов на вопросы заведующей детским садом. М., 2001.</a:t>
            </a:r>
          </a:p>
          <a:p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Волобуева Л.М. работа старшего воспитателя ДОУ с педагогами. М.: Творческий центр, 2004</a:t>
            </a:r>
          </a:p>
          <a:p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Микляева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Н.В. Инновации в детском саду. Пособие для воспитателей. «Айрис пресс», М., 2008.</a:t>
            </a:r>
          </a:p>
          <a:p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.Немова Н.В. Управление методической работой в школе. М., 1999. (Библиотека журнала «Директор школы». </a:t>
            </a:r>
            <a:r>
              <a:rPr lang="ru-RU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Вып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7.)</a:t>
            </a:r>
          </a:p>
          <a:p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Селевко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Г.К. Современные образовательные технологии: Учебное пособие. М., 1998.</a:t>
            </a:r>
          </a:p>
          <a:p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Третьяков П.И., Белая К.Ю. Дошкольное образовательное учреждение: Управление по результатам. М., Новая школа, 2001.</a:t>
            </a: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ltGray">
          <a:xfrm>
            <a:off x="714376" y="404664"/>
            <a:ext cx="6308724" cy="1017587"/>
          </a:xfrm>
          <a:prstGeom prst="rect">
            <a:avLst/>
          </a:prstGeom>
          <a:gradFill rotWithShape="1">
            <a:gsLst>
              <a:gs pos="0">
                <a:schemeClr val="accent1">
                  <a:gamma/>
                  <a:shade val="46275"/>
                  <a:invGamma/>
                </a:schemeClr>
              </a:gs>
              <a:gs pos="5000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kk-KZ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Пайдаланған әдебиет:</a:t>
            </a:r>
            <a:endParaRPr lang="ru-RU" sz="2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503458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kk-KZ" sz="40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РАХМЕТ!</a:t>
            </a:r>
            <a:endParaRPr lang="ru-RU" sz="40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33" name="Line 13"/>
          <p:cNvSpPr>
            <a:spLocks noChangeShapeType="1"/>
          </p:cNvSpPr>
          <p:nvPr/>
        </p:nvSpPr>
        <p:spPr bwMode="gray">
          <a:xfrm>
            <a:off x="1269273" y="3995528"/>
            <a:ext cx="4800600" cy="0"/>
          </a:xfrm>
          <a:prstGeom prst="line">
            <a:avLst/>
          </a:prstGeom>
          <a:noFill/>
          <a:ln w="25400">
            <a:solidFill>
              <a:schemeClr val="tx2"/>
            </a:solidFill>
            <a:prstDash val="sysDot"/>
            <a:round/>
            <a:headEnd/>
            <a:tailEnd type="oval" w="med" len="med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5134" name="Rectangle 14"/>
          <p:cNvSpPr>
            <a:spLocks noChangeArrowheads="1"/>
          </p:cNvSpPr>
          <p:nvPr/>
        </p:nvSpPr>
        <p:spPr bwMode="gray">
          <a:xfrm rot="3419336">
            <a:off x="371765" y="3641761"/>
            <a:ext cx="479425" cy="520700"/>
          </a:xfrm>
          <a:prstGeom prst="rect">
            <a:avLst/>
          </a:prstGeom>
          <a:gradFill rotWithShape="1">
            <a:gsLst>
              <a:gs pos="0">
                <a:schemeClr val="folHlink"/>
              </a:gs>
              <a:gs pos="100000">
                <a:schemeClr val="folHlink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miter lim="800000"/>
            <a:headEnd/>
            <a:tailEnd/>
          </a:ln>
          <a:effectLst/>
          <a:scene3d>
            <a:camera prst="legacyPerspectiveFront">
              <a:rot lat="0" lon="1500000" rev="0"/>
            </a:camera>
            <a:lightRig rig="legacyFlat4" dir="b"/>
          </a:scene3d>
          <a:sp3d extrusionH="430200" prstMaterial="legacyMatte">
            <a:bevelT w="13500" h="13500" prst="angle"/>
            <a:bevelB w="13500" h="13500" prst="angle"/>
            <a:extrusionClr>
              <a:schemeClr val="folHlink"/>
            </a:extrusionClr>
          </a:sp3d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flatTx/>
          </a:bodyPr>
          <a:lstStyle/>
          <a:p>
            <a:endParaRPr lang="ru-RU"/>
          </a:p>
        </p:txBody>
      </p:sp>
      <p:sp>
        <p:nvSpPr>
          <p:cNvPr id="5136" name="Line 16"/>
          <p:cNvSpPr>
            <a:spLocks noChangeShapeType="1"/>
          </p:cNvSpPr>
          <p:nvPr/>
        </p:nvSpPr>
        <p:spPr bwMode="gray">
          <a:xfrm>
            <a:off x="1269273" y="1769328"/>
            <a:ext cx="4800600" cy="0"/>
          </a:xfrm>
          <a:prstGeom prst="line">
            <a:avLst/>
          </a:prstGeom>
          <a:noFill/>
          <a:ln w="25400">
            <a:solidFill>
              <a:schemeClr val="tx2"/>
            </a:solidFill>
            <a:prstDash val="sysDot"/>
            <a:round/>
            <a:headEnd/>
            <a:tailEnd type="oval" w="med" len="med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5137" name="Rectangle 17"/>
          <p:cNvSpPr>
            <a:spLocks noChangeArrowheads="1"/>
          </p:cNvSpPr>
          <p:nvPr/>
        </p:nvSpPr>
        <p:spPr bwMode="gray">
          <a:xfrm rot="3419336">
            <a:off x="338858" y="1308923"/>
            <a:ext cx="479425" cy="520700"/>
          </a:xfrm>
          <a:prstGeom prst="rect">
            <a:avLst/>
          </a:prstGeom>
          <a:gradFill rotWithShape="1">
            <a:gsLst>
              <a:gs pos="0">
                <a:schemeClr val="accent1"/>
              </a:gs>
              <a:gs pos="100000">
                <a:schemeClr val="accent1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miter lim="800000"/>
            <a:headEnd/>
            <a:tailEnd/>
          </a:ln>
          <a:effectLst/>
          <a:scene3d>
            <a:camera prst="legacyPerspectiveFront">
              <a:rot lat="0" lon="1500000" rev="0"/>
            </a:camera>
            <a:lightRig rig="legacyFlat4" dir="b"/>
          </a:scene3d>
          <a:sp3d extrusionH="430200" prstMaterial="legacyMatte">
            <a:bevelT w="13500" h="13500" prst="angle"/>
            <a:bevelB w="13500" h="13500" prst="angle"/>
            <a:extrusionClr>
              <a:schemeClr val="accent1"/>
            </a:extrusionClr>
          </a:sp3d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flatTx/>
          </a:bodyPr>
          <a:lstStyle/>
          <a:p>
            <a:endParaRPr lang="ru-RU"/>
          </a:p>
        </p:txBody>
      </p:sp>
      <p:sp>
        <p:nvSpPr>
          <p:cNvPr id="5138" name="Text Box 18"/>
          <p:cNvSpPr txBox="1">
            <a:spLocks noChangeArrowheads="1"/>
          </p:cNvSpPr>
          <p:nvPr/>
        </p:nvSpPr>
        <p:spPr bwMode="gray">
          <a:xfrm>
            <a:off x="1987424" y="1369218"/>
            <a:ext cx="2686761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kk-KZ" alt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Негізгі бет  (</a:t>
            </a:r>
            <a:r>
              <a:rPr lang="kk-KZ" altLang="ru-RU" sz="2000" b="1" dirty="0" smtClean="0">
                <a:solidFill>
                  <a:srgbClr val="C00000"/>
                </a:solidFill>
                <a:latin typeface="Times New Roman"/>
                <a:cs typeface="Times New Roman"/>
              </a:rPr>
              <a:t>1  слайд)</a:t>
            </a:r>
            <a:r>
              <a:rPr lang="kk-KZ" alt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altLang="ru-RU" sz="2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140" name="Line 20"/>
          <p:cNvSpPr>
            <a:spLocks noChangeShapeType="1"/>
          </p:cNvSpPr>
          <p:nvPr/>
        </p:nvSpPr>
        <p:spPr bwMode="gray">
          <a:xfrm>
            <a:off x="1332726" y="2437499"/>
            <a:ext cx="4800600" cy="0"/>
          </a:xfrm>
          <a:prstGeom prst="line">
            <a:avLst/>
          </a:prstGeom>
          <a:noFill/>
          <a:ln w="25400">
            <a:solidFill>
              <a:schemeClr val="tx2"/>
            </a:solidFill>
            <a:prstDash val="sysDot"/>
            <a:round/>
            <a:headEnd/>
            <a:tailEnd type="oval" w="med" len="med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5141" name="Rectangle 21"/>
          <p:cNvSpPr>
            <a:spLocks noChangeArrowheads="1"/>
          </p:cNvSpPr>
          <p:nvPr/>
        </p:nvSpPr>
        <p:spPr bwMode="gray">
          <a:xfrm rot="3419336">
            <a:off x="338859" y="2083899"/>
            <a:ext cx="479425" cy="520700"/>
          </a:xfrm>
          <a:prstGeom prst="rect">
            <a:avLst/>
          </a:prstGeom>
          <a:gradFill rotWithShape="1">
            <a:gsLst>
              <a:gs pos="0">
                <a:schemeClr val="accent2"/>
              </a:gs>
              <a:gs pos="100000">
                <a:schemeClr val="accent2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miter lim="800000"/>
            <a:headEnd/>
            <a:tailEnd/>
          </a:ln>
          <a:effectLst/>
          <a:scene3d>
            <a:camera prst="legacyPerspectiveFront">
              <a:rot lat="0" lon="1500000" rev="0"/>
            </a:camera>
            <a:lightRig rig="legacyFlat4" dir="b"/>
          </a:scene3d>
          <a:sp3d extrusionH="430200" prstMaterial="legacyMatte">
            <a:bevelT w="13500" h="13500" prst="angle"/>
            <a:bevelB w="13500" h="13500" prst="angle"/>
            <a:extrusionClr>
              <a:schemeClr val="accent2"/>
            </a:extrusionClr>
          </a:sp3d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flatTx/>
          </a:bodyPr>
          <a:lstStyle/>
          <a:p>
            <a:endParaRPr lang="ru-RU"/>
          </a:p>
        </p:txBody>
      </p:sp>
      <p:sp>
        <p:nvSpPr>
          <p:cNvPr id="5143" name="Line 23"/>
          <p:cNvSpPr>
            <a:spLocks noChangeShapeType="1"/>
          </p:cNvSpPr>
          <p:nvPr/>
        </p:nvSpPr>
        <p:spPr bwMode="gray">
          <a:xfrm>
            <a:off x="1269273" y="3202522"/>
            <a:ext cx="4799012" cy="1587"/>
          </a:xfrm>
          <a:prstGeom prst="line">
            <a:avLst/>
          </a:prstGeom>
          <a:noFill/>
          <a:ln w="25400">
            <a:solidFill>
              <a:schemeClr val="tx2"/>
            </a:solidFill>
            <a:prstDash val="sysDot"/>
            <a:round/>
            <a:headEnd/>
            <a:tailEnd type="oval" w="med" len="med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5144" name="Rectangle 24"/>
          <p:cNvSpPr>
            <a:spLocks noChangeArrowheads="1"/>
          </p:cNvSpPr>
          <p:nvPr/>
        </p:nvSpPr>
        <p:spPr bwMode="gray">
          <a:xfrm rot="3419336">
            <a:off x="371765" y="2874440"/>
            <a:ext cx="479425" cy="520700"/>
          </a:xfrm>
          <a:prstGeom prst="rect">
            <a:avLst/>
          </a:prstGeom>
          <a:gradFill rotWithShape="1">
            <a:gsLst>
              <a:gs pos="0">
                <a:schemeClr val="hlink"/>
              </a:gs>
              <a:gs pos="100000">
                <a:schemeClr val="hlink">
                  <a:gamma/>
                  <a:shade val="46275"/>
                  <a:invGamma/>
                </a:schemeClr>
              </a:gs>
            </a:gsLst>
            <a:lin ang="5400000" scaled="1"/>
          </a:gradFill>
          <a:ln w="9525">
            <a:miter lim="800000"/>
            <a:headEnd/>
            <a:tailEnd/>
          </a:ln>
          <a:effectLst/>
          <a:scene3d>
            <a:camera prst="legacyPerspectiveFront">
              <a:rot lat="0" lon="1500000" rev="0"/>
            </a:camera>
            <a:lightRig rig="legacyFlat4" dir="b"/>
          </a:scene3d>
          <a:sp3d extrusionH="430200" prstMaterial="legacyMatte">
            <a:bevelT w="13500" h="13500" prst="angle"/>
            <a:bevelB w="13500" h="13500" prst="angle"/>
            <a:extrusionClr>
              <a:schemeClr val="hlink"/>
            </a:extrusionClr>
          </a:sp3d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flatTx/>
          </a:bodyPr>
          <a:lstStyle/>
          <a:p>
            <a:endParaRPr lang="ru-RU"/>
          </a:p>
        </p:txBody>
      </p:sp>
      <p:sp>
        <p:nvSpPr>
          <p:cNvPr id="5146" name="Line 26"/>
          <p:cNvSpPr>
            <a:spLocks noChangeShapeType="1"/>
          </p:cNvSpPr>
          <p:nvPr/>
        </p:nvSpPr>
        <p:spPr bwMode="gray">
          <a:xfrm>
            <a:off x="1269273" y="4740566"/>
            <a:ext cx="4800600" cy="0"/>
          </a:xfrm>
          <a:prstGeom prst="line">
            <a:avLst/>
          </a:prstGeom>
          <a:noFill/>
          <a:ln w="25400">
            <a:solidFill>
              <a:schemeClr val="tx2"/>
            </a:solidFill>
            <a:prstDash val="sysDot"/>
            <a:round/>
            <a:headEnd/>
            <a:tailEnd type="oval" w="med" len="med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5147" name="Rectangle 27"/>
          <p:cNvSpPr>
            <a:spLocks noChangeArrowheads="1"/>
          </p:cNvSpPr>
          <p:nvPr/>
        </p:nvSpPr>
        <p:spPr bwMode="ltGray">
          <a:xfrm rot="3419336">
            <a:off x="371764" y="4437561"/>
            <a:ext cx="479425" cy="520700"/>
          </a:xfrm>
          <a:prstGeom prst="rect">
            <a:avLst/>
          </a:prstGeom>
          <a:gradFill rotWithShape="1">
            <a:gsLst>
              <a:gs pos="0">
                <a:srgbClr val="990099"/>
              </a:gs>
              <a:gs pos="100000">
                <a:srgbClr val="990099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miter lim="800000"/>
            <a:headEnd/>
            <a:tailEnd/>
          </a:ln>
          <a:effectLst/>
          <a:scene3d>
            <a:camera prst="legacyPerspectiveFront">
              <a:rot lat="0" lon="1500000" rev="0"/>
            </a:camera>
            <a:lightRig rig="legacyFlat4" dir="b"/>
          </a:scene3d>
          <a:sp3d extrusionH="430200" prstMaterial="legacyMatte">
            <a:bevelT w="13500" h="13500" prst="angle"/>
            <a:bevelB w="13500" h="13500" prst="angle"/>
            <a:extrusionClr>
              <a:srgbClr val="990099"/>
            </a:extrusionClr>
          </a:sp3d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flatTx/>
          </a:bodyPr>
          <a:lstStyle/>
          <a:p>
            <a:endParaRPr lang="ru-RU"/>
          </a:p>
        </p:txBody>
      </p:sp>
      <p:sp>
        <p:nvSpPr>
          <p:cNvPr id="5149" name="Text Box 29"/>
          <p:cNvSpPr txBox="1">
            <a:spLocks noChangeArrowheads="1"/>
          </p:cNvSpPr>
          <p:nvPr/>
        </p:nvSpPr>
        <p:spPr bwMode="gray">
          <a:xfrm>
            <a:off x="1834390" y="2001395"/>
            <a:ext cx="3798860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kk-KZ" alt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Жұмыстың мазмұны (2  слайд)</a:t>
            </a:r>
            <a:endParaRPr lang="en-US" altLang="ru-RU" sz="2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150" name="Text Box 30"/>
          <p:cNvSpPr txBox="1">
            <a:spLocks noChangeArrowheads="1"/>
          </p:cNvSpPr>
          <p:nvPr/>
        </p:nvSpPr>
        <p:spPr bwMode="gray">
          <a:xfrm>
            <a:off x="1626391" y="2791936"/>
            <a:ext cx="3605218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kk-KZ" alt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Жұмыстың сипаты (</a:t>
            </a:r>
            <a:r>
              <a:rPr lang="kk-KZ" altLang="ru-RU" sz="2000" b="1" dirty="0" smtClean="0">
                <a:solidFill>
                  <a:srgbClr val="C00000"/>
                </a:solidFill>
                <a:latin typeface="Times New Roman"/>
                <a:cs typeface="Times New Roman"/>
              </a:rPr>
              <a:t>3 слайд) </a:t>
            </a:r>
            <a:endParaRPr lang="en-US" altLang="ru-RU" sz="2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151" name="Text Box 31"/>
          <p:cNvSpPr txBox="1">
            <a:spLocks noChangeArrowheads="1"/>
          </p:cNvSpPr>
          <p:nvPr/>
        </p:nvSpPr>
        <p:spPr bwMode="gray">
          <a:xfrm>
            <a:off x="1645717" y="3508099"/>
            <a:ext cx="4047711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kk-KZ" alt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Теориялық бөлім (4,5 слайдттар</a:t>
            </a:r>
            <a:r>
              <a:rPr lang="kk-KZ" altLang="ru-RU" sz="2400" dirty="0" smtClean="0">
                <a:latin typeface="Times New Roman"/>
                <a:cs typeface="Times New Roman"/>
              </a:rPr>
              <a:t>)</a:t>
            </a:r>
            <a:endParaRPr lang="en-US" altLang="ru-RU" sz="2400" dirty="0"/>
          </a:p>
        </p:txBody>
      </p:sp>
      <p:sp>
        <p:nvSpPr>
          <p:cNvPr id="5152" name="Text Box 32"/>
          <p:cNvSpPr txBox="1">
            <a:spLocks noChangeArrowheads="1"/>
          </p:cNvSpPr>
          <p:nvPr/>
        </p:nvSpPr>
        <p:spPr bwMode="gray">
          <a:xfrm>
            <a:off x="1620292" y="4244965"/>
            <a:ext cx="4381199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kk-KZ" alt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Практикалық бөлім (6-12 слайттар)</a:t>
            </a:r>
            <a:endParaRPr lang="en-US" altLang="ru-RU" sz="2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AutoShape 32"/>
          <p:cNvSpPr>
            <a:spLocks noChangeArrowheads="1"/>
          </p:cNvSpPr>
          <p:nvPr/>
        </p:nvSpPr>
        <p:spPr bwMode="gray">
          <a:xfrm>
            <a:off x="466056" y="260649"/>
            <a:ext cx="6696744" cy="792088"/>
          </a:xfrm>
          <a:prstGeom prst="roundRect">
            <a:avLst>
              <a:gd name="adj" fmla="val 16667"/>
            </a:avLst>
          </a:prstGeom>
          <a:solidFill>
            <a:schemeClr val="hlink"/>
          </a:solidFill>
          <a:ln w="12700" algn="ctr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tx2">
                      <a:alpha val="50000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kk-KZ" sz="2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Жұмыстың мазмұны</a:t>
            </a:r>
            <a:endParaRPr lang="ru-RU" sz="28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915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80777" y="5157192"/>
            <a:ext cx="841375" cy="712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915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343866" y="5513584"/>
            <a:ext cx="4846637" cy="85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4" name="Text Box 32"/>
          <p:cNvSpPr txBox="1">
            <a:spLocks noChangeArrowheads="1"/>
          </p:cNvSpPr>
          <p:nvPr/>
        </p:nvSpPr>
        <p:spPr bwMode="gray">
          <a:xfrm>
            <a:off x="1455954" y="5113475"/>
            <a:ext cx="3575018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kk-KZ" alt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Қорытынды бөлім (1</a:t>
            </a:r>
            <a:r>
              <a:rPr lang="kk-KZ" altLang="ru-RU" sz="2000" b="1" dirty="0" smtClean="0">
                <a:solidFill>
                  <a:srgbClr val="C00000"/>
                </a:solidFill>
                <a:latin typeface="Times New Roman"/>
                <a:cs typeface="Times New Roman"/>
              </a:rPr>
              <a:t>3 </a:t>
            </a:r>
            <a:r>
              <a:rPr lang="kk-KZ" alt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слайд)</a:t>
            </a:r>
            <a:endParaRPr lang="en-US" altLang="ru-RU" sz="2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849287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40" name="AutoShape 12"/>
          <p:cNvSpPr>
            <a:spLocks noChangeArrowheads="1"/>
          </p:cNvSpPr>
          <p:nvPr/>
        </p:nvSpPr>
        <p:spPr bwMode="gray">
          <a:xfrm>
            <a:off x="2096782" y="880538"/>
            <a:ext cx="6955778" cy="1420702"/>
          </a:xfrm>
          <a:prstGeom prst="roundRect">
            <a:avLst>
              <a:gd name="adj" fmla="val 11505"/>
            </a:avLst>
          </a:prstGeom>
          <a:gradFill rotWithShape="1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6350" algn="ctr">
                <a:solidFill>
                  <a:schemeClr val="tx1"/>
                </a:solidFill>
                <a:prstDash val="sysDot"/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</a:t>
            </a:r>
            <a:r>
              <a:rPr lang="ru-RU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ектепке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дейінгі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ұйымдарда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педагогтардың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негізгі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міндеті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әдіс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тәсілдерді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дұрыс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таңдау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r>
              <a:rPr lang="ru-RU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жаңаша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педагогикалық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технологияларды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дұрыс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қолдана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білу,жеке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тұлғаның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дұрыс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дамып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қалыптасуы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үшін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ыңғайлы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жағдай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жасау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Мектепке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дейінгі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білім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беру </a:t>
            </a:r>
            <a:endPara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орындарында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педагогикалық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технологиялар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мектепке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дейінгі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білім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беру </a:t>
            </a:r>
            <a:r>
              <a:rPr lang="ru-RU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стандартын</a:t>
            </a:r>
            <a:endPara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жүзеге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асыруға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бағытталған</a:t>
            </a:r>
            <a:r>
              <a:rPr lang="ru-RU" sz="1400" dirty="0"/>
              <a:t>. </a:t>
            </a:r>
            <a:endParaRPr lang="ru-RU" sz="1400" dirty="0">
              <a:solidFill>
                <a:srgbClr val="000000"/>
              </a:solidFill>
            </a:endParaRPr>
          </a:p>
        </p:txBody>
      </p:sp>
      <p:sp>
        <p:nvSpPr>
          <p:cNvPr id="22545" name="AutoShape 17"/>
          <p:cNvSpPr>
            <a:spLocks noChangeArrowheads="1"/>
          </p:cNvSpPr>
          <p:nvPr/>
        </p:nvSpPr>
        <p:spPr bwMode="gray">
          <a:xfrm>
            <a:off x="2037036" y="2373255"/>
            <a:ext cx="7015524" cy="1327186"/>
          </a:xfrm>
          <a:prstGeom prst="roundRect">
            <a:avLst>
              <a:gd name="adj" fmla="val 11505"/>
            </a:avLst>
          </a:prstGeom>
          <a:gradFill rotWithShape="1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6350" algn="ctr">
                <a:solidFill>
                  <a:schemeClr val="tx1"/>
                </a:solidFill>
                <a:prstDash val="sysDot"/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ru-RU" sz="1600" dirty="0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16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Инновациялық</a:t>
            </a:r>
            <a:r>
              <a:rPr lang="ru-RU" sz="1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үрдістерді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1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ақпараттық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 </a:t>
            </a:r>
            <a:r>
              <a:rPr lang="ru-RU" sz="1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әдістемелік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қамтылуының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14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жеткіліксіздігі</a:t>
            </a:r>
            <a:r>
              <a:rPr lang="ru-RU" sz="1400" dirty="0" smtClean="0">
                <a:solidFill>
                  <a:srgbClr val="000000"/>
                </a:solidFill>
              </a:rPr>
              <a:t>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kk-KZ" sz="1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Кейбір педагогтардың жаңашылдықты қабылдамауы;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kk-KZ" sz="1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Оқу үрдісінде инновациялық технологияларды қолданудағы</a:t>
            </a:r>
            <a:r>
              <a:rPr lang="kk-KZ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k-KZ" sz="1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түбегейлі </a:t>
            </a:r>
          </a:p>
          <a:p>
            <a:r>
              <a:rPr lang="kk-KZ" sz="1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жаңашылдығы</a:t>
            </a:r>
            <a:r>
              <a:rPr lang="kk-KZ" sz="1400" dirty="0" smtClean="0">
                <a:solidFill>
                  <a:srgbClr val="000000"/>
                </a:solidFill>
              </a:rPr>
              <a:t>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kk-KZ" sz="1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Балабақшадағы  материалдық/ техникалық базасын жеткіліксізқаражаттануы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kk-KZ" dirty="0" smtClean="0">
              <a:solidFill>
                <a:srgbClr val="000000"/>
              </a:solidFill>
            </a:endParaRPr>
          </a:p>
          <a:p>
            <a:endParaRPr lang="ru-RU" dirty="0">
              <a:solidFill>
                <a:srgbClr val="000000"/>
              </a:solidFill>
            </a:endParaRPr>
          </a:p>
        </p:txBody>
      </p:sp>
      <p:sp>
        <p:nvSpPr>
          <p:cNvPr id="22547" name="AutoShape 19"/>
          <p:cNvSpPr>
            <a:spLocks noChangeArrowheads="1"/>
          </p:cNvSpPr>
          <p:nvPr/>
        </p:nvSpPr>
        <p:spPr bwMode="gray">
          <a:xfrm>
            <a:off x="2037036" y="3881401"/>
            <a:ext cx="6955778" cy="911225"/>
          </a:xfrm>
          <a:prstGeom prst="roundRect">
            <a:avLst>
              <a:gd name="adj" fmla="val 11505"/>
            </a:avLst>
          </a:prstGeom>
          <a:gradFill rotWithShape="1">
            <a:gsLst>
              <a:gs pos="0">
                <a:schemeClr val="accent1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6350" algn="ctr">
                <a:solidFill>
                  <a:schemeClr val="tx1"/>
                </a:solidFill>
                <a:prstDash val="sysDot"/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r>
              <a:rPr lang="kk-KZ" sz="1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Білім  сапасын көтеру мақсатында балабақшада инновациялық білім кеңістігін құру</a:t>
            </a:r>
            <a:endParaRPr lang="ru-RU" sz="14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22531" name="Group 3"/>
          <p:cNvGrpSpPr>
            <a:grpSpLocks/>
          </p:cNvGrpSpPr>
          <p:nvPr/>
        </p:nvGrpSpPr>
        <p:grpSpPr bwMode="auto">
          <a:xfrm>
            <a:off x="178051" y="3786801"/>
            <a:ext cx="1913892" cy="1194926"/>
            <a:chOff x="471" y="272"/>
            <a:chExt cx="1161" cy="1539"/>
          </a:xfrm>
        </p:grpSpPr>
        <p:sp>
          <p:nvSpPr>
            <p:cNvPr id="22532" name="Oval 4"/>
            <p:cNvSpPr>
              <a:spLocks noChangeArrowheads="1"/>
            </p:cNvSpPr>
            <p:nvPr/>
          </p:nvSpPr>
          <p:spPr bwMode="ltGray">
            <a:xfrm>
              <a:off x="471" y="1438"/>
              <a:ext cx="1159" cy="362"/>
            </a:xfrm>
            <a:prstGeom prst="ellipse">
              <a:avLst/>
            </a:prstGeom>
            <a:gradFill rotWithShape="1">
              <a:gsLst>
                <a:gs pos="0">
                  <a:srgbClr val="C1CF9D"/>
                </a:gs>
                <a:gs pos="50000">
                  <a:srgbClr val="C1CF9D">
                    <a:gamma/>
                    <a:tint val="42353"/>
                    <a:invGamma/>
                  </a:srgbClr>
                </a:gs>
                <a:gs pos="100000">
                  <a:srgbClr val="C1CF9D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22533" name="AutoShape 5"/>
            <p:cNvSpPr>
              <a:spLocks noChangeArrowheads="1"/>
            </p:cNvSpPr>
            <p:nvPr/>
          </p:nvSpPr>
          <p:spPr bwMode="ltGray">
            <a:xfrm>
              <a:off x="473" y="272"/>
              <a:ext cx="1159" cy="1539"/>
            </a:xfrm>
            <a:prstGeom prst="can">
              <a:avLst>
                <a:gd name="adj" fmla="val 33197"/>
              </a:avLst>
            </a:prstGeom>
            <a:gradFill rotWithShape="1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50000">
                  <a:schemeClr val="accent1">
                    <a:alpha val="50000"/>
                  </a:schemeClr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</p:grpSp>
      <p:grpSp>
        <p:nvGrpSpPr>
          <p:cNvPr id="22534" name="Group 6"/>
          <p:cNvGrpSpPr>
            <a:grpSpLocks/>
          </p:cNvGrpSpPr>
          <p:nvPr/>
        </p:nvGrpSpPr>
        <p:grpSpPr bwMode="auto">
          <a:xfrm>
            <a:off x="178051" y="2290088"/>
            <a:ext cx="2023619" cy="1365250"/>
            <a:chOff x="402" y="402"/>
            <a:chExt cx="1228" cy="1539"/>
          </a:xfrm>
        </p:grpSpPr>
        <p:sp>
          <p:nvSpPr>
            <p:cNvPr id="22535" name="Oval 7"/>
            <p:cNvSpPr>
              <a:spLocks noChangeArrowheads="1"/>
            </p:cNvSpPr>
            <p:nvPr/>
          </p:nvSpPr>
          <p:spPr bwMode="ltGray">
            <a:xfrm>
              <a:off x="471" y="1438"/>
              <a:ext cx="1159" cy="362"/>
            </a:xfrm>
            <a:prstGeom prst="ellipse">
              <a:avLst/>
            </a:prstGeom>
            <a:gradFill rotWithShape="1">
              <a:gsLst>
                <a:gs pos="0">
                  <a:srgbClr val="C1CF9D"/>
                </a:gs>
                <a:gs pos="50000">
                  <a:srgbClr val="C1CF9D">
                    <a:gamma/>
                    <a:tint val="42353"/>
                    <a:invGamma/>
                  </a:srgbClr>
                </a:gs>
                <a:gs pos="100000">
                  <a:srgbClr val="C1CF9D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22536" name="AutoShape 8"/>
            <p:cNvSpPr>
              <a:spLocks noChangeArrowheads="1"/>
            </p:cNvSpPr>
            <p:nvPr/>
          </p:nvSpPr>
          <p:spPr bwMode="ltGray">
            <a:xfrm>
              <a:off x="402" y="402"/>
              <a:ext cx="1159" cy="1539"/>
            </a:xfrm>
            <a:prstGeom prst="can">
              <a:avLst>
                <a:gd name="adj" fmla="val 33197"/>
              </a:avLst>
            </a:prstGeom>
            <a:gradFill rotWithShape="1">
              <a:gsLst>
                <a:gs pos="0">
                  <a:schemeClr val="folHlink">
                    <a:gamma/>
                    <a:shade val="46275"/>
                    <a:invGamma/>
                  </a:schemeClr>
                </a:gs>
                <a:gs pos="50000">
                  <a:schemeClr val="folHlink">
                    <a:alpha val="50000"/>
                  </a:schemeClr>
                </a:gs>
                <a:gs pos="100000">
                  <a:schemeClr val="folHlink">
                    <a:gamma/>
                    <a:shade val="46275"/>
                    <a:invGamma/>
                  </a:schemeClr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kk-KZ" b="1" dirty="0" smtClean="0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Мәселе</a:t>
              </a:r>
              <a:endPara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22537" name="Group 9"/>
          <p:cNvGrpSpPr>
            <a:grpSpLocks/>
          </p:cNvGrpSpPr>
          <p:nvPr/>
        </p:nvGrpSpPr>
        <p:grpSpPr bwMode="auto">
          <a:xfrm>
            <a:off x="178051" y="976041"/>
            <a:ext cx="1918731" cy="1194926"/>
            <a:chOff x="471" y="272"/>
            <a:chExt cx="1161" cy="1539"/>
          </a:xfrm>
        </p:grpSpPr>
        <p:sp>
          <p:nvSpPr>
            <p:cNvPr id="22538" name="Oval 10"/>
            <p:cNvSpPr>
              <a:spLocks noChangeArrowheads="1"/>
            </p:cNvSpPr>
            <p:nvPr/>
          </p:nvSpPr>
          <p:spPr bwMode="ltGray">
            <a:xfrm>
              <a:off x="471" y="1438"/>
              <a:ext cx="1159" cy="362"/>
            </a:xfrm>
            <a:prstGeom prst="ellipse">
              <a:avLst/>
            </a:prstGeom>
            <a:gradFill rotWithShape="1">
              <a:gsLst>
                <a:gs pos="0">
                  <a:srgbClr val="C1CF9D"/>
                </a:gs>
                <a:gs pos="50000">
                  <a:srgbClr val="C1CF9D">
                    <a:gamma/>
                    <a:tint val="42353"/>
                    <a:invGamma/>
                  </a:srgbClr>
                </a:gs>
                <a:gs pos="100000">
                  <a:srgbClr val="C1CF9D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22539" name="AutoShape 11"/>
            <p:cNvSpPr>
              <a:spLocks noChangeArrowheads="1"/>
            </p:cNvSpPr>
            <p:nvPr/>
          </p:nvSpPr>
          <p:spPr bwMode="ltGray">
            <a:xfrm>
              <a:off x="473" y="272"/>
              <a:ext cx="1159" cy="1539"/>
            </a:xfrm>
            <a:prstGeom prst="can">
              <a:avLst>
                <a:gd name="adj" fmla="val 33197"/>
              </a:avLst>
            </a:prstGeom>
            <a:gradFill rotWithShape="1">
              <a:gsLst>
                <a:gs pos="0">
                  <a:schemeClr val="accent2">
                    <a:gamma/>
                    <a:shade val="46275"/>
                    <a:invGamma/>
                  </a:schemeClr>
                </a:gs>
                <a:gs pos="50000">
                  <a:schemeClr val="accent2">
                    <a:alpha val="50000"/>
                  </a:schemeClr>
                </a:gs>
                <a:gs pos="100000">
                  <a:schemeClr val="accent2">
                    <a:gamma/>
                    <a:shade val="46275"/>
                    <a:invGamma/>
                  </a:schemeClr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</p:grpSp>
      <p:sp>
        <p:nvSpPr>
          <p:cNvPr id="22541" name="Text Box 13"/>
          <p:cNvSpPr txBox="1">
            <a:spLocks noChangeArrowheads="1"/>
          </p:cNvSpPr>
          <p:nvPr/>
        </p:nvSpPr>
        <p:spPr bwMode="black">
          <a:xfrm>
            <a:off x="205845" y="1573504"/>
            <a:ext cx="1769913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gradFill rotWithShape="1">
                  <a:gsLst>
                    <a:gs pos="0">
                      <a:schemeClr val="accent2"/>
                    </a:gs>
                    <a:gs pos="100000">
                      <a:schemeClr val="accent2">
                        <a:gamma/>
                        <a:tint val="73725"/>
                        <a:invGamma/>
                      </a:schemeClr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xmlns="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17961" dir="2700000" algn="ctr" rotWithShape="0">
                    <a:srgbClr val="003300">
                      <a:alpha val="50000"/>
                    </a:srgb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ru-RU" sz="2000" b="1" dirty="0">
                <a:solidFill>
                  <a:srgbClr val="C00000"/>
                </a:solidFill>
              </a:rPr>
              <a:t>  </a:t>
            </a:r>
            <a:r>
              <a:rPr lang="kk-KZ" alt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Өзектілігі</a:t>
            </a:r>
            <a:endParaRPr lang="en-US" altLang="ru-RU" sz="2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403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99592" y="-317"/>
            <a:ext cx="6956425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9" name="Text Box 13"/>
          <p:cNvSpPr txBox="1">
            <a:spLocks noChangeArrowheads="1"/>
          </p:cNvSpPr>
          <p:nvPr/>
        </p:nvSpPr>
        <p:spPr bwMode="black">
          <a:xfrm>
            <a:off x="178051" y="4277568"/>
            <a:ext cx="1769913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gradFill rotWithShape="1">
                  <a:gsLst>
                    <a:gs pos="0">
                      <a:schemeClr val="accent2"/>
                    </a:gs>
                    <a:gs pos="100000">
                      <a:schemeClr val="accent2">
                        <a:gamma/>
                        <a:tint val="73725"/>
                        <a:invGamma/>
                      </a:schemeClr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xmlns="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17961" dir="2700000" algn="ctr" rotWithShape="0">
                    <a:srgbClr val="003300">
                      <a:alpha val="50000"/>
                    </a:srgb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ru-RU" sz="2000" b="1" dirty="0">
                <a:solidFill>
                  <a:srgbClr val="C00000"/>
                </a:solidFill>
              </a:rPr>
              <a:t>  </a:t>
            </a:r>
            <a:r>
              <a:rPr lang="kk-KZ" altLang="ru-RU" sz="1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Мақсаты</a:t>
            </a:r>
            <a:endParaRPr lang="en-US" altLang="ru-RU" sz="16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30" name="Group 6"/>
          <p:cNvGrpSpPr>
            <a:grpSpLocks/>
          </p:cNvGrpSpPr>
          <p:nvPr/>
        </p:nvGrpSpPr>
        <p:grpSpPr bwMode="auto">
          <a:xfrm>
            <a:off x="178051" y="4973187"/>
            <a:ext cx="2023619" cy="1365250"/>
            <a:chOff x="402" y="402"/>
            <a:chExt cx="1228" cy="1539"/>
          </a:xfrm>
        </p:grpSpPr>
        <p:sp>
          <p:nvSpPr>
            <p:cNvPr id="31" name="Oval 7"/>
            <p:cNvSpPr>
              <a:spLocks noChangeArrowheads="1"/>
            </p:cNvSpPr>
            <p:nvPr/>
          </p:nvSpPr>
          <p:spPr bwMode="ltGray">
            <a:xfrm>
              <a:off x="471" y="1438"/>
              <a:ext cx="1159" cy="362"/>
            </a:xfrm>
            <a:prstGeom prst="ellipse">
              <a:avLst/>
            </a:prstGeom>
            <a:gradFill rotWithShape="1">
              <a:gsLst>
                <a:gs pos="0">
                  <a:srgbClr val="C1CF9D"/>
                </a:gs>
                <a:gs pos="50000">
                  <a:srgbClr val="C1CF9D">
                    <a:gamma/>
                    <a:tint val="42353"/>
                    <a:invGamma/>
                  </a:srgbClr>
                </a:gs>
                <a:gs pos="100000">
                  <a:srgbClr val="C1CF9D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32" name="AutoShape 8"/>
            <p:cNvSpPr>
              <a:spLocks noChangeArrowheads="1"/>
            </p:cNvSpPr>
            <p:nvPr/>
          </p:nvSpPr>
          <p:spPr bwMode="ltGray">
            <a:xfrm>
              <a:off x="402" y="402"/>
              <a:ext cx="1159" cy="1539"/>
            </a:xfrm>
            <a:prstGeom prst="can">
              <a:avLst>
                <a:gd name="adj" fmla="val 33197"/>
              </a:avLst>
            </a:prstGeom>
            <a:gradFill rotWithShape="1">
              <a:gsLst>
                <a:gs pos="0">
                  <a:schemeClr val="folHlink">
                    <a:gamma/>
                    <a:shade val="46275"/>
                    <a:invGamma/>
                  </a:schemeClr>
                </a:gs>
                <a:gs pos="50000">
                  <a:schemeClr val="folHlink">
                    <a:alpha val="50000"/>
                  </a:schemeClr>
                </a:gs>
                <a:gs pos="100000">
                  <a:schemeClr val="folHlink">
                    <a:gamma/>
                    <a:shade val="46275"/>
                    <a:invGamma/>
                  </a:schemeClr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kk-KZ" sz="1600" b="1" dirty="0" smtClean="0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Міндеттері</a:t>
              </a:r>
              <a:endParaRPr lang="ru-RU" sz="1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33" name="AutoShape 17"/>
          <p:cNvSpPr>
            <a:spLocks noChangeArrowheads="1"/>
          </p:cNvSpPr>
          <p:nvPr/>
        </p:nvSpPr>
        <p:spPr bwMode="gray">
          <a:xfrm>
            <a:off x="2087221" y="4962302"/>
            <a:ext cx="7015524" cy="1327186"/>
          </a:xfrm>
          <a:prstGeom prst="roundRect">
            <a:avLst>
              <a:gd name="adj" fmla="val 11505"/>
            </a:avLst>
          </a:prstGeom>
          <a:gradFill rotWithShape="1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6350" algn="ctr">
                <a:solidFill>
                  <a:schemeClr val="tx1"/>
                </a:solidFill>
                <a:prstDash val="sysDot"/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ru-RU" sz="1600" dirty="0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16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kk-KZ" sz="1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Білім үрдісіне инновациялық  технологияларды еңгізуде  педагогтардың кәсіби </a:t>
            </a:r>
          </a:p>
          <a:p>
            <a:r>
              <a:rPr lang="kk-KZ" sz="1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шеберліктерінің деңгейін өтеру;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kk-KZ" sz="1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Педагогикалық технологияларды оқу/ тәрбие үрдісіне еңгізу;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kk-KZ" sz="1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Бәсекеге қабілеттіліктерін көтеруде  балабақшаның  жағымды имиджін </a:t>
            </a:r>
          </a:p>
          <a:p>
            <a:r>
              <a:rPr lang="kk-KZ" sz="1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калыптастыру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kk-KZ" sz="1400" dirty="0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kk-KZ" dirty="0" smtClean="0">
              <a:solidFill>
                <a:srgbClr val="000000"/>
              </a:solidFill>
            </a:endParaRPr>
          </a:p>
          <a:p>
            <a:endParaRPr lang="ru-RU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464739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>
          <a:xfrm>
            <a:off x="1035563" y="116632"/>
            <a:ext cx="6934200" cy="720080"/>
          </a:xfrm>
        </p:spPr>
        <p:txBody>
          <a:bodyPr/>
          <a:lstStyle/>
          <a:p>
            <a:pPr algn="ctr"/>
            <a:r>
              <a:rPr lang="kk-KZ" altLang="ru-RU" sz="24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Жобаның теориялық бөлімі</a:t>
            </a:r>
            <a:endParaRPr lang="en-US" altLang="ru-RU" sz="24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8435" name="Picture 3" descr="num-1_t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083485" y="4581128"/>
            <a:ext cx="2747962" cy="18006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8436" name="AutoShape 4"/>
          <p:cNvSpPr>
            <a:spLocks noChangeArrowheads="1"/>
          </p:cNvSpPr>
          <p:nvPr/>
        </p:nvSpPr>
        <p:spPr bwMode="gray">
          <a:xfrm>
            <a:off x="4546599" y="2074318"/>
            <a:ext cx="4597401" cy="2938860"/>
          </a:xfrm>
          <a:prstGeom prst="homePlate">
            <a:avLst>
              <a:gd name="adj" fmla="val 25462"/>
            </a:avLst>
          </a:prstGeom>
          <a:gradFill rotWithShape="1">
            <a:gsLst>
              <a:gs pos="0">
                <a:srgbClr val="C0C0C0">
                  <a:gamma/>
                  <a:tint val="14118"/>
                  <a:invGamma/>
                </a:srgbClr>
              </a:gs>
              <a:gs pos="100000">
                <a:srgbClr val="C0C0C0"/>
              </a:gs>
            </a:gsLst>
            <a:lin ang="2700000" scaled="1"/>
          </a:gradFill>
          <a:ln>
            <a:noFill/>
          </a:ln>
          <a:effectLst>
            <a:outerShdw dist="71842" dir="2700000" algn="ctr" rotWithShape="0">
              <a:srgbClr val="808080">
                <a:alpha val="50000"/>
              </a:srgbClr>
            </a:outerShdw>
          </a:effectLst>
          <a:extLst>
            <a:ext uri="{91240B29-F687-4F45-9708-019B960494DF}">
              <a14:hiddenLine xmlns:a14="http://schemas.microsoft.com/office/drawing/2010/main" xmlns="" w="12700" algn="ctr">
                <a:solidFill>
                  <a:srgbClr val="292929"/>
                </a:solidFill>
                <a:prstDash val="dash"/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18437" name="AutoShape 5"/>
          <p:cNvSpPr>
            <a:spLocks noChangeArrowheads="1"/>
          </p:cNvSpPr>
          <p:nvPr/>
        </p:nvSpPr>
        <p:spPr bwMode="gray">
          <a:xfrm>
            <a:off x="2509838" y="2074318"/>
            <a:ext cx="4150394" cy="2938860"/>
          </a:xfrm>
          <a:prstGeom prst="homePlate">
            <a:avLst>
              <a:gd name="adj" fmla="val 27281"/>
            </a:avLst>
          </a:prstGeom>
          <a:gradFill rotWithShape="1">
            <a:gsLst>
              <a:gs pos="0">
                <a:schemeClr val="hlink">
                  <a:gamma/>
                  <a:tint val="0"/>
                  <a:invGamma/>
                </a:schemeClr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ffectLst>
            <a:outerShdw dist="71842" dir="2700000" algn="ctr" rotWithShape="0">
              <a:srgbClr val="808080">
                <a:alpha val="50000"/>
              </a:srgbClr>
            </a:outerShdw>
          </a:effectLst>
          <a:extLst>
            <a:ext uri="{91240B29-F687-4F45-9708-019B960494DF}">
              <a14:hiddenLine xmlns:a14="http://schemas.microsoft.com/office/drawing/2010/main" xmlns="" w="12700" algn="ctr">
                <a:solidFill>
                  <a:srgbClr val="292929"/>
                </a:solidFill>
                <a:prstDash val="dash"/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18438" name="Freeform 6"/>
          <p:cNvSpPr>
            <a:spLocks/>
          </p:cNvSpPr>
          <p:nvPr/>
        </p:nvSpPr>
        <p:spPr bwMode="gray">
          <a:xfrm>
            <a:off x="827584" y="764704"/>
            <a:ext cx="6197550" cy="517525"/>
          </a:xfrm>
          <a:custGeom>
            <a:avLst/>
            <a:gdLst>
              <a:gd name="T0" fmla="*/ 0 w 3454"/>
              <a:gd name="T1" fmla="*/ 0 h 267"/>
              <a:gd name="T2" fmla="*/ 87 w 3454"/>
              <a:gd name="T3" fmla="*/ 267 h 267"/>
              <a:gd name="T4" fmla="*/ 3454 w 3454"/>
              <a:gd name="T5" fmla="*/ 267 h 267"/>
              <a:gd name="T6" fmla="*/ 3292 w 3454"/>
              <a:gd name="T7" fmla="*/ 8 h 267"/>
              <a:gd name="T8" fmla="*/ 0 w 3454"/>
              <a:gd name="T9" fmla="*/ 0 h 26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454" h="267">
                <a:moveTo>
                  <a:pt x="0" y="0"/>
                </a:moveTo>
                <a:lnTo>
                  <a:pt x="87" y="267"/>
                </a:lnTo>
                <a:lnTo>
                  <a:pt x="3454" y="267"/>
                </a:lnTo>
                <a:lnTo>
                  <a:pt x="3292" y="8"/>
                </a:lnTo>
                <a:lnTo>
                  <a:pt x="0" y="0"/>
                </a:lnTo>
                <a:close/>
              </a:path>
            </a:pathLst>
          </a:custGeom>
          <a:gradFill rotWithShape="1">
            <a:gsLst>
              <a:gs pos="0">
                <a:schemeClr val="accent2"/>
              </a:gs>
              <a:gs pos="100000">
                <a:schemeClr val="accent2">
                  <a:gamma/>
                  <a:shade val="46275"/>
                  <a:invGamma/>
                </a:schemeClr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12700" cap="flat" cmpd="sng">
                <a:solidFill>
                  <a:srgbClr val="292929"/>
                </a:solidFill>
                <a:prstDash val="dash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45791" dir="2021404" algn="ctr" rotWithShape="0">
                    <a:srgbClr val="808080">
                      <a:alpha val="50000"/>
                    </a:srgbClr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18439" name="AutoShape 7"/>
          <p:cNvSpPr>
            <a:spLocks noChangeArrowheads="1"/>
          </p:cNvSpPr>
          <p:nvPr/>
        </p:nvSpPr>
        <p:spPr bwMode="ltGray">
          <a:xfrm>
            <a:off x="179513" y="2074317"/>
            <a:ext cx="3456383" cy="2938860"/>
          </a:xfrm>
          <a:prstGeom prst="homePlate">
            <a:avLst>
              <a:gd name="adj" fmla="val 25000"/>
            </a:avLst>
          </a:prstGeom>
          <a:gradFill rotWithShape="1">
            <a:gsLst>
              <a:gs pos="0">
                <a:schemeClr val="folHlink"/>
              </a:gs>
              <a:gs pos="100000">
                <a:schemeClr val="folHlink">
                  <a:gamma/>
                  <a:shade val="69804"/>
                  <a:invGamma/>
                </a:schemeClr>
              </a:gs>
            </a:gsLst>
            <a:lin ang="2700000" scaled="1"/>
          </a:gradFill>
          <a:ln>
            <a:noFill/>
          </a:ln>
          <a:effectLst>
            <a:outerShdw dist="56796" dir="3806097" algn="ctr" rotWithShape="0">
              <a:srgbClr val="808080">
                <a:alpha val="50000"/>
              </a:srgbClr>
            </a:outerShdw>
          </a:effectLst>
          <a:extLst>
            <a:ext uri="{91240B29-F687-4F45-9708-019B960494DF}">
              <a14:hiddenLine xmlns:a14="http://schemas.microsoft.com/office/drawing/2010/main" xmlns="" w="12700" algn="ctr">
                <a:solidFill>
                  <a:srgbClr val="292929"/>
                </a:solidFill>
                <a:prstDash val="dash"/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r>
              <a:rPr lang="ru-RU" sz="1600" b="1" u="sng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Инновация </a:t>
            </a:r>
            <a:r>
              <a:rPr lang="ru-RU" sz="1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16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жүйе</a:t>
            </a:r>
            <a:r>
              <a:rPr lang="ru-RU" sz="1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ішіндегі</a:t>
            </a:r>
            <a:r>
              <a:rPr lang="ru-RU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16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6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өзгерістер</a:t>
            </a:r>
            <a:r>
              <a:rPr lang="ru-RU" sz="1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деген</a:t>
            </a:r>
            <a:r>
              <a:rPr lang="ru-RU" sz="1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мағынаны</a:t>
            </a:r>
            <a:r>
              <a:rPr lang="ru-RU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16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6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білдіреді</a:t>
            </a:r>
            <a:r>
              <a:rPr lang="ru-RU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16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6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Құрал</a:t>
            </a:r>
            <a:r>
              <a:rPr lang="ru-RU" sz="1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мен </a:t>
            </a:r>
            <a:r>
              <a:rPr lang="ru-RU" sz="1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үрдіс</a:t>
            </a:r>
            <a:r>
              <a:rPr lang="ru-RU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ретінде</a:t>
            </a:r>
            <a:r>
              <a:rPr lang="ru-RU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16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инновация </a:t>
            </a:r>
            <a:r>
              <a:rPr lang="ru-RU" sz="1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қандай</a:t>
            </a:r>
            <a:r>
              <a:rPr lang="ru-RU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да </a:t>
            </a:r>
            <a:r>
              <a:rPr lang="ru-RU" sz="1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бір</a:t>
            </a:r>
            <a:r>
              <a:rPr lang="ru-RU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16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6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жаңалық</a:t>
            </a:r>
            <a:r>
              <a:rPr lang="ru-RU" sz="1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енгізу</a:t>
            </a:r>
            <a:r>
              <a:rPr lang="ru-RU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деген</a:t>
            </a:r>
            <a:r>
              <a:rPr lang="ru-RU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16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6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мағынаны</a:t>
            </a:r>
            <a:r>
              <a:rPr lang="ru-RU" sz="1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білдіреді</a:t>
            </a:r>
            <a:endParaRPr lang="ru-RU" sz="1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440" name="Rectangle 8"/>
          <p:cNvSpPr>
            <a:spLocks noChangeArrowheads="1"/>
          </p:cNvSpPr>
          <p:nvPr/>
        </p:nvSpPr>
        <p:spPr bwMode="black">
          <a:xfrm>
            <a:off x="664435" y="2382838"/>
            <a:ext cx="1824037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gradFill rotWithShape="1">
                  <a:gsLst>
                    <a:gs pos="0">
                      <a:schemeClr val="accent2"/>
                    </a:gs>
                    <a:gs pos="100000">
                      <a:schemeClr val="accent2">
                        <a:gamma/>
                        <a:tint val="73725"/>
                        <a:invGamma/>
                      </a:schemeClr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xmlns="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en-US" altLang="ru-RU" sz="1600" b="1" dirty="0" smtClean="0">
                <a:solidFill>
                  <a:srgbClr val="FFFFFF"/>
                </a:solidFill>
              </a:rPr>
              <a:t>.</a:t>
            </a:r>
            <a:endParaRPr lang="en-US" altLang="ru-RU" sz="1600" b="1" dirty="0">
              <a:solidFill>
                <a:srgbClr val="FFFFFF"/>
              </a:solidFill>
            </a:endParaRPr>
          </a:p>
        </p:txBody>
      </p:sp>
      <p:sp>
        <p:nvSpPr>
          <p:cNvPr id="18441" name="Rectangle 9"/>
          <p:cNvSpPr>
            <a:spLocks noChangeArrowheads="1"/>
          </p:cNvSpPr>
          <p:nvPr/>
        </p:nvSpPr>
        <p:spPr bwMode="white">
          <a:xfrm>
            <a:off x="3347864" y="2915071"/>
            <a:ext cx="2993058" cy="8925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gradFill rotWithShape="1">
                  <a:gsLst>
                    <a:gs pos="0">
                      <a:schemeClr val="accent2"/>
                    </a:gs>
                    <a:gs pos="100000">
                      <a:schemeClr val="accent2">
                        <a:gamma/>
                        <a:tint val="73725"/>
                        <a:invGamma/>
                      </a:schemeClr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xmlns="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ru-RU" altLang="ru-RU" b="1" dirty="0" smtClean="0">
                <a:solidFill>
                  <a:srgbClr val="FFFFFF"/>
                </a:solidFill>
              </a:rPr>
              <a:t> </a:t>
            </a:r>
            <a:r>
              <a:rPr lang="ru-RU" altLang="ru-RU" sz="16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қандай</a:t>
            </a:r>
            <a:r>
              <a:rPr lang="ru-RU" altLang="ru-RU" sz="1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да </a:t>
            </a:r>
            <a:r>
              <a:rPr lang="ru-RU" altLang="ru-RU" sz="16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болса</a:t>
            </a:r>
            <a:r>
              <a:rPr lang="ru-RU" altLang="ru-RU" sz="1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16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нәтижеге</a:t>
            </a:r>
            <a:r>
              <a:rPr lang="ru-RU" altLang="ru-RU" sz="1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ru-RU" altLang="ru-RU" sz="16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жетісу</a:t>
            </a:r>
            <a:r>
              <a:rPr lang="ru-RU" altLang="ru-RU" sz="1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16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жолындағы</a:t>
            </a:r>
            <a:r>
              <a:rPr lang="ru-RU" altLang="ru-RU" sz="1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16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бірізді</a:t>
            </a:r>
            <a:r>
              <a:rPr lang="ru-RU" altLang="ru-RU" sz="1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16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әрекеттердің</a:t>
            </a:r>
            <a:r>
              <a:rPr lang="ru-RU" altLang="ru-RU" sz="1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16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жиыны</a:t>
            </a:r>
            <a:endParaRPr lang="en-US" altLang="ru-RU" b="1" dirty="0">
              <a:solidFill>
                <a:srgbClr val="002060"/>
              </a:solidFill>
            </a:endParaRPr>
          </a:p>
        </p:txBody>
      </p:sp>
      <p:sp>
        <p:nvSpPr>
          <p:cNvPr id="18442" name="Rectangle 10"/>
          <p:cNvSpPr>
            <a:spLocks noChangeArrowheads="1"/>
          </p:cNvSpPr>
          <p:nvPr/>
        </p:nvSpPr>
        <p:spPr bwMode="auto">
          <a:xfrm>
            <a:off x="6660232" y="2330295"/>
            <a:ext cx="1670050" cy="20621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gradFill rotWithShape="1">
                  <a:gsLst>
                    <a:gs pos="0">
                      <a:schemeClr val="accent2"/>
                    </a:gs>
                    <a:gs pos="100000">
                      <a:schemeClr val="accent2">
                        <a:gamma/>
                        <a:tint val="73725"/>
                        <a:invGamma/>
                      </a:schemeClr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xmlns="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kk-KZ" altLang="ru-RU" sz="1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Әрекеттерді түсіну себебі</a:t>
            </a:r>
          </a:p>
          <a:p>
            <a:pPr algn="ctr"/>
            <a:r>
              <a:rPr lang="kk-KZ" altLang="ru-RU" sz="1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Мотивация</a:t>
            </a:r>
            <a:r>
              <a:rPr lang="kk-KZ" altLang="ru-RU" sz="1600" b="1" dirty="0" smtClean="0">
                <a:solidFill>
                  <a:srgbClr val="002060"/>
                </a:solidFill>
                <a:latin typeface="Times New Roman"/>
                <a:cs typeface="Times New Roman"/>
              </a:rPr>
              <a:t>-</a:t>
            </a:r>
            <a:r>
              <a:rPr lang="kk-KZ" altLang="ru-RU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</a:t>
            </a:r>
            <a:r>
              <a:rPr lang="kk-KZ" altLang="ru-RU" sz="1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іздің әрекеттерке түрткі болып, бағыттайтын үрдіс</a:t>
            </a:r>
            <a:endParaRPr lang="en-US" altLang="ru-RU" sz="1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443" name="Rectangle 11"/>
          <p:cNvSpPr>
            <a:spLocks noChangeArrowheads="1"/>
          </p:cNvSpPr>
          <p:nvPr/>
        </p:nvSpPr>
        <p:spPr bwMode="auto">
          <a:xfrm>
            <a:off x="664435" y="838800"/>
            <a:ext cx="746760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gradFill rotWithShape="1">
                  <a:gsLst>
                    <a:gs pos="0">
                      <a:schemeClr val="accent1"/>
                    </a:gs>
                    <a:gs pos="50000">
                      <a:schemeClr val="bg1"/>
                    </a:gs>
                    <a:gs pos="100000">
                      <a:schemeClr val="accent1"/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xmlns="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0" hangingPunct="0"/>
            <a:r>
              <a:rPr lang="kk-KZ" altLang="ru-RU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Терминдардың мағынасы</a:t>
            </a:r>
            <a:endParaRPr lang="en-US" altLang="ru-RU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Freeform 6"/>
          <p:cNvSpPr>
            <a:spLocks/>
          </p:cNvSpPr>
          <p:nvPr/>
        </p:nvSpPr>
        <p:spPr bwMode="gray">
          <a:xfrm>
            <a:off x="179513" y="1556791"/>
            <a:ext cx="2664295" cy="517525"/>
          </a:xfrm>
          <a:custGeom>
            <a:avLst/>
            <a:gdLst>
              <a:gd name="T0" fmla="*/ 0 w 3454"/>
              <a:gd name="T1" fmla="*/ 0 h 267"/>
              <a:gd name="T2" fmla="*/ 87 w 3454"/>
              <a:gd name="T3" fmla="*/ 267 h 267"/>
              <a:gd name="T4" fmla="*/ 3454 w 3454"/>
              <a:gd name="T5" fmla="*/ 267 h 267"/>
              <a:gd name="T6" fmla="*/ 3292 w 3454"/>
              <a:gd name="T7" fmla="*/ 8 h 267"/>
              <a:gd name="T8" fmla="*/ 0 w 3454"/>
              <a:gd name="T9" fmla="*/ 0 h 26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454" h="267">
                <a:moveTo>
                  <a:pt x="0" y="0"/>
                </a:moveTo>
                <a:lnTo>
                  <a:pt x="87" y="267"/>
                </a:lnTo>
                <a:lnTo>
                  <a:pt x="3454" y="267"/>
                </a:lnTo>
                <a:lnTo>
                  <a:pt x="3292" y="8"/>
                </a:lnTo>
                <a:lnTo>
                  <a:pt x="0" y="0"/>
                </a:lnTo>
                <a:close/>
              </a:path>
            </a:pathLst>
          </a:custGeom>
          <a:gradFill rotWithShape="1">
            <a:gsLst>
              <a:gs pos="0">
                <a:schemeClr val="accent2"/>
              </a:gs>
              <a:gs pos="100000">
                <a:schemeClr val="accent2">
                  <a:gamma/>
                  <a:shade val="46275"/>
                  <a:invGamma/>
                </a:schemeClr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12700" cap="flat" cmpd="sng">
                <a:solidFill>
                  <a:srgbClr val="292929"/>
                </a:solidFill>
                <a:prstDash val="dash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45791" dir="2021404" algn="ctr" rotWithShape="0">
                    <a:srgbClr val="808080">
                      <a:alpha val="50000"/>
                    </a:srgbClr>
                  </a:outerShdw>
                </a:effectLst>
              </a14:hiddenEffects>
            </a:ext>
          </a:extLst>
        </p:spPr>
        <p:txBody>
          <a:bodyPr/>
          <a:lstStyle/>
          <a:p>
            <a:pPr algn="ctr"/>
            <a:r>
              <a:rPr lang="kk-KZ" sz="16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Инновация</a:t>
            </a:r>
            <a:r>
              <a:rPr lang="kk-KZ" dirty="0" smtClean="0">
                <a:solidFill>
                  <a:srgbClr val="000000"/>
                </a:solidFill>
              </a:rPr>
              <a:t> </a:t>
            </a:r>
            <a:endParaRPr lang="ru-RU" dirty="0">
              <a:solidFill>
                <a:srgbClr val="000000"/>
              </a:solidFill>
            </a:endParaRPr>
          </a:p>
        </p:txBody>
      </p:sp>
      <p:sp>
        <p:nvSpPr>
          <p:cNvPr id="15" name="Freeform 6"/>
          <p:cNvSpPr>
            <a:spLocks/>
          </p:cNvSpPr>
          <p:nvPr/>
        </p:nvSpPr>
        <p:spPr bwMode="gray">
          <a:xfrm>
            <a:off x="3098775" y="1504335"/>
            <a:ext cx="2409330" cy="569983"/>
          </a:xfrm>
          <a:custGeom>
            <a:avLst/>
            <a:gdLst>
              <a:gd name="T0" fmla="*/ 0 w 3454"/>
              <a:gd name="T1" fmla="*/ 0 h 267"/>
              <a:gd name="T2" fmla="*/ 87 w 3454"/>
              <a:gd name="T3" fmla="*/ 267 h 267"/>
              <a:gd name="T4" fmla="*/ 3454 w 3454"/>
              <a:gd name="T5" fmla="*/ 267 h 267"/>
              <a:gd name="T6" fmla="*/ 3292 w 3454"/>
              <a:gd name="T7" fmla="*/ 8 h 267"/>
              <a:gd name="T8" fmla="*/ 0 w 3454"/>
              <a:gd name="T9" fmla="*/ 0 h 26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454" h="267">
                <a:moveTo>
                  <a:pt x="0" y="0"/>
                </a:moveTo>
                <a:lnTo>
                  <a:pt x="87" y="267"/>
                </a:lnTo>
                <a:lnTo>
                  <a:pt x="3454" y="267"/>
                </a:lnTo>
                <a:lnTo>
                  <a:pt x="3292" y="8"/>
                </a:lnTo>
                <a:lnTo>
                  <a:pt x="0" y="0"/>
                </a:lnTo>
                <a:close/>
              </a:path>
            </a:pathLst>
          </a:custGeom>
          <a:gradFill rotWithShape="1">
            <a:gsLst>
              <a:gs pos="0">
                <a:schemeClr val="accent2"/>
              </a:gs>
              <a:gs pos="100000">
                <a:schemeClr val="accent2">
                  <a:gamma/>
                  <a:shade val="46275"/>
                  <a:invGamma/>
                </a:schemeClr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12700" cap="flat" cmpd="sng">
                <a:solidFill>
                  <a:srgbClr val="292929"/>
                </a:solidFill>
                <a:prstDash val="dash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45791" dir="2021404" algn="ctr" rotWithShape="0">
                    <a:srgbClr val="808080">
                      <a:alpha val="50000"/>
                    </a:srgbClr>
                  </a:outerShdw>
                </a:effectLst>
              </a14:hiddenEffects>
            </a:ext>
          </a:extLst>
        </p:spPr>
        <p:txBody>
          <a:bodyPr/>
          <a:lstStyle/>
          <a:p>
            <a:pPr algn="ctr"/>
            <a:r>
              <a:rPr lang="kk-KZ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Үрдіс</a:t>
            </a:r>
            <a:endParaRPr lang="ru-RU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Freeform 6"/>
          <p:cNvSpPr>
            <a:spLocks/>
          </p:cNvSpPr>
          <p:nvPr/>
        </p:nvSpPr>
        <p:spPr bwMode="gray">
          <a:xfrm>
            <a:off x="5783721" y="1504335"/>
            <a:ext cx="2482825" cy="569979"/>
          </a:xfrm>
          <a:custGeom>
            <a:avLst/>
            <a:gdLst>
              <a:gd name="T0" fmla="*/ 0 w 3454"/>
              <a:gd name="T1" fmla="*/ 0 h 267"/>
              <a:gd name="T2" fmla="*/ 87 w 3454"/>
              <a:gd name="T3" fmla="*/ 267 h 267"/>
              <a:gd name="T4" fmla="*/ 3454 w 3454"/>
              <a:gd name="T5" fmla="*/ 267 h 267"/>
              <a:gd name="T6" fmla="*/ 3292 w 3454"/>
              <a:gd name="T7" fmla="*/ 8 h 267"/>
              <a:gd name="T8" fmla="*/ 0 w 3454"/>
              <a:gd name="T9" fmla="*/ 0 h 26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454" h="267">
                <a:moveTo>
                  <a:pt x="0" y="0"/>
                </a:moveTo>
                <a:lnTo>
                  <a:pt x="87" y="267"/>
                </a:lnTo>
                <a:lnTo>
                  <a:pt x="3454" y="267"/>
                </a:lnTo>
                <a:lnTo>
                  <a:pt x="3292" y="8"/>
                </a:lnTo>
                <a:lnTo>
                  <a:pt x="0" y="0"/>
                </a:lnTo>
                <a:close/>
              </a:path>
            </a:pathLst>
          </a:custGeom>
          <a:gradFill rotWithShape="1">
            <a:gsLst>
              <a:gs pos="0">
                <a:schemeClr val="accent2"/>
              </a:gs>
              <a:gs pos="100000">
                <a:schemeClr val="accent2">
                  <a:gamma/>
                  <a:shade val="46275"/>
                  <a:invGamma/>
                </a:schemeClr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12700" cap="flat" cmpd="sng">
                <a:solidFill>
                  <a:srgbClr val="292929"/>
                </a:solidFill>
                <a:prstDash val="dash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45791" dir="2021404" algn="ctr" rotWithShape="0">
                    <a:srgbClr val="808080">
                      <a:alpha val="50000"/>
                    </a:srgbClr>
                  </a:outerShdw>
                </a:effectLst>
              </a14:hiddenEffects>
            </a:ext>
          </a:extLst>
        </p:spPr>
        <p:txBody>
          <a:bodyPr/>
          <a:lstStyle/>
          <a:p>
            <a:pPr algn="ctr"/>
            <a:r>
              <a:rPr lang="kk-KZ" sz="16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Себеп (мотив);</a:t>
            </a:r>
          </a:p>
          <a:p>
            <a:pPr algn="ctr"/>
            <a:r>
              <a:rPr lang="kk-KZ" sz="16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мотивация</a:t>
            </a:r>
            <a:endParaRPr lang="ru-RU" sz="1600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819979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897" name="Group 9"/>
          <p:cNvGrpSpPr>
            <a:grpSpLocks/>
          </p:cNvGrpSpPr>
          <p:nvPr/>
        </p:nvGrpSpPr>
        <p:grpSpPr bwMode="auto">
          <a:xfrm>
            <a:off x="223837" y="1484785"/>
            <a:ext cx="3336925" cy="519232"/>
            <a:chOff x="3964" y="2071"/>
            <a:chExt cx="1484" cy="330"/>
          </a:xfrm>
        </p:grpSpPr>
        <p:sp>
          <p:nvSpPr>
            <p:cNvPr id="37898" name="AutoShape 10"/>
            <p:cNvSpPr>
              <a:spLocks noChangeArrowheads="1"/>
            </p:cNvSpPr>
            <p:nvPr/>
          </p:nvSpPr>
          <p:spPr bwMode="ltGray">
            <a:xfrm>
              <a:off x="3964" y="2071"/>
              <a:ext cx="1484" cy="330"/>
            </a:xfrm>
            <a:prstGeom prst="roundRect">
              <a:avLst>
                <a:gd name="adj" fmla="val 16667"/>
              </a:avLst>
            </a:prstGeom>
            <a:solidFill>
              <a:schemeClr val="folHlink"/>
            </a:solidFill>
            <a:ln w="12700" algn="ctr">
              <a:solidFill>
                <a:srgbClr val="80808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tx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37899" name="AutoShape 11"/>
            <p:cNvSpPr>
              <a:spLocks noChangeArrowheads="1"/>
            </p:cNvSpPr>
            <p:nvPr/>
          </p:nvSpPr>
          <p:spPr bwMode="ltGray">
            <a:xfrm>
              <a:off x="3987" y="2091"/>
              <a:ext cx="1432" cy="134"/>
            </a:xfrm>
            <a:prstGeom prst="roundRect">
              <a:avLst>
                <a:gd name="adj" fmla="val 28356"/>
              </a:avLst>
            </a:prstGeom>
            <a:gradFill rotWithShape="1">
              <a:gsLst>
                <a:gs pos="0">
                  <a:srgbClr val="FFFFFF">
                    <a:alpha val="70000"/>
                  </a:srgbClr>
                </a:gs>
                <a:gs pos="100000">
                  <a:schemeClr val="folHlink">
                    <a:alpha val="70000"/>
                  </a:scheme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17961" dir="13500000" algn="ctr" rotWithShape="0">
                      <a:srgbClr val="FFFFFF">
                        <a:gamma/>
                        <a:shade val="60000"/>
                        <a:invGamma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</p:grpSp>
      <p:grpSp>
        <p:nvGrpSpPr>
          <p:cNvPr id="37903" name="Group 15"/>
          <p:cNvGrpSpPr>
            <a:grpSpLocks/>
          </p:cNvGrpSpPr>
          <p:nvPr/>
        </p:nvGrpSpPr>
        <p:grpSpPr bwMode="auto">
          <a:xfrm>
            <a:off x="3646771" y="1458806"/>
            <a:ext cx="5148572" cy="536575"/>
            <a:chOff x="3964" y="2071"/>
            <a:chExt cx="1484" cy="330"/>
          </a:xfrm>
        </p:grpSpPr>
        <p:sp>
          <p:nvSpPr>
            <p:cNvPr id="37904" name="AutoShape 16"/>
            <p:cNvSpPr>
              <a:spLocks noChangeArrowheads="1"/>
            </p:cNvSpPr>
            <p:nvPr/>
          </p:nvSpPr>
          <p:spPr bwMode="ltGray">
            <a:xfrm>
              <a:off x="3964" y="2071"/>
              <a:ext cx="1484" cy="330"/>
            </a:xfrm>
            <a:prstGeom prst="roundRect">
              <a:avLst>
                <a:gd name="adj" fmla="val 16667"/>
              </a:avLst>
            </a:prstGeom>
            <a:solidFill>
              <a:schemeClr val="accent1"/>
            </a:solidFill>
            <a:ln w="12700" algn="ctr">
              <a:solidFill>
                <a:srgbClr val="80808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tx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kk-KZ" b="1" dirty="0" smtClean="0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Себептер</a:t>
              </a:r>
              <a:endPara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7905" name="AutoShape 17"/>
            <p:cNvSpPr>
              <a:spLocks noChangeArrowheads="1"/>
            </p:cNvSpPr>
            <p:nvPr/>
          </p:nvSpPr>
          <p:spPr bwMode="ltGray">
            <a:xfrm>
              <a:off x="3987" y="2091"/>
              <a:ext cx="1432" cy="134"/>
            </a:xfrm>
            <a:prstGeom prst="roundRect">
              <a:avLst>
                <a:gd name="adj" fmla="val 28356"/>
              </a:avLst>
            </a:prstGeom>
            <a:gradFill rotWithShape="1">
              <a:gsLst>
                <a:gs pos="0">
                  <a:srgbClr val="FFFFFF">
                    <a:alpha val="70000"/>
                  </a:srgbClr>
                </a:gs>
                <a:gs pos="100000">
                  <a:schemeClr val="accent1">
                    <a:alpha val="70000"/>
                  </a:scheme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17961" dir="13500000" algn="ctr" rotWithShape="0">
                      <a:srgbClr val="FFFFFF">
                        <a:gamma/>
                        <a:shade val="60000"/>
                        <a:invGamma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</p:grpSp>
      <p:sp>
        <p:nvSpPr>
          <p:cNvPr id="37906" name="Rectangle 18"/>
          <p:cNvSpPr>
            <a:spLocks noChangeArrowheads="1"/>
          </p:cNvSpPr>
          <p:nvPr/>
        </p:nvSpPr>
        <p:spPr bwMode="ltGray">
          <a:xfrm>
            <a:off x="168658" y="2111376"/>
            <a:ext cx="3271716" cy="631824"/>
          </a:xfrm>
          <a:prstGeom prst="rect">
            <a:avLst/>
          </a:prstGeom>
          <a:gradFill rotWithShape="1">
            <a:gsLst>
              <a:gs pos="0">
                <a:schemeClr val="folHlink"/>
              </a:gs>
              <a:gs pos="100000">
                <a:schemeClr val="folHlink">
                  <a:gamma/>
                  <a:shade val="72549"/>
                  <a:invGamma/>
                </a:schemeClr>
              </a:gs>
            </a:gsLst>
            <a:lin ang="5400000" scaled="1"/>
          </a:gradFill>
          <a:ln w="9525" algn="ctr">
            <a:solidFill>
              <a:srgbClr val="FFFFFF"/>
            </a:solidFill>
            <a:miter lim="800000"/>
            <a:headEnd/>
            <a:tailEnd/>
          </a:ln>
          <a:effectLst>
            <a:outerShdw sy="50000" kx="-2453608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pPr algn="ctr"/>
            <a:r>
              <a:rPr lang="kk-KZ" b="1" dirty="0" smtClean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Өзін/өзі дамыту</a:t>
            </a:r>
            <a:endParaRPr lang="ru-RU" b="1" dirty="0">
              <a:solidFill>
                <a:schemeClr val="accent4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7909" name="Text Box 21"/>
          <p:cNvSpPr txBox="1">
            <a:spLocks noChangeArrowheads="1"/>
          </p:cNvSpPr>
          <p:nvPr/>
        </p:nvSpPr>
        <p:spPr bwMode="black">
          <a:xfrm>
            <a:off x="488046" y="1559735"/>
            <a:ext cx="2952328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gradFill rotWithShape="1">
                  <a:gsLst>
                    <a:gs pos="0">
                      <a:schemeClr val="accent2"/>
                    </a:gs>
                    <a:gs pos="100000">
                      <a:schemeClr val="accent2">
                        <a:gamma/>
                        <a:tint val="73725"/>
                        <a:invGamma/>
                      </a:schemeClr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xmlns="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17961" dir="2700000" algn="ctr" rotWithShape="0">
                    <a:srgbClr val="000000">
                      <a:alpha val="50000"/>
                    </a:srgb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kk-KZ" altLang="ru-RU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Маңызды қажеттіліктер</a:t>
            </a:r>
            <a:endParaRPr lang="en-US" altLang="ru-RU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7913" name="Rectangle 25"/>
          <p:cNvSpPr>
            <a:spLocks noChangeArrowheads="1"/>
          </p:cNvSpPr>
          <p:nvPr/>
        </p:nvSpPr>
        <p:spPr bwMode="ltGray">
          <a:xfrm>
            <a:off x="3646771" y="2111376"/>
            <a:ext cx="5322030" cy="597544"/>
          </a:xfrm>
          <a:prstGeom prst="rect">
            <a:avLst/>
          </a:prstGeom>
          <a:gradFill rotWithShape="1">
            <a:gsLst>
              <a:gs pos="0">
                <a:schemeClr val="accent1"/>
              </a:gs>
              <a:gs pos="100000">
                <a:schemeClr val="accent1">
                  <a:gamma/>
                  <a:shade val="72549"/>
                  <a:invGamma/>
                </a:schemeClr>
              </a:gs>
            </a:gsLst>
            <a:lin ang="5400000" scaled="1"/>
          </a:gradFill>
          <a:ln w="9525" algn="ctr">
            <a:solidFill>
              <a:srgbClr val="FFFFFF"/>
            </a:solidFill>
            <a:miter lim="800000"/>
            <a:headEnd/>
            <a:tailEnd/>
          </a:ln>
          <a:effectLst>
            <a:outerShdw sy="50000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r>
              <a:rPr lang="kk-KZ" sz="16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Кәсіби шеберліктің өсуі, жаппымәдениетіліктің дамуы</a:t>
            </a:r>
            <a:endParaRPr lang="ru-RU" sz="1600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37919" name="Group 31"/>
          <p:cNvGrpSpPr>
            <a:grpSpLocks/>
          </p:cNvGrpSpPr>
          <p:nvPr/>
        </p:nvGrpSpPr>
        <p:grpSpPr bwMode="auto">
          <a:xfrm>
            <a:off x="395536" y="188640"/>
            <a:ext cx="6696744" cy="1112639"/>
            <a:chOff x="3964" y="2071"/>
            <a:chExt cx="1484" cy="330"/>
          </a:xfrm>
        </p:grpSpPr>
        <p:sp>
          <p:nvSpPr>
            <p:cNvPr id="37920" name="AutoShape 32"/>
            <p:cNvSpPr>
              <a:spLocks noChangeArrowheads="1"/>
            </p:cNvSpPr>
            <p:nvPr/>
          </p:nvSpPr>
          <p:spPr bwMode="gray">
            <a:xfrm>
              <a:off x="3964" y="2071"/>
              <a:ext cx="1484" cy="330"/>
            </a:xfrm>
            <a:prstGeom prst="roundRect">
              <a:avLst>
                <a:gd name="adj" fmla="val 16667"/>
              </a:avLst>
            </a:prstGeom>
            <a:solidFill>
              <a:schemeClr val="hlink"/>
            </a:solidFill>
            <a:ln w="12700" algn="ctr">
              <a:solidFill>
                <a:srgbClr val="80808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tx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37921" name="AutoShape 33"/>
            <p:cNvSpPr>
              <a:spLocks noChangeArrowheads="1"/>
            </p:cNvSpPr>
            <p:nvPr/>
          </p:nvSpPr>
          <p:spPr bwMode="gray">
            <a:xfrm>
              <a:off x="3987" y="2091"/>
              <a:ext cx="1432" cy="134"/>
            </a:xfrm>
            <a:prstGeom prst="roundRect">
              <a:avLst>
                <a:gd name="adj" fmla="val 28356"/>
              </a:avLst>
            </a:prstGeom>
            <a:gradFill rotWithShape="1">
              <a:gsLst>
                <a:gs pos="0">
                  <a:srgbClr val="FFFFFF">
                    <a:alpha val="70000"/>
                  </a:srgbClr>
                </a:gs>
                <a:gs pos="100000">
                  <a:schemeClr val="hlink">
                    <a:alpha val="70000"/>
                  </a:scheme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17961" dir="13500000" algn="ctr" rotWithShape="0">
                      <a:srgbClr val="FFFFFF">
                        <a:gamma/>
                        <a:shade val="60000"/>
                        <a:invGamma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 dirty="0">
                <a:solidFill>
                  <a:srgbClr val="000000"/>
                </a:solidFill>
              </a:endParaRPr>
            </a:p>
          </p:txBody>
        </p:sp>
      </p:grpSp>
      <p:sp>
        <p:nvSpPr>
          <p:cNvPr id="42" name="Rectangle 2"/>
          <p:cNvSpPr>
            <a:spLocks noGrp="1" noChangeArrowheads="1"/>
          </p:cNvSpPr>
          <p:nvPr>
            <p:ph type="title"/>
          </p:nvPr>
        </p:nvSpPr>
        <p:spPr>
          <a:xfrm>
            <a:off x="420996" y="386879"/>
            <a:ext cx="6934200" cy="914400"/>
          </a:xfrm>
        </p:spPr>
        <p:txBody>
          <a:bodyPr/>
          <a:lstStyle/>
          <a:p>
            <a:pPr algn="ctr"/>
            <a:r>
              <a:rPr lang="kk-KZ" altLang="ru-RU" sz="2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Негізгі себептердің құрылымы</a:t>
            </a:r>
            <a:endParaRPr lang="en-US" altLang="ru-RU" sz="24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4" name="Rectangle 18"/>
          <p:cNvSpPr>
            <a:spLocks noChangeArrowheads="1"/>
          </p:cNvSpPr>
          <p:nvPr/>
        </p:nvSpPr>
        <p:spPr bwMode="ltGray">
          <a:xfrm>
            <a:off x="137368" y="2895600"/>
            <a:ext cx="3271716" cy="631824"/>
          </a:xfrm>
          <a:prstGeom prst="rect">
            <a:avLst/>
          </a:prstGeom>
          <a:gradFill rotWithShape="1">
            <a:gsLst>
              <a:gs pos="0">
                <a:schemeClr val="folHlink"/>
              </a:gs>
              <a:gs pos="100000">
                <a:schemeClr val="folHlink">
                  <a:gamma/>
                  <a:shade val="72549"/>
                  <a:invGamma/>
                </a:schemeClr>
              </a:gs>
            </a:gsLst>
            <a:lin ang="5400000" scaled="1"/>
          </a:gradFill>
          <a:ln w="9525" algn="ctr">
            <a:solidFill>
              <a:srgbClr val="FFFFFF"/>
            </a:solidFill>
            <a:miter lim="800000"/>
            <a:headEnd/>
            <a:tailEnd/>
          </a:ln>
          <a:effectLst>
            <a:outerShdw sy="50000" kx="-2453608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pPr algn="ctr"/>
            <a:r>
              <a:rPr lang="kk-KZ" b="1" dirty="0" smtClean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Өзін/өзі таныту</a:t>
            </a:r>
            <a:endParaRPr lang="ru-RU" b="1" dirty="0">
              <a:solidFill>
                <a:schemeClr val="accent4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5" name="Rectangle 18"/>
          <p:cNvSpPr>
            <a:spLocks noChangeArrowheads="1"/>
          </p:cNvSpPr>
          <p:nvPr/>
        </p:nvSpPr>
        <p:spPr bwMode="ltGray">
          <a:xfrm>
            <a:off x="137368" y="4521297"/>
            <a:ext cx="3271716" cy="631824"/>
          </a:xfrm>
          <a:prstGeom prst="rect">
            <a:avLst/>
          </a:prstGeom>
          <a:gradFill rotWithShape="1">
            <a:gsLst>
              <a:gs pos="0">
                <a:schemeClr val="folHlink"/>
              </a:gs>
              <a:gs pos="100000">
                <a:schemeClr val="folHlink">
                  <a:gamma/>
                  <a:shade val="72549"/>
                  <a:invGamma/>
                </a:schemeClr>
              </a:gs>
            </a:gsLst>
            <a:lin ang="5400000" scaled="1"/>
          </a:gradFill>
          <a:ln w="9525" algn="ctr">
            <a:solidFill>
              <a:srgbClr val="FFFFFF"/>
            </a:solidFill>
            <a:miter lim="800000"/>
            <a:headEnd/>
            <a:tailEnd/>
          </a:ln>
          <a:effectLst>
            <a:outerShdw sy="50000" kx="-2453608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pPr algn="ctr"/>
            <a:r>
              <a:rPr lang="kk-KZ" b="1" dirty="0" smtClean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Ұжымға кірілу</a:t>
            </a:r>
            <a:endParaRPr lang="ru-RU" b="1" dirty="0">
              <a:solidFill>
                <a:schemeClr val="accent4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6" name="Rectangle 18"/>
          <p:cNvSpPr>
            <a:spLocks noChangeArrowheads="1"/>
          </p:cNvSpPr>
          <p:nvPr/>
        </p:nvSpPr>
        <p:spPr bwMode="ltGray">
          <a:xfrm>
            <a:off x="137368" y="3645024"/>
            <a:ext cx="3271716" cy="631824"/>
          </a:xfrm>
          <a:prstGeom prst="rect">
            <a:avLst/>
          </a:prstGeom>
          <a:gradFill rotWithShape="1">
            <a:gsLst>
              <a:gs pos="0">
                <a:schemeClr val="folHlink"/>
              </a:gs>
              <a:gs pos="100000">
                <a:schemeClr val="folHlink">
                  <a:gamma/>
                  <a:shade val="72549"/>
                  <a:invGamma/>
                </a:schemeClr>
              </a:gs>
            </a:gsLst>
            <a:lin ang="5400000" scaled="1"/>
          </a:gradFill>
          <a:ln w="9525" algn="ctr">
            <a:solidFill>
              <a:srgbClr val="FFFFFF"/>
            </a:solidFill>
            <a:miter lim="800000"/>
            <a:headEnd/>
            <a:tailEnd/>
          </a:ln>
          <a:effectLst>
            <a:outerShdw sy="50000" kx="-2453608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pPr algn="ctr"/>
            <a:r>
              <a:rPr lang="kk-KZ" b="1" dirty="0" smtClean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Өзін/өзі бағалау</a:t>
            </a:r>
            <a:endParaRPr lang="ru-RU" b="1" dirty="0">
              <a:solidFill>
                <a:schemeClr val="accent4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8" name="Rectangle 25"/>
          <p:cNvSpPr>
            <a:spLocks noChangeArrowheads="1"/>
          </p:cNvSpPr>
          <p:nvPr/>
        </p:nvSpPr>
        <p:spPr bwMode="ltGray">
          <a:xfrm>
            <a:off x="3615115" y="2929880"/>
            <a:ext cx="5322030" cy="597544"/>
          </a:xfrm>
          <a:prstGeom prst="rect">
            <a:avLst/>
          </a:prstGeom>
          <a:gradFill rotWithShape="1">
            <a:gsLst>
              <a:gs pos="0">
                <a:schemeClr val="accent1"/>
              </a:gs>
              <a:gs pos="100000">
                <a:schemeClr val="accent1">
                  <a:gamma/>
                  <a:shade val="72549"/>
                  <a:invGamma/>
                </a:schemeClr>
              </a:gs>
            </a:gsLst>
            <a:lin ang="5400000" scaled="1"/>
          </a:gradFill>
          <a:ln w="9525" algn="ctr">
            <a:solidFill>
              <a:srgbClr val="FFFFFF"/>
            </a:solidFill>
            <a:miter lim="800000"/>
            <a:headEnd/>
            <a:tailEnd/>
          </a:ln>
          <a:effectLst>
            <a:outerShdw sy="50000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pPr algn="ctr"/>
            <a:r>
              <a:rPr lang="kk-KZ" sz="16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Өзін/өзі көрсету, өзінің идеяларын іске асыру. </a:t>
            </a:r>
          </a:p>
          <a:p>
            <a:pPr algn="ctr"/>
            <a:r>
              <a:rPr lang="kk-KZ" sz="16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Жетекшілік (лидерство)</a:t>
            </a:r>
            <a:endParaRPr lang="ru-RU" sz="1600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9" name="Rectangle 25"/>
          <p:cNvSpPr>
            <a:spLocks noChangeArrowheads="1"/>
          </p:cNvSpPr>
          <p:nvPr/>
        </p:nvSpPr>
        <p:spPr bwMode="ltGray">
          <a:xfrm>
            <a:off x="3655441" y="3679304"/>
            <a:ext cx="5322030" cy="597544"/>
          </a:xfrm>
          <a:prstGeom prst="rect">
            <a:avLst/>
          </a:prstGeom>
          <a:gradFill rotWithShape="1">
            <a:gsLst>
              <a:gs pos="0">
                <a:schemeClr val="accent1"/>
              </a:gs>
              <a:gs pos="100000">
                <a:schemeClr val="accent1">
                  <a:gamma/>
                  <a:shade val="72549"/>
                  <a:invGamma/>
                </a:schemeClr>
              </a:gs>
            </a:gsLst>
            <a:lin ang="5400000" scaled="1"/>
          </a:gradFill>
          <a:ln w="9525" algn="ctr">
            <a:solidFill>
              <a:srgbClr val="FFFFFF"/>
            </a:solidFill>
            <a:miter lim="800000"/>
            <a:headEnd/>
            <a:tailEnd/>
          </a:ln>
          <a:effectLst>
            <a:outerShdw sy="50000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r>
              <a:rPr lang="kk-KZ" sz="16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Жетістіктерін сезіну</a:t>
            </a:r>
            <a:r>
              <a:rPr lang="kk-KZ" sz="16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өзбеттілігімен </a:t>
            </a:r>
            <a:r>
              <a:rPr lang="kk-KZ" sz="16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жұмыс жасау </a:t>
            </a:r>
          </a:p>
          <a:p>
            <a:r>
              <a:rPr lang="kk-KZ" sz="16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дағдысы </a:t>
            </a:r>
            <a:endParaRPr lang="ru-RU" sz="1600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0" name="Rectangle 25"/>
          <p:cNvSpPr>
            <a:spLocks noChangeArrowheads="1"/>
          </p:cNvSpPr>
          <p:nvPr/>
        </p:nvSpPr>
        <p:spPr bwMode="ltGray">
          <a:xfrm>
            <a:off x="3742172" y="4555577"/>
            <a:ext cx="5322030" cy="597544"/>
          </a:xfrm>
          <a:prstGeom prst="rect">
            <a:avLst/>
          </a:prstGeom>
          <a:gradFill rotWithShape="1">
            <a:gsLst>
              <a:gs pos="0">
                <a:schemeClr val="accent1"/>
              </a:gs>
              <a:gs pos="100000">
                <a:schemeClr val="accent1">
                  <a:gamma/>
                  <a:shade val="72549"/>
                  <a:invGamma/>
                </a:schemeClr>
              </a:gs>
            </a:gsLst>
            <a:lin ang="5400000" scaled="1"/>
          </a:gradFill>
          <a:ln w="9525" algn="ctr">
            <a:solidFill>
              <a:srgbClr val="FFFFFF"/>
            </a:solidFill>
            <a:miter lim="800000"/>
            <a:headEnd/>
            <a:tailEnd/>
          </a:ln>
          <a:effectLst>
            <a:outerShdw sy="50000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r>
              <a:rPr lang="kk-KZ" sz="16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Ұжым арасында толық, сапалы  қарым/ қатынас. </a:t>
            </a:r>
            <a:br>
              <a:rPr lang="kk-KZ" sz="16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kk-KZ" sz="16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Хабардарлық.</a:t>
            </a:r>
            <a:endParaRPr lang="ru-RU" sz="1600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507631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64" name="AutoShape 8"/>
          <p:cNvSpPr>
            <a:spLocks noChangeArrowheads="1"/>
          </p:cNvSpPr>
          <p:nvPr/>
        </p:nvSpPr>
        <p:spPr bwMode="ltGray">
          <a:xfrm>
            <a:off x="467544" y="1628799"/>
            <a:ext cx="8503980" cy="1108768"/>
          </a:xfrm>
          <a:prstGeom prst="roundRect">
            <a:avLst>
              <a:gd name="adj" fmla="val 9523"/>
            </a:avLst>
          </a:prstGeom>
          <a:solidFill>
            <a:srgbClr val="969696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kk-KZ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kk-KZ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kk-KZ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kk-KZ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Ұйымдастыру/дайындау кезеңі</a:t>
            </a:r>
          </a:p>
          <a:p>
            <a:pPr algn="ctr"/>
            <a:r>
              <a:rPr lang="kk-KZ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Мақсаты: балабақшада педагогикалық ұжымның инновациялық </a:t>
            </a:r>
          </a:p>
          <a:p>
            <a:pPr algn="ctr"/>
            <a:r>
              <a:rPr lang="kk-KZ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технологияларды еңгізуде педагогтардың мүмкіндіктері мен</a:t>
            </a:r>
          </a:p>
          <a:p>
            <a:pPr algn="ctr"/>
            <a:r>
              <a:rPr lang="kk-KZ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қажеттіліктерін анықтау</a:t>
            </a:r>
          </a:p>
          <a:p>
            <a:pPr algn="ctr"/>
            <a:endParaRPr lang="kk-KZ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kk-KZ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4" name="AutoShape 8"/>
          <p:cNvSpPr>
            <a:spLocks noChangeArrowheads="1"/>
          </p:cNvSpPr>
          <p:nvPr/>
        </p:nvSpPr>
        <p:spPr bwMode="ltGray">
          <a:xfrm>
            <a:off x="971500" y="163867"/>
            <a:ext cx="6304063" cy="816861"/>
          </a:xfrm>
          <a:prstGeom prst="can">
            <a:avLst>
              <a:gd name="adj" fmla="val 33197"/>
            </a:avLst>
          </a:prstGeom>
          <a:gradFill rotWithShape="1">
            <a:gsLst>
              <a:gs pos="0">
                <a:srgbClr val="000000"/>
              </a:gs>
              <a:gs pos="39999">
                <a:srgbClr val="0A128C"/>
              </a:gs>
              <a:gs pos="70000">
                <a:srgbClr val="181CC7"/>
              </a:gs>
              <a:gs pos="88000">
                <a:srgbClr val="7005D4"/>
              </a:gs>
              <a:gs pos="100000">
                <a:srgbClr val="8C3D91"/>
              </a:gs>
            </a:gsLst>
            <a:lin ang="0" scaled="0"/>
          </a:gradFill>
          <a:ln>
            <a:noFill/>
          </a:ln>
          <a:effectLst/>
        </p:spPr>
        <p:txBody>
          <a:bodyPr wrap="none" anchor="ctr"/>
          <a:lstStyle/>
          <a:p>
            <a:pPr algn="ctr"/>
            <a:r>
              <a:rPr lang="kk-KZ" sz="2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Практикалық бөлім</a:t>
            </a:r>
            <a:endParaRPr lang="ru-RU" sz="28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7" name="AutoShape 8"/>
          <p:cNvSpPr>
            <a:spLocks noChangeArrowheads="1"/>
          </p:cNvSpPr>
          <p:nvPr/>
        </p:nvSpPr>
        <p:spPr bwMode="ltGray">
          <a:xfrm>
            <a:off x="497021" y="2996952"/>
            <a:ext cx="8503980" cy="1628975"/>
          </a:xfrm>
          <a:prstGeom prst="roundRect">
            <a:avLst>
              <a:gd name="adj" fmla="val 9523"/>
            </a:avLst>
          </a:prstGeom>
          <a:solidFill>
            <a:srgbClr val="969696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kk-KZ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kk-KZ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kk-KZ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kk-KZ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Негізгі кезең</a:t>
            </a:r>
          </a:p>
          <a:p>
            <a:pPr algn="ctr"/>
            <a:r>
              <a:rPr lang="kk-KZ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Тәрбиеленушілердің зияткерлік және   шығармашылық қабілеттерін дамытуда</a:t>
            </a:r>
          </a:p>
          <a:p>
            <a:pPr algn="ctr"/>
            <a:r>
              <a:rPr lang="kk-KZ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kk-KZ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нновациялық педагогикалық технологияларды қолдануға  жағдай жасақтау, </a:t>
            </a:r>
          </a:p>
          <a:p>
            <a:pPr algn="ctr"/>
            <a:r>
              <a:rPr lang="kk-KZ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балабақша педагогтарының проективтік дағдылар мен біліктіліктерін дамыту</a:t>
            </a:r>
          </a:p>
          <a:p>
            <a:pPr algn="ctr"/>
            <a:endParaRPr lang="kk-KZ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kk-KZ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kk-KZ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8" name="AutoShape 8"/>
          <p:cNvSpPr>
            <a:spLocks noChangeArrowheads="1"/>
          </p:cNvSpPr>
          <p:nvPr/>
        </p:nvSpPr>
        <p:spPr bwMode="ltGray">
          <a:xfrm>
            <a:off x="640020" y="4869160"/>
            <a:ext cx="8503980" cy="1584176"/>
          </a:xfrm>
          <a:prstGeom prst="roundRect">
            <a:avLst>
              <a:gd name="adj" fmla="val 9523"/>
            </a:avLst>
          </a:prstGeom>
          <a:solidFill>
            <a:srgbClr val="969696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kk-KZ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kk-KZ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kk-KZ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kk-KZ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Қорытындылау кезеңі</a:t>
            </a:r>
          </a:p>
          <a:p>
            <a:pPr algn="ctr"/>
            <a:r>
              <a:rPr lang="kk-KZ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Мақсаты: инновациялық педагогикалық технологияларды</a:t>
            </a:r>
          </a:p>
          <a:p>
            <a:pPr algn="ctr"/>
            <a:r>
              <a:rPr lang="kk-KZ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kk-KZ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едагогикалық  ұжымның мотивациясын арттыруда пайдалану </a:t>
            </a:r>
          </a:p>
          <a:p>
            <a:pPr algn="ctr"/>
            <a:r>
              <a:rPr lang="kk-KZ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тиімділігін қортындысын шығару</a:t>
            </a:r>
          </a:p>
          <a:p>
            <a:pPr algn="ctr"/>
            <a:endParaRPr lang="kk-KZ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170566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84" name="AutoShape 32"/>
          <p:cNvSpPr>
            <a:spLocks noChangeArrowheads="1"/>
          </p:cNvSpPr>
          <p:nvPr/>
        </p:nvSpPr>
        <p:spPr bwMode="gray">
          <a:xfrm>
            <a:off x="4030746" y="4618453"/>
            <a:ext cx="4839860" cy="936831"/>
          </a:xfrm>
          <a:prstGeom prst="roundRect">
            <a:avLst>
              <a:gd name="adj" fmla="val 16667"/>
            </a:avLst>
          </a:prstGeom>
          <a:solidFill>
            <a:schemeClr val="bg2">
              <a:alpha val="80000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23583" name="AutoShape 31"/>
          <p:cNvSpPr>
            <a:spLocks noChangeArrowheads="1"/>
          </p:cNvSpPr>
          <p:nvPr/>
        </p:nvSpPr>
        <p:spPr bwMode="gray">
          <a:xfrm>
            <a:off x="4022389" y="3637599"/>
            <a:ext cx="4848217" cy="821839"/>
          </a:xfrm>
          <a:prstGeom prst="roundRect">
            <a:avLst>
              <a:gd name="adj" fmla="val 16667"/>
            </a:avLst>
          </a:prstGeom>
          <a:solidFill>
            <a:schemeClr val="bg2">
              <a:alpha val="80000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23582" name="AutoShape 30"/>
          <p:cNvSpPr>
            <a:spLocks noChangeArrowheads="1"/>
          </p:cNvSpPr>
          <p:nvPr/>
        </p:nvSpPr>
        <p:spPr bwMode="gray">
          <a:xfrm>
            <a:off x="3989656" y="2622758"/>
            <a:ext cx="4913685" cy="912879"/>
          </a:xfrm>
          <a:prstGeom prst="roundRect">
            <a:avLst>
              <a:gd name="adj" fmla="val 16667"/>
            </a:avLst>
          </a:prstGeom>
          <a:solidFill>
            <a:schemeClr val="bg2">
              <a:alpha val="80000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23581" name="AutoShape 29"/>
          <p:cNvSpPr>
            <a:spLocks noChangeArrowheads="1"/>
          </p:cNvSpPr>
          <p:nvPr/>
        </p:nvSpPr>
        <p:spPr bwMode="gray">
          <a:xfrm>
            <a:off x="3848045" y="1472600"/>
            <a:ext cx="5002585" cy="991246"/>
          </a:xfrm>
          <a:prstGeom prst="roundRect">
            <a:avLst>
              <a:gd name="adj" fmla="val 16667"/>
            </a:avLst>
          </a:prstGeom>
          <a:solidFill>
            <a:schemeClr val="bg2">
              <a:alpha val="80000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>
              <a:solidFill>
                <a:srgbClr val="000000"/>
              </a:solidFill>
            </a:endParaRPr>
          </a:p>
        </p:txBody>
      </p:sp>
      <p:grpSp>
        <p:nvGrpSpPr>
          <p:cNvPr id="23557" name="Group 5"/>
          <p:cNvGrpSpPr>
            <a:grpSpLocks/>
          </p:cNvGrpSpPr>
          <p:nvPr/>
        </p:nvGrpSpPr>
        <p:grpSpPr bwMode="auto">
          <a:xfrm>
            <a:off x="513751" y="1858480"/>
            <a:ext cx="2622303" cy="4810880"/>
            <a:chOff x="862" y="713"/>
            <a:chExt cx="3780" cy="3490"/>
          </a:xfrm>
        </p:grpSpPr>
        <p:grpSp>
          <p:nvGrpSpPr>
            <p:cNvPr id="23558" name="Group 6"/>
            <p:cNvGrpSpPr>
              <a:grpSpLocks/>
            </p:cNvGrpSpPr>
            <p:nvPr/>
          </p:nvGrpSpPr>
          <p:grpSpPr bwMode="auto">
            <a:xfrm>
              <a:off x="1082" y="2210"/>
              <a:ext cx="3406" cy="1993"/>
              <a:chOff x="1082" y="2355"/>
              <a:chExt cx="3406" cy="1993"/>
            </a:xfrm>
          </p:grpSpPr>
          <p:sp>
            <p:nvSpPr>
              <p:cNvPr id="23559" name="Freeform 7"/>
              <p:cNvSpPr>
                <a:spLocks/>
              </p:cNvSpPr>
              <p:nvPr/>
            </p:nvSpPr>
            <p:spPr bwMode="gray">
              <a:xfrm>
                <a:off x="1082" y="3026"/>
                <a:ext cx="1338" cy="1322"/>
              </a:xfrm>
              <a:custGeom>
                <a:avLst/>
                <a:gdLst>
                  <a:gd name="T0" fmla="*/ 51 w 1323"/>
                  <a:gd name="T1" fmla="*/ 367 h 1322"/>
                  <a:gd name="T2" fmla="*/ 1323 w 1323"/>
                  <a:gd name="T3" fmla="*/ 1322 h 1322"/>
                  <a:gd name="T4" fmla="*/ 1323 w 1323"/>
                  <a:gd name="T5" fmla="*/ 974 h 1322"/>
                  <a:gd name="T6" fmla="*/ 0 w 1323"/>
                  <a:gd name="T7" fmla="*/ 0 h 1322"/>
                  <a:gd name="T8" fmla="*/ 51 w 1323"/>
                  <a:gd name="T9" fmla="*/ 367 h 13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323" h="1322">
                    <a:moveTo>
                      <a:pt x="51" y="367"/>
                    </a:moveTo>
                    <a:lnTo>
                      <a:pt x="1323" y="1322"/>
                    </a:lnTo>
                    <a:lnTo>
                      <a:pt x="1323" y="974"/>
                    </a:lnTo>
                    <a:lnTo>
                      <a:pt x="0" y="0"/>
                    </a:lnTo>
                    <a:lnTo>
                      <a:pt x="51" y="367"/>
                    </a:lnTo>
                    <a:close/>
                  </a:path>
                </a:pathLst>
              </a:custGeom>
              <a:solidFill>
                <a:srgbClr val="80808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 cap="flat" cmpd="sng">
                    <a:solidFill>
                      <a:schemeClr val="tx1"/>
                    </a:solidFill>
                    <a:prstDash val="solid"/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>
                  <a:solidFill>
                    <a:srgbClr val="000000"/>
                  </a:solidFill>
                </a:endParaRPr>
              </a:p>
            </p:txBody>
          </p:sp>
          <p:sp>
            <p:nvSpPr>
              <p:cNvPr id="23560" name="Freeform 8"/>
              <p:cNvSpPr>
                <a:spLocks/>
              </p:cNvSpPr>
              <p:nvPr/>
            </p:nvSpPr>
            <p:spPr bwMode="gray">
              <a:xfrm>
                <a:off x="2405" y="2924"/>
                <a:ext cx="2083" cy="1418"/>
              </a:xfrm>
              <a:custGeom>
                <a:avLst/>
                <a:gdLst>
                  <a:gd name="T0" fmla="*/ 0 w 2083"/>
                  <a:gd name="T1" fmla="*/ 1070 h 1418"/>
                  <a:gd name="T2" fmla="*/ 2083 w 2083"/>
                  <a:gd name="T3" fmla="*/ 0 h 1418"/>
                  <a:gd name="T4" fmla="*/ 2045 w 2083"/>
                  <a:gd name="T5" fmla="*/ 355 h 1418"/>
                  <a:gd name="T6" fmla="*/ 7 w 2083"/>
                  <a:gd name="T7" fmla="*/ 1418 h 1418"/>
                  <a:gd name="T8" fmla="*/ 0 w 2083"/>
                  <a:gd name="T9" fmla="*/ 1070 h 14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083" h="1418">
                    <a:moveTo>
                      <a:pt x="0" y="1070"/>
                    </a:moveTo>
                    <a:lnTo>
                      <a:pt x="2083" y="0"/>
                    </a:lnTo>
                    <a:lnTo>
                      <a:pt x="2045" y="355"/>
                    </a:lnTo>
                    <a:lnTo>
                      <a:pt x="7" y="1418"/>
                    </a:lnTo>
                    <a:lnTo>
                      <a:pt x="0" y="1070"/>
                    </a:lnTo>
                    <a:close/>
                  </a:path>
                </a:pathLst>
              </a:custGeom>
              <a:solidFill>
                <a:schemeClr val="hlink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 cap="flat" cmpd="sng">
                    <a:solidFill>
                      <a:schemeClr val="tx1"/>
                    </a:solidFill>
                    <a:prstDash val="solid"/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>
                  <a:solidFill>
                    <a:srgbClr val="000000"/>
                  </a:solidFill>
                </a:endParaRPr>
              </a:p>
            </p:txBody>
          </p:sp>
          <p:sp>
            <p:nvSpPr>
              <p:cNvPr id="23561" name="Freeform 9"/>
              <p:cNvSpPr>
                <a:spLocks/>
              </p:cNvSpPr>
              <p:nvPr/>
            </p:nvSpPr>
            <p:spPr bwMode="gray">
              <a:xfrm>
                <a:off x="1082" y="2355"/>
                <a:ext cx="3406" cy="1639"/>
              </a:xfrm>
              <a:custGeom>
                <a:avLst/>
                <a:gdLst>
                  <a:gd name="T0" fmla="*/ 1323 w 3406"/>
                  <a:gd name="T1" fmla="*/ 1639 h 1639"/>
                  <a:gd name="T2" fmla="*/ 0 w 3406"/>
                  <a:gd name="T3" fmla="*/ 671 h 1639"/>
                  <a:gd name="T4" fmla="*/ 1969 w 3406"/>
                  <a:gd name="T5" fmla="*/ 0 h 1639"/>
                  <a:gd name="T6" fmla="*/ 3406 w 3406"/>
                  <a:gd name="T7" fmla="*/ 569 h 1639"/>
                  <a:gd name="T8" fmla="*/ 1323 w 3406"/>
                  <a:gd name="T9" fmla="*/ 1639 h 16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406" h="1639">
                    <a:moveTo>
                      <a:pt x="1323" y="1639"/>
                    </a:moveTo>
                    <a:lnTo>
                      <a:pt x="0" y="671"/>
                    </a:lnTo>
                    <a:lnTo>
                      <a:pt x="1969" y="0"/>
                    </a:lnTo>
                    <a:lnTo>
                      <a:pt x="3406" y="569"/>
                    </a:lnTo>
                    <a:lnTo>
                      <a:pt x="1323" y="1639"/>
                    </a:lnTo>
                    <a:close/>
                  </a:path>
                </a:pathLst>
              </a:custGeom>
              <a:solidFill>
                <a:srgbClr val="969696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 cap="flat" cmpd="sng">
                    <a:solidFill>
                      <a:schemeClr val="tx1"/>
                    </a:solidFill>
                    <a:prstDash val="solid"/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23562" name="Group 10"/>
            <p:cNvGrpSpPr>
              <a:grpSpLocks/>
            </p:cNvGrpSpPr>
            <p:nvPr/>
          </p:nvGrpSpPr>
          <p:grpSpPr bwMode="auto">
            <a:xfrm>
              <a:off x="1009" y="1723"/>
              <a:ext cx="3527" cy="1993"/>
              <a:chOff x="1082" y="2355"/>
              <a:chExt cx="3406" cy="1993"/>
            </a:xfrm>
          </p:grpSpPr>
          <p:sp>
            <p:nvSpPr>
              <p:cNvPr id="23563" name="Freeform 11"/>
              <p:cNvSpPr>
                <a:spLocks/>
              </p:cNvSpPr>
              <p:nvPr/>
            </p:nvSpPr>
            <p:spPr bwMode="gray">
              <a:xfrm>
                <a:off x="1082" y="3026"/>
                <a:ext cx="1338" cy="1322"/>
              </a:xfrm>
              <a:custGeom>
                <a:avLst/>
                <a:gdLst>
                  <a:gd name="T0" fmla="*/ 51 w 1323"/>
                  <a:gd name="T1" fmla="*/ 367 h 1322"/>
                  <a:gd name="T2" fmla="*/ 1323 w 1323"/>
                  <a:gd name="T3" fmla="*/ 1322 h 1322"/>
                  <a:gd name="T4" fmla="*/ 1323 w 1323"/>
                  <a:gd name="T5" fmla="*/ 974 h 1322"/>
                  <a:gd name="T6" fmla="*/ 0 w 1323"/>
                  <a:gd name="T7" fmla="*/ 0 h 1322"/>
                  <a:gd name="T8" fmla="*/ 51 w 1323"/>
                  <a:gd name="T9" fmla="*/ 367 h 13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323" h="1322">
                    <a:moveTo>
                      <a:pt x="51" y="367"/>
                    </a:moveTo>
                    <a:lnTo>
                      <a:pt x="1323" y="1322"/>
                    </a:lnTo>
                    <a:lnTo>
                      <a:pt x="1323" y="974"/>
                    </a:lnTo>
                    <a:lnTo>
                      <a:pt x="0" y="0"/>
                    </a:lnTo>
                    <a:lnTo>
                      <a:pt x="51" y="367"/>
                    </a:lnTo>
                    <a:close/>
                  </a:path>
                </a:pathLst>
              </a:custGeom>
              <a:solidFill>
                <a:srgbClr val="B2B2B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 cap="flat" cmpd="sng">
                    <a:solidFill>
                      <a:schemeClr val="tx1"/>
                    </a:solidFill>
                    <a:prstDash val="solid"/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>
                  <a:solidFill>
                    <a:srgbClr val="000000"/>
                  </a:solidFill>
                </a:endParaRPr>
              </a:p>
            </p:txBody>
          </p:sp>
          <p:sp>
            <p:nvSpPr>
              <p:cNvPr id="23564" name="Freeform 12"/>
              <p:cNvSpPr>
                <a:spLocks/>
              </p:cNvSpPr>
              <p:nvPr/>
            </p:nvSpPr>
            <p:spPr bwMode="gray">
              <a:xfrm>
                <a:off x="2405" y="2924"/>
                <a:ext cx="2083" cy="1418"/>
              </a:xfrm>
              <a:custGeom>
                <a:avLst/>
                <a:gdLst>
                  <a:gd name="T0" fmla="*/ 0 w 2083"/>
                  <a:gd name="T1" fmla="*/ 1070 h 1418"/>
                  <a:gd name="T2" fmla="*/ 2083 w 2083"/>
                  <a:gd name="T3" fmla="*/ 0 h 1418"/>
                  <a:gd name="T4" fmla="*/ 2045 w 2083"/>
                  <a:gd name="T5" fmla="*/ 355 h 1418"/>
                  <a:gd name="T6" fmla="*/ 7 w 2083"/>
                  <a:gd name="T7" fmla="*/ 1418 h 1418"/>
                  <a:gd name="T8" fmla="*/ 0 w 2083"/>
                  <a:gd name="T9" fmla="*/ 1070 h 14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083" h="1418">
                    <a:moveTo>
                      <a:pt x="0" y="1070"/>
                    </a:moveTo>
                    <a:lnTo>
                      <a:pt x="2083" y="0"/>
                    </a:lnTo>
                    <a:lnTo>
                      <a:pt x="2045" y="355"/>
                    </a:lnTo>
                    <a:lnTo>
                      <a:pt x="7" y="1418"/>
                    </a:lnTo>
                    <a:lnTo>
                      <a:pt x="0" y="107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 cap="flat" cmpd="sng">
                    <a:solidFill>
                      <a:schemeClr val="tx1"/>
                    </a:solidFill>
                    <a:prstDash val="solid"/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>
                  <a:solidFill>
                    <a:srgbClr val="000000"/>
                  </a:solidFill>
                </a:endParaRPr>
              </a:p>
            </p:txBody>
          </p:sp>
          <p:sp>
            <p:nvSpPr>
              <p:cNvPr id="23565" name="Freeform 13"/>
              <p:cNvSpPr>
                <a:spLocks/>
              </p:cNvSpPr>
              <p:nvPr/>
            </p:nvSpPr>
            <p:spPr bwMode="gray">
              <a:xfrm>
                <a:off x="1082" y="2355"/>
                <a:ext cx="3406" cy="1639"/>
              </a:xfrm>
              <a:custGeom>
                <a:avLst/>
                <a:gdLst>
                  <a:gd name="T0" fmla="*/ 1323 w 3406"/>
                  <a:gd name="T1" fmla="*/ 1639 h 1639"/>
                  <a:gd name="T2" fmla="*/ 0 w 3406"/>
                  <a:gd name="T3" fmla="*/ 671 h 1639"/>
                  <a:gd name="T4" fmla="*/ 1969 w 3406"/>
                  <a:gd name="T5" fmla="*/ 0 h 1639"/>
                  <a:gd name="T6" fmla="*/ 3406 w 3406"/>
                  <a:gd name="T7" fmla="*/ 569 h 1639"/>
                  <a:gd name="T8" fmla="*/ 1323 w 3406"/>
                  <a:gd name="T9" fmla="*/ 1639 h 16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406" h="1639">
                    <a:moveTo>
                      <a:pt x="1323" y="1639"/>
                    </a:moveTo>
                    <a:lnTo>
                      <a:pt x="0" y="671"/>
                    </a:lnTo>
                    <a:lnTo>
                      <a:pt x="1969" y="0"/>
                    </a:lnTo>
                    <a:lnTo>
                      <a:pt x="3406" y="569"/>
                    </a:lnTo>
                    <a:lnTo>
                      <a:pt x="1323" y="1639"/>
                    </a:lnTo>
                    <a:close/>
                  </a:path>
                </a:pathLst>
              </a:custGeom>
              <a:solidFill>
                <a:srgbClr val="B4B4B4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 cap="flat" cmpd="sng">
                    <a:solidFill>
                      <a:schemeClr val="tx1"/>
                    </a:solidFill>
                    <a:prstDash val="solid"/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23566" name="Group 14"/>
            <p:cNvGrpSpPr>
              <a:grpSpLocks/>
            </p:cNvGrpSpPr>
            <p:nvPr/>
          </p:nvGrpSpPr>
          <p:grpSpPr bwMode="auto">
            <a:xfrm>
              <a:off x="935" y="1219"/>
              <a:ext cx="3653" cy="1993"/>
              <a:chOff x="1082" y="2355"/>
              <a:chExt cx="3406" cy="1993"/>
            </a:xfrm>
          </p:grpSpPr>
          <p:sp>
            <p:nvSpPr>
              <p:cNvPr id="23567" name="Freeform 15"/>
              <p:cNvSpPr>
                <a:spLocks/>
              </p:cNvSpPr>
              <p:nvPr/>
            </p:nvSpPr>
            <p:spPr bwMode="gray">
              <a:xfrm>
                <a:off x="1082" y="3026"/>
                <a:ext cx="1338" cy="1322"/>
              </a:xfrm>
              <a:custGeom>
                <a:avLst/>
                <a:gdLst>
                  <a:gd name="T0" fmla="*/ 51 w 1323"/>
                  <a:gd name="T1" fmla="*/ 367 h 1322"/>
                  <a:gd name="T2" fmla="*/ 1323 w 1323"/>
                  <a:gd name="T3" fmla="*/ 1322 h 1322"/>
                  <a:gd name="T4" fmla="*/ 1323 w 1323"/>
                  <a:gd name="T5" fmla="*/ 974 h 1322"/>
                  <a:gd name="T6" fmla="*/ 0 w 1323"/>
                  <a:gd name="T7" fmla="*/ 0 h 1322"/>
                  <a:gd name="T8" fmla="*/ 51 w 1323"/>
                  <a:gd name="T9" fmla="*/ 367 h 13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323" h="1322">
                    <a:moveTo>
                      <a:pt x="51" y="367"/>
                    </a:moveTo>
                    <a:lnTo>
                      <a:pt x="1323" y="1322"/>
                    </a:lnTo>
                    <a:lnTo>
                      <a:pt x="1323" y="974"/>
                    </a:lnTo>
                    <a:lnTo>
                      <a:pt x="0" y="0"/>
                    </a:lnTo>
                    <a:lnTo>
                      <a:pt x="51" y="367"/>
                    </a:lnTo>
                    <a:close/>
                  </a:path>
                </a:pathLst>
              </a:custGeom>
              <a:solidFill>
                <a:srgbClr val="C0C0C0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 cap="flat" cmpd="sng">
                    <a:solidFill>
                      <a:schemeClr val="tx1"/>
                    </a:solidFill>
                    <a:prstDash val="solid"/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>
                  <a:solidFill>
                    <a:srgbClr val="000000"/>
                  </a:solidFill>
                </a:endParaRPr>
              </a:p>
            </p:txBody>
          </p:sp>
          <p:sp>
            <p:nvSpPr>
              <p:cNvPr id="23568" name="Freeform 16"/>
              <p:cNvSpPr>
                <a:spLocks/>
              </p:cNvSpPr>
              <p:nvPr/>
            </p:nvSpPr>
            <p:spPr bwMode="gray">
              <a:xfrm>
                <a:off x="2405" y="2924"/>
                <a:ext cx="2083" cy="1418"/>
              </a:xfrm>
              <a:custGeom>
                <a:avLst/>
                <a:gdLst>
                  <a:gd name="T0" fmla="*/ 0 w 2083"/>
                  <a:gd name="T1" fmla="*/ 1070 h 1418"/>
                  <a:gd name="T2" fmla="*/ 2083 w 2083"/>
                  <a:gd name="T3" fmla="*/ 0 h 1418"/>
                  <a:gd name="T4" fmla="*/ 2045 w 2083"/>
                  <a:gd name="T5" fmla="*/ 355 h 1418"/>
                  <a:gd name="T6" fmla="*/ 7 w 2083"/>
                  <a:gd name="T7" fmla="*/ 1418 h 1418"/>
                  <a:gd name="T8" fmla="*/ 0 w 2083"/>
                  <a:gd name="T9" fmla="*/ 1070 h 14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083" h="1418">
                    <a:moveTo>
                      <a:pt x="0" y="1070"/>
                    </a:moveTo>
                    <a:lnTo>
                      <a:pt x="2083" y="0"/>
                    </a:lnTo>
                    <a:lnTo>
                      <a:pt x="2045" y="355"/>
                    </a:lnTo>
                    <a:lnTo>
                      <a:pt x="7" y="1418"/>
                    </a:lnTo>
                    <a:lnTo>
                      <a:pt x="0" y="1070"/>
                    </a:lnTo>
                    <a:close/>
                  </a:path>
                </a:pathLst>
              </a:custGeom>
              <a:solidFill>
                <a:schemeClr val="folHlink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 cap="flat" cmpd="sng">
                    <a:solidFill>
                      <a:schemeClr val="tx1"/>
                    </a:solidFill>
                    <a:prstDash val="solid"/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>
                  <a:solidFill>
                    <a:srgbClr val="000000"/>
                  </a:solidFill>
                </a:endParaRPr>
              </a:p>
            </p:txBody>
          </p:sp>
          <p:sp>
            <p:nvSpPr>
              <p:cNvPr id="23569" name="Freeform 17"/>
              <p:cNvSpPr>
                <a:spLocks/>
              </p:cNvSpPr>
              <p:nvPr/>
            </p:nvSpPr>
            <p:spPr bwMode="gray">
              <a:xfrm>
                <a:off x="1082" y="2355"/>
                <a:ext cx="3406" cy="1639"/>
              </a:xfrm>
              <a:custGeom>
                <a:avLst/>
                <a:gdLst>
                  <a:gd name="T0" fmla="*/ 1323 w 3406"/>
                  <a:gd name="T1" fmla="*/ 1639 h 1639"/>
                  <a:gd name="T2" fmla="*/ 0 w 3406"/>
                  <a:gd name="T3" fmla="*/ 671 h 1639"/>
                  <a:gd name="T4" fmla="*/ 1969 w 3406"/>
                  <a:gd name="T5" fmla="*/ 0 h 1639"/>
                  <a:gd name="T6" fmla="*/ 3406 w 3406"/>
                  <a:gd name="T7" fmla="*/ 569 h 1639"/>
                  <a:gd name="T8" fmla="*/ 1323 w 3406"/>
                  <a:gd name="T9" fmla="*/ 1639 h 16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406" h="1639">
                    <a:moveTo>
                      <a:pt x="1323" y="1639"/>
                    </a:moveTo>
                    <a:lnTo>
                      <a:pt x="0" y="671"/>
                    </a:lnTo>
                    <a:lnTo>
                      <a:pt x="1969" y="0"/>
                    </a:lnTo>
                    <a:lnTo>
                      <a:pt x="3406" y="569"/>
                    </a:lnTo>
                    <a:lnTo>
                      <a:pt x="1323" y="1639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 cap="flat" cmpd="sng">
                    <a:solidFill>
                      <a:schemeClr val="tx1"/>
                    </a:solidFill>
                    <a:prstDash val="solid"/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23570" name="Group 18"/>
            <p:cNvGrpSpPr>
              <a:grpSpLocks/>
            </p:cNvGrpSpPr>
            <p:nvPr/>
          </p:nvGrpSpPr>
          <p:grpSpPr bwMode="auto">
            <a:xfrm>
              <a:off x="862" y="713"/>
              <a:ext cx="3780" cy="1993"/>
              <a:chOff x="1082" y="2355"/>
              <a:chExt cx="3406" cy="1993"/>
            </a:xfrm>
          </p:grpSpPr>
          <p:sp>
            <p:nvSpPr>
              <p:cNvPr id="23571" name="Freeform 19"/>
              <p:cNvSpPr>
                <a:spLocks/>
              </p:cNvSpPr>
              <p:nvPr/>
            </p:nvSpPr>
            <p:spPr bwMode="gray">
              <a:xfrm>
                <a:off x="1082" y="3026"/>
                <a:ext cx="1338" cy="1322"/>
              </a:xfrm>
              <a:custGeom>
                <a:avLst/>
                <a:gdLst>
                  <a:gd name="T0" fmla="*/ 51 w 1323"/>
                  <a:gd name="T1" fmla="*/ 367 h 1322"/>
                  <a:gd name="T2" fmla="*/ 1323 w 1323"/>
                  <a:gd name="T3" fmla="*/ 1322 h 1322"/>
                  <a:gd name="T4" fmla="*/ 1323 w 1323"/>
                  <a:gd name="T5" fmla="*/ 974 h 1322"/>
                  <a:gd name="T6" fmla="*/ 0 w 1323"/>
                  <a:gd name="T7" fmla="*/ 0 h 1322"/>
                  <a:gd name="T8" fmla="*/ 51 w 1323"/>
                  <a:gd name="T9" fmla="*/ 367 h 13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323" h="1322">
                    <a:moveTo>
                      <a:pt x="51" y="367"/>
                    </a:moveTo>
                    <a:lnTo>
                      <a:pt x="1323" y="1322"/>
                    </a:lnTo>
                    <a:lnTo>
                      <a:pt x="1323" y="974"/>
                    </a:lnTo>
                    <a:lnTo>
                      <a:pt x="0" y="0"/>
                    </a:lnTo>
                    <a:lnTo>
                      <a:pt x="51" y="367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 cap="flat" cmpd="sng">
                    <a:solidFill>
                      <a:schemeClr val="tx1"/>
                    </a:solidFill>
                    <a:prstDash val="solid"/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>
                  <a:solidFill>
                    <a:srgbClr val="000000"/>
                  </a:solidFill>
                </a:endParaRPr>
              </a:p>
            </p:txBody>
          </p:sp>
          <p:sp>
            <p:nvSpPr>
              <p:cNvPr id="23572" name="Freeform 20"/>
              <p:cNvSpPr>
                <a:spLocks/>
              </p:cNvSpPr>
              <p:nvPr/>
            </p:nvSpPr>
            <p:spPr bwMode="gray">
              <a:xfrm>
                <a:off x="2405" y="2924"/>
                <a:ext cx="2083" cy="1418"/>
              </a:xfrm>
              <a:custGeom>
                <a:avLst/>
                <a:gdLst>
                  <a:gd name="T0" fmla="*/ 0 w 2083"/>
                  <a:gd name="T1" fmla="*/ 1070 h 1418"/>
                  <a:gd name="T2" fmla="*/ 2083 w 2083"/>
                  <a:gd name="T3" fmla="*/ 0 h 1418"/>
                  <a:gd name="T4" fmla="*/ 2045 w 2083"/>
                  <a:gd name="T5" fmla="*/ 355 h 1418"/>
                  <a:gd name="T6" fmla="*/ 7 w 2083"/>
                  <a:gd name="T7" fmla="*/ 1418 h 1418"/>
                  <a:gd name="T8" fmla="*/ 0 w 2083"/>
                  <a:gd name="T9" fmla="*/ 1070 h 14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083" h="1418">
                    <a:moveTo>
                      <a:pt x="0" y="1070"/>
                    </a:moveTo>
                    <a:lnTo>
                      <a:pt x="2083" y="0"/>
                    </a:lnTo>
                    <a:lnTo>
                      <a:pt x="2045" y="355"/>
                    </a:lnTo>
                    <a:lnTo>
                      <a:pt x="7" y="1418"/>
                    </a:lnTo>
                    <a:lnTo>
                      <a:pt x="0" y="107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 cap="flat" cmpd="sng">
                    <a:solidFill>
                      <a:schemeClr val="tx1"/>
                    </a:solidFill>
                    <a:prstDash val="solid"/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>
                  <a:solidFill>
                    <a:srgbClr val="000000"/>
                  </a:solidFill>
                </a:endParaRPr>
              </a:p>
            </p:txBody>
          </p:sp>
          <p:sp>
            <p:nvSpPr>
              <p:cNvPr id="23573" name="Freeform 21"/>
              <p:cNvSpPr>
                <a:spLocks/>
              </p:cNvSpPr>
              <p:nvPr/>
            </p:nvSpPr>
            <p:spPr bwMode="gray">
              <a:xfrm>
                <a:off x="1082" y="2355"/>
                <a:ext cx="3406" cy="1639"/>
              </a:xfrm>
              <a:custGeom>
                <a:avLst/>
                <a:gdLst>
                  <a:gd name="T0" fmla="*/ 1323 w 3406"/>
                  <a:gd name="T1" fmla="*/ 1639 h 1639"/>
                  <a:gd name="T2" fmla="*/ 0 w 3406"/>
                  <a:gd name="T3" fmla="*/ 671 h 1639"/>
                  <a:gd name="T4" fmla="*/ 1969 w 3406"/>
                  <a:gd name="T5" fmla="*/ 0 h 1639"/>
                  <a:gd name="T6" fmla="*/ 3406 w 3406"/>
                  <a:gd name="T7" fmla="*/ 569 h 1639"/>
                  <a:gd name="T8" fmla="*/ 1323 w 3406"/>
                  <a:gd name="T9" fmla="*/ 1639 h 16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406" h="1639">
                    <a:moveTo>
                      <a:pt x="1323" y="1639"/>
                    </a:moveTo>
                    <a:lnTo>
                      <a:pt x="0" y="671"/>
                    </a:lnTo>
                    <a:lnTo>
                      <a:pt x="1969" y="0"/>
                    </a:lnTo>
                    <a:lnTo>
                      <a:pt x="3406" y="569"/>
                    </a:lnTo>
                    <a:lnTo>
                      <a:pt x="1323" y="1639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F8F8F8">
                      <a:gamma/>
                      <a:shade val="86275"/>
                      <a:invGamma/>
                    </a:srgbClr>
                  </a:gs>
                  <a:gs pos="100000">
                    <a:srgbClr val="F8F8F8"/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 cap="flat" cmpd="sng">
                    <a:solidFill>
                      <a:schemeClr val="tx1"/>
                    </a:solidFill>
                    <a:prstDash val="solid"/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3574" name="AutoShape 22"/>
          <p:cNvSpPr>
            <a:spLocks/>
          </p:cNvSpPr>
          <p:nvPr/>
        </p:nvSpPr>
        <p:spPr bwMode="blackWhite">
          <a:xfrm>
            <a:off x="4144297" y="1710254"/>
            <a:ext cx="4648583" cy="515938"/>
          </a:xfrm>
          <a:prstGeom prst="callout2">
            <a:avLst>
              <a:gd name="adj1" fmla="val 22153"/>
              <a:gd name="adj2" fmla="val -2139"/>
              <a:gd name="adj3" fmla="val 22153"/>
              <a:gd name="adj4" fmla="val -13361"/>
              <a:gd name="adj5" fmla="val 265847"/>
              <a:gd name="adj6" fmla="val -25167"/>
            </a:avLst>
          </a:prstGeom>
          <a:noFill/>
          <a:ln w="9525">
            <a:solidFill>
              <a:srgbClr val="000000"/>
            </a:solidFill>
            <a:miter lim="800000"/>
            <a:headEnd type="diamond" w="med" len="med"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003366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 eaLnBrk="0" hangingPunct="0"/>
            <a:r>
              <a:rPr lang="kk-KZ" altLang="ru-RU" sz="1600" b="1" dirty="0" smtClean="0">
                <a:solidFill>
                  <a:srgbClr val="33CC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Мектепке дейінгі тәрбие мен оқытудың мемлекеттік стандартын оқу, зерделеу</a:t>
            </a:r>
            <a:endParaRPr lang="en-US" altLang="ru-RU" sz="1600" b="1" dirty="0">
              <a:solidFill>
                <a:srgbClr val="33CC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575" name="AutoShape 23"/>
          <p:cNvSpPr>
            <a:spLocks/>
          </p:cNvSpPr>
          <p:nvPr/>
        </p:nvSpPr>
        <p:spPr bwMode="blackWhite">
          <a:xfrm>
            <a:off x="4073904" y="2818055"/>
            <a:ext cx="4654233" cy="522287"/>
          </a:xfrm>
          <a:prstGeom prst="callout2">
            <a:avLst>
              <a:gd name="adj1" fmla="val 21884"/>
              <a:gd name="adj2" fmla="val -2148"/>
              <a:gd name="adj3" fmla="val 21884"/>
              <a:gd name="adj4" fmla="val -13014"/>
              <a:gd name="adj5" fmla="val 200306"/>
              <a:gd name="adj6" fmla="val -24241"/>
            </a:avLst>
          </a:prstGeom>
          <a:noFill/>
          <a:ln w="9525">
            <a:solidFill>
              <a:srgbClr val="000000"/>
            </a:solidFill>
            <a:miter lim="800000"/>
            <a:headEnd type="diamond" w="med" len="med"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003366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eaLnBrk="0" hangingPunct="0"/>
            <a:r>
              <a:rPr lang="kk-KZ" altLang="ru-RU" b="1" dirty="0" smtClean="0">
                <a:solidFill>
                  <a:srgbClr val="FF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Инновациялық технологияларды еңгізуде  педагогтардың дайындық жағдайын  талдау. Диагностика.</a:t>
            </a:r>
            <a:endParaRPr lang="en-US" altLang="ru-RU" b="1" dirty="0">
              <a:solidFill>
                <a:srgbClr val="FF99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576" name="AutoShape 24"/>
          <p:cNvSpPr>
            <a:spLocks/>
          </p:cNvSpPr>
          <p:nvPr/>
        </p:nvSpPr>
        <p:spPr bwMode="blackWhite">
          <a:xfrm>
            <a:off x="4181221" y="4740561"/>
            <a:ext cx="4292888" cy="449263"/>
          </a:xfrm>
          <a:prstGeom prst="callout2">
            <a:avLst>
              <a:gd name="adj1" fmla="val 25440"/>
              <a:gd name="adj2" fmla="val -2167"/>
              <a:gd name="adj3" fmla="val 25440"/>
              <a:gd name="adj4" fmla="val -14894"/>
              <a:gd name="adj5" fmla="val 107773"/>
              <a:gd name="adj6" fmla="val -28023"/>
            </a:avLst>
          </a:prstGeom>
          <a:noFill/>
          <a:ln w="9525">
            <a:solidFill>
              <a:srgbClr val="000000"/>
            </a:solidFill>
            <a:miter lim="800000"/>
            <a:headEnd type="diamond" w="med" len="med"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003366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eaLnBrk="0" hangingPunct="0"/>
            <a:r>
              <a:rPr lang="kk-KZ" altLang="ru-RU" b="1" dirty="0" smtClean="0">
                <a:solidFill>
                  <a:srgbClr val="FF5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Инновациялық  әрекетті басқару бағдарламасын жасақтау</a:t>
            </a:r>
            <a:endParaRPr lang="en-US" altLang="ru-RU" b="1" dirty="0">
              <a:solidFill>
                <a:srgbClr val="FF5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577" name="AutoShape 25"/>
          <p:cNvSpPr>
            <a:spLocks/>
          </p:cNvSpPr>
          <p:nvPr/>
        </p:nvSpPr>
        <p:spPr bwMode="blackWhite">
          <a:xfrm>
            <a:off x="4050882" y="3793793"/>
            <a:ext cx="4553566" cy="482600"/>
          </a:xfrm>
          <a:prstGeom prst="callout2">
            <a:avLst>
              <a:gd name="adj1" fmla="val 23685"/>
              <a:gd name="adj2" fmla="val -2157"/>
              <a:gd name="adj3" fmla="val 23685"/>
              <a:gd name="adj4" fmla="val -14523"/>
              <a:gd name="adj5" fmla="val 157894"/>
              <a:gd name="adj6" fmla="val -27204"/>
            </a:avLst>
          </a:prstGeom>
          <a:noFill/>
          <a:ln w="9525">
            <a:solidFill>
              <a:srgbClr val="000000"/>
            </a:solidFill>
            <a:miter lim="800000"/>
            <a:headEnd type="diamond" w="med" len="med"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003366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eaLnBrk="0" hangingPunct="0"/>
            <a:r>
              <a:rPr lang="kk-KZ" altLang="ru-RU" b="1" dirty="0" smtClean="0">
                <a:solidFill>
                  <a:srgbClr val="6CD69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Педагогикалық инновациялар мәліметінің банкісін жасақтау</a:t>
            </a:r>
            <a:endParaRPr lang="en-US" altLang="ru-RU" b="1" dirty="0">
              <a:solidFill>
                <a:srgbClr val="6CD69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578" name="AutoShape 26"/>
          <p:cNvSpPr>
            <a:spLocks noChangeArrowheads="1"/>
          </p:cNvSpPr>
          <p:nvPr/>
        </p:nvSpPr>
        <p:spPr bwMode="gray">
          <a:xfrm rot="-544120">
            <a:off x="566443" y="2497032"/>
            <a:ext cx="334962" cy="1920875"/>
          </a:xfrm>
          <a:prstGeom prst="upArrow">
            <a:avLst>
              <a:gd name="adj1" fmla="val 50194"/>
              <a:gd name="adj2" fmla="val 88090"/>
            </a:avLst>
          </a:prstGeom>
          <a:gradFill rotWithShape="1">
            <a:gsLst>
              <a:gs pos="0">
                <a:schemeClr val="accent2"/>
              </a:gs>
              <a:gs pos="100000">
                <a:srgbClr val="FFFFFF">
                  <a:alpha val="0"/>
                </a:srgbClr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>
              <a:solidFill>
                <a:srgbClr val="000000"/>
              </a:solidFill>
            </a:endParaRPr>
          </a:p>
        </p:txBody>
      </p:sp>
      <p:pic>
        <p:nvPicPr>
          <p:cNvPr id="4608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289968" y="2239333"/>
            <a:ext cx="906463" cy="1220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35" name="Group 6"/>
          <p:cNvGrpSpPr>
            <a:grpSpLocks/>
          </p:cNvGrpSpPr>
          <p:nvPr/>
        </p:nvGrpSpPr>
        <p:grpSpPr bwMode="auto">
          <a:xfrm>
            <a:off x="564393" y="188640"/>
            <a:ext cx="6679370" cy="1079603"/>
            <a:chOff x="402" y="402"/>
            <a:chExt cx="1228" cy="1398"/>
          </a:xfrm>
        </p:grpSpPr>
        <p:sp>
          <p:nvSpPr>
            <p:cNvPr id="36" name="Oval 7"/>
            <p:cNvSpPr>
              <a:spLocks noChangeArrowheads="1"/>
            </p:cNvSpPr>
            <p:nvPr/>
          </p:nvSpPr>
          <p:spPr bwMode="ltGray">
            <a:xfrm>
              <a:off x="471" y="1438"/>
              <a:ext cx="1159" cy="362"/>
            </a:xfrm>
            <a:prstGeom prst="ellipse">
              <a:avLst/>
            </a:prstGeom>
            <a:gradFill rotWithShape="1">
              <a:gsLst>
                <a:gs pos="0">
                  <a:srgbClr val="C1CF9D"/>
                </a:gs>
                <a:gs pos="50000">
                  <a:srgbClr val="C1CF9D">
                    <a:gamma/>
                    <a:tint val="42353"/>
                    <a:invGamma/>
                  </a:srgbClr>
                </a:gs>
                <a:gs pos="100000">
                  <a:srgbClr val="C1CF9D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37" name="AutoShape 8"/>
            <p:cNvSpPr>
              <a:spLocks noChangeArrowheads="1"/>
            </p:cNvSpPr>
            <p:nvPr/>
          </p:nvSpPr>
          <p:spPr bwMode="ltGray">
            <a:xfrm>
              <a:off x="402" y="402"/>
              <a:ext cx="1159" cy="1398"/>
            </a:xfrm>
            <a:prstGeom prst="can">
              <a:avLst>
                <a:gd name="adj" fmla="val 33197"/>
              </a:avLst>
            </a:prstGeom>
            <a:gradFill rotWithShape="1">
              <a:gsLst>
                <a:gs pos="0">
                  <a:schemeClr val="folHlink">
                    <a:gamma/>
                    <a:shade val="46275"/>
                    <a:invGamma/>
                  </a:schemeClr>
                </a:gs>
                <a:gs pos="50000">
                  <a:schemeClr val="folHlink">
                    <a:alpha val="50000"/>
                  </a:schemeClr>
                </a:gs>
                <a:gs pos="100000">
                  <a:schemeClr val="folHlink">
                    <a:gamma/>
                    <a:shade val="46275"/>
                    <a:invGamma/>
                  </a:schemeClr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kk-KZ" sz="2800" b="1" dirty="0" smtClean="0">
                  <a:solidFill>
                    <a:srgbClr val="C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Ұйымдастыру/ дайындау кезеңі</a:t>
              </a:r>
              <a:endParaRPr lang="ru-RU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xmlns="" val="1328472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1"/>
          <p:cNvGrpSpPr>
            <a:grpSpLocks/>
          </p:cNvGrpSpPr>
          <p:nvPr/>
        </p:nvGrpSpPr>
        <p:grpSpPr bwMode="auto">
          <a:xfrm>
            <a:off x="395536" y="159838"/>
            <a:ext cx="6696744" cy="864096"/>
            <a:chOff x="3964" y="2060"/>
            <a:chExt cx="1484" cy="330"/>
          </a:xfrm>
        </p:grpSpPr>
        <p:sp>
          <p:nvSpPr>
            <p:cNvPr id="5" name="AutoShape 32"/>
            <p:cNvSpPr>
              <a:spLocks noChangeArrowheads="1"/>
            </p:cNvSpPr>
            <p:nvPr/>
          </p:nvSpPr>
          <p:spPr bwMode="gray">
            <a:xfrm>
              <a:off x="3964" y="2060"/>
              <a:ext cx="1484" cy="330"/>
            </a:xfrm>
            <a:prstGeom prst="roundRect">
              <a:avLst>
                <a:gd name="adj" fmla="val 16667"/>
              </a:avLst>
            </a:prstGeom>
            <a:solidFill>
              <a:schemeClr val="hlink"/>
            </a:solidFill>
            <a:ln w="12700" algn="ctr">
              <a:solidFill>
                <a:srgbClr val="80808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tx2">
                        <a:alpha val="50000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6" name="AutoShape 33"/>
            <p:cNvSpPr>
              <a:spLocks noChangeArrowheads="1"/>
            </p:cNvSpPr>
            <p:nvPr/>
          </p:nvSpPr>
          <p:spPr bwMode="gray">
            <a:xfrm>
              <a:off x="3987" y="2158"/>
              <a:ext cx="1432" cy="134"/>
            </a:xfrm>
            <a:prstGeom prst="roundRect">
              <a:avLst>
                <a:gd name="adj" fmla="val 28356"/>
              </a:avLst>
            </a:prstGeom>
            <a:gradFill rotWithShape="1">
              <a:gsLst>
                <a:gs pos="0">
                  <a:srgbClr val="FFFFFF">
                    <a:alpha val="70000"/>
                  </a:srgbClr>
                </a:gs>
                <a:gs pos="100000">
                  <a:schemeClr val="hlink">
                    <a:alpha val="70000"/>
                  </a:scheme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17961" dir="13500000" algn="ctr" rotWithShape="0">
                      <a:srgbClr val="FFFFFF">
                        <a:gamma/>
                        <a:shade val="60000"/>
                        <a:invGamma/>
                      </a:srgb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kk-KZ" sz="2400" b="1" dirty="0" smtClean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Жұмыстың мазмұны</a:t>
              </a:r>
              <a:endParaRPr lang="ru-RU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7" name="AutoShape 17"/>
          <p:cNvSpPr>
            <a:spLocks noChangeArrowheads="1"/>
          </p:cNvSpPr>
          <p:nvPr/>
        </p:nvSpPr>
        <p:spPr bwMode="ltGray">
          <a:xfrm>
            <a:off x="499328" y="1428736"/>
            <a:ext cx="8195404" cy="3143272"/>
          </a:xfrm>
          <a:prstGeom prst="roundRect">
            <a:avLst>
              <a:gd name="adj" fmla="val 28356"/>
            </a:avLst>
          </a:prstGeom>
          <a:gradFill rotWithShape="1">
            <a:gsLst>
              <a:gs pos="0">
                <a:srgbClr val="FFFFFF">
                  <a:alpha val="70000"/>
                </a:srgbClr>
              </a:gs>
              <a:gs pos="100000">
                <a:schemeClr val="accent1">
                  <a:alpha val="70000"/>
                </a:schemeClr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 algn="ctr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17961" dir="13500000" algn="ctr" rotWithShape="0">
                    <a:srgbClr val="FFFFFF">
                      <a:gamma/>
                      <a:shade val="60000"/>
                      <a:invGamma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kk-KZ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Диагностика қортындысын талдау, жұмыста пайдаланып </a:t>
            </a:r>
          </a:p>
          <a:p>
            <a:r>
              <a:rPr lang="kk-KZ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отырған технологиялардың ерекшеліктерін анықтау, балалардың жасы </a:t>
            </a:r>
          </a:p>
          <a:p>
            <a:r>
              <a:rPr lang="kk-KZ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ерекшеліктерін ескеру, пайда болған қиындылықтарды талдау, </a:t>
            </a:r>
          </a:p>
          <a:p>
            <a:r>
              <a:rPr lang="kk-KZ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мәселені  шешу жолдарын іздеу;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kk-KZ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Ғылыми/әдістемелік әдебиетерді, инновациялық технологияларды</a:t>
            </a:r>
          </a:p>
          <a:p>
            <a:r>
              <a:rPr lang="kk-KZ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пайдаланып отырған басқа балабақшалардың  тәжірибесін талдау;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kk-KZ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Инновациялық технологиялар бойынша бар әдістемелік</a:t>
            </a:r>
          </a:p>
          <a:p>
            <a:r>
              <a:rPr lang="kk-KZ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материалдарды талдау.</a:t>
            </a:r>
            <a:endParaRPr lang="ru-RU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 descr="D:\семинар 1\20170228_132155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86182" y="5072074"/>
            <a:ext cx="2262190" cy="151447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Рисунок 8" descr="C:\Users\acer\Desktop\ляко видео\20160922_135055.jpg"/>
          <p:cNvPicPr/>
          <p:nvPr/>
        </p:nvPicPr>
        <p:blipFill>
          <a:blip r:embed="rId3" cstate="print"/>
          <a:srcRect l="6150" t="3645" r="7744"/>
          <a:stretch>
            <a:fillRect/>
          </a:stretch>
        </p:blipFill>
        <p:spPr bwMode="auto">
          <a:xfrm>
            <a:off x="6357950" y="4714884"/>
            <a:ext cx="2357454" cy="164307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Рисунок 9" descr="C:\Users\acer\Desktop\ляко видео\20160922_135118_003.jpg"/>
          <p:cNvPicPr/>
          <p:nvPr/>
        </p:nvPicPr>
        <p:blipFill>
          <a:blip r:embed="rId4" cstate="print"/>
          <a:srcRect l="5381" r="6726"/>
          <a:stretch>
            <a:fillRect/>
          </a:stretch>
        </p:blipFill>
        <p:spPr bwMode="auto">
          <a:xfrm>
            <a:off x="1071538" y="4786322"/>
            <a:ext cx="2286016" cy="164307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27556193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8"/>
          <p:cNvSpPr>
            <a:spLocks noChangeArrowheads="1"/>
          </p:cNvSpPr>
          <p:nvPr/>
        </p:nvSpPr>
        <p:spPr bwMode="ltGray">
          <a:xfrm>
            <a:off x="564393" y="188640"/>
            <a:ext cx="6304063" cy="1079603"/>
          </a:xfrm>
          <a:prstGeom prst="can">
            <a:avLst>
              <a:gd name="adj" fmla="val 33197"/>
            </a:avLst>
          </a:prstGeom>
          <a:gradFill rotWithShape="1">
            <a:gsLst>
              <a:gs pos="0">
                <a:schemeClr val="folHlink">
                  <a:gamma/>
                  <a:shade val="46275"/>
                  <a:invGamma/>
                </a:schemeClr>
              </a:gs>
              <a:gs pos="50000">
                <a:schemeClr val="folHlink">
                  <a:alpha val="50000"/>
                </a:schemeClr>
              </a:gs>
              <a:gs pos="100000">
                <a:schemeClr val="folHlink">
                  <a:gamma/>
                  <a:shade val="46275"/>
                  <a:invGamma/>
                </a:schemeClr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kk-KZ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Негізгі кезең</a:t>
            </a:r>
            <a:endParaRPr lang="ru-RU" sz="28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710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1520" y="1700808"/>
            <a:ext cx="2620963" cy="50405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710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44476" y="1484784"/>
            <a:ext cx="1035050" cy="1220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AutoShape 29"/>
          <p:cNvSpPr>
            <a:spLocks noChangeArrowheads="1"/>
          </p:cNvSpPr>
          <p:nvPr/>
        </p:nvSpPr>
        <p:spPr bwMode="gray">
          <a:xfrm>
            <a:off x="3735376" y="1345851"/>
            <a:ext cx="5002585" cy="749326"/>
          </a:xfrm>
          <a:prstGeom prst="roundRect">
            <a:avLst>
              <a:gd name="adj" fmla="val 16667"/>
            </a:avLst>
          </a:prstGeom>
          <a:solidFill>
            <a:schemeClr val="bg2">
              <a:alpha val="80000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9" name="AutoShape 22"/>
          <p:cNvSpPr>
            <a:spLocks/>
          </p:cNvSpPr>
          <p:nvPr/>
        </p:nvSpPr>
        <p:spPr bwMode="blackWhite">
          <a:xfrm>
            <a:off x="3999560" y="1442839"/>
            <a:ext cx="4517454" cy="515938"/>
          </a:xfrm>
          <a:prstGeom prst="callout2">
            <a:avLst>
              <a:gd name="adj1" fmla="val 22153"/>
              <a:gd name="adj2" fmla="val -2139"/>
              <a:gd name="adj3" fmla="val 22153"/>
              <a:gd name="adj4" fmla="val -13361"/>
              <a:gd name="adj5" fmla="val 265847"/>
              <a:gd name="adj6" fmla="val -25167"/>
            </a:avLst>
          </a:prstGeom>
          <a:noFill/>
          <a:ln w="9525">
            <a:solidFill>
              <a:srgbClr val="000000"/>
            </a:solidFill>
            <a:miter lim="800000"/>
            <a:headEnd type="diamond" w="med" len="med"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003366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 eaLnBrk="0" hangingPunct="0"/>
            <a:r>
              <a:rPr lang="kk-KZ" altLang="ru-RU" sz="1600" b="1" dirty="0" smtClean="0">
                <a:solidFill>
                  <a:srgbClr val="33CC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Инновациялық әрекетті басқару бағдарламасын іске асыру</a:t>
            </a:r>
            <a:endParaRPr lang="en-US" altLang="ru-RU" sz="1600" b="1" dirty="0">
              <a:solidFill>
                <a:srgbClr val="33CC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AutoShape 30"/>
          <p:cNvSpPr>
            <a:spLocks noChangeArrowheads="1"/>
          </p:cNvSpPr>
          <p:nvPr/>
        </p:nvSpPr>
        <p:spPr bwMode="gray">
          <a:xfrm>
            <a:off x="3779825" y="2166318"/>
            <a:ext cx="4913685" cy="912879"/>
          </a:xfrm>
          <a:prstGeom prst="roundRect">
            <a:avLst>
              <a:gd name="adj" fmla="val 16667"/>
            </a:avLst>
          </a:prstGeom>
          <a:solidFill>
            <a:schemeClr val="bg2">
              <a:alpha val="80000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11" name="AutoShape 23"/>
          <p:cNvSpPr>
            <a:spLocks/>
          </p:cNvSpPr>
          <p:nvPr/>
        </p:nvSpPr>
        <p:spPr bwMode="blackWhite">
          <a:xfrm>
            <a:off x="3934697" y="2420888"/>
            <a:ext cx="4654233" cy="366326"/>
          </a:xfrm>
          <a:prstGeom prst="callout2">
            <a:avLst>
              <a:gd name="adj1" fmla="val 21884"/>
              <a:gd name="adj2" fmla="val -2148"/>
              <a:gd name="adj3" fmla="val 47298"/>
              <a:gd name="adj4" fmla="val -13014"/>
              <a:gd name="adj5" fmla="val 200306"/>
              <a:gd name="adj6" fmla="val -24241"/>
            </a:avLst>
          </a:prstGeom>
          <a:noFill/>
          <a:ln w="9525">
            <a:solidFill>
              <a:srgbClr val="000000"/>
            </a:solidFill>
            <a:miter lim="800000"/>
            <a:headEnd type="diamond" w="med" len="med"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003366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eaLnBrk="0" hangingPunct="0"/>
            <a:r>
              <a:rPr lang="kk-KZ" altLang="ru-RU" b="1" dirty="0" smtClean="0">
                <a:solidFill>
                  <a:srgbClr val="FF99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Білім сапасын көтеру мақсатында білім кеңістігіне инновациялық технологияларды еңгізу</a:t>
            </a:r>
            <a:endParaRPr lang="en-US" altLang="ru-RU" b="1" dirty="0">
              <a:solidFill>
                <a:srgbClr val="FF99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AutoShape 31"/>
          <p:cNvSpPr>
            <a:spLocks noChangeArrowheads="1"/>
          </p:cNvSpPr>
          <p:nvPr/>
        </p:nvSpPr>
        <p:spPr bwMode="gray">
          <a:xfrm>
            <a:off x="3845293" y="3237498"/>
            <a:ext cx="4848217" cy="821839"/>
          </a:xfrm>
          <a:prstGeom prst="roundRect">
            <a:avLst>
              <a:gd name="adj" fmla="val 16667"/>
            </a:avLst>
          </a:prstGeom>
          <a:solidFill>
            <a:schemeClr val="bg2">
              <a:alpha val="80000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13" name="AutoShape 25"/>
          <p:cNvSpPr>
            <a:spLocks/>
          </p:cNvSpPr>
          <p:nvPr/>
        </p:nvSpPr>
        <p:spPr bwMode="blackWhite">
          <a:xfrm>
            <a:off x="4139944" y="3407117"/>
            <a:ext cx="4553566" cy="482600"/>
          </a:xfrm>
          <a:prstGeom prst="callout2">
            <a:avLst>
              <a:gd name="adj1" fmla="val 23685"/>
              <a:gd name="adj2" fmla="val -2157"/>
              <a:gd name="adj3" fmla="val 23685"/>
              <a:gd name="adj4" fmla="val -14523"/>
              <a:gd name="adj5" fmla="val 157894"/>
              <a:gd name="adj6" fmla="val -27204"/>
            </a:avLst>
          </a:prstGeom>
          <a:noFill/>
          <a:ln w="9525">
            <a:solidFill>
              <a:srgbClr val="000000"/>
            </a:solidFill>
            <a:miter lim="800000"/>
            <a:headEnd type="diamond" w="med" len="med"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003366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eaLnBrk="0" hangingPunct="0"/>
            <a:r>
              <a:rPr lang="kk-KZ" altLang="ru-RU" b="1" dirty="0" smtClean="0">
                <a:solidFill>
                  <a:srgbClr val="6CD69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Педагогикалық  әрекетте белсенді оқыту әдістерін қолдану</a:t>
            </a:r>
            <a:endParaRPr lang="en-US" altLang="ru-RU" b="1" dirty="0">
              <a:solidFill>
                <a:srgbClr val="6CD69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AutoShape 31"/>
          <p:cNvSpPr>
            <a:spLocks noChangeArrowheads="1"/>
          </p:cNvSpPr>
          <p:nvPr/>
        </p:nvSpPr>
        <p:spPr bwMode="gray">
          <a:xfrm>
            <a:off x="3889744" y="4171973"/>
            <a:ext cx="4848217" cy="962373"/>
          </a:xfrm>
          <a:prstGeom prst="roundRect">
            <a:avLst>
              <a:gd name="adj" fmla="val 16667"/>
            </a:avLst>
          </a:prstGeom>
          <a:solidFill>
            <a:schemeClr val="bg2">
              <a:alpha val="80000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15" name="AutoShape 24"/>
          <p:cNvSpPr>
            <a:spLocks/>
          </p:cNvSpPr>
          <p:nvPr/>
        </p:nvSpPr>
        <p:spPr bwMode="blackWhite">
          <a:xfrm>
            <a:off x="4090223" y="4396604"/>
            <a:ext cx="4292888" cy="449263"/>
          </a:xfrm>
          <a:prstGeom prst="callout2">
            <a:avLst>
              <a:gd name="adj1" fmla="val 25440"/>
              <a:gd name="adj2" fmla="val -2167"/>
              <a:gd name="adj3" fmla="val 25440"/>
              <a:gd name="adj4" fmla="val -14894"/>
              <a:gd name="adj5" fmla="val 107773"/>
              <a:gd name="adj6" fmla="val -28023"/>
            </a:avLst>
          </a:prstGeom>
          <a:noFill/>
          <a:ln w="9525">
            <a:solidFill>
              <a:srgbClr val="000000"/>
            </a:solidFill>
            <a:miter lim="800000"/>
            <a:headEnd type="diamond" w="med" len="med"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003366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eaLnBrk="0" hangingPunct="0"/>
            <a:r>
              <a:rPr lang="kk-KZ" altLang="ru-RU" b="1" dirty="0" smtClean="0">
                <a:solidFill>
                  <a:srgbClr val="FF5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Инновациялық ізденістер банкісін жасақтау (әдістемелік материалдардың  таныстырылымын, видеотека, т.с.)</a:t>
            </a:r>
            <a:endParaRPr lang="en-US" altLang="ru-RU" b="1" dirty="0">
              <a:solidFill>
                <a:srgbClr val="FF5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AutoShape 32"/>
          <p:cNvSpPr>
            <a:spLocks noChangeArrowheads="1"/>
          </p:cNvSpPr>
          <p:nvPr/>
        </p:nvSpPr>
        <p:spPr bwMode="gray">
          <a:xfrm>
            <a:off x="3838357" y="5301208"/>
            <a:ext cx="4839860" cy="936831"/>
          </a:xfrm>
          <a:prstGeom prst="roundRect">
            <a:avLst>
              <a:gd name="adj" fmla="val 16667"/>
            </a:avLst>
          </a:prstGeom>
          <a:solidFill>
            <a:schemeClr val="bg2">
              <a:alpha val="80000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17" name="AutoShape 24"/>
          <p:cNvSpPr>
            <a:spLocks/>
          </p:cNvSpPr>
          <p:nvPr/>
        </p:nvSpPr>
        <p:spPr bwMode="blackWhite">
          <a:xfrm>
            <a:off x="4122957" y="5359122"/>
            <a:ext cx="4292888" cy="449263"/>
          </a:xfrm>
          <a:prstGeom prst="callout2">
            <a:avLst>
              <a:gd name="adj1" fmla="val 25440"/>
              <a:gd name="adj2" fmla="val -2167"/>
              <a:gd name="adj3" fmla="val 25440"/>
              <a:gd name="adj4" fmla="val -14894"/>
              <a:gd name="adj5" fmla="val 94642"/>
              <a:gd name="adj6" fmla="val -46575"/>
            </a:avLst>
          </a:prstGeom>
          <a:noFill/>
          <a:ln w="9525">
            <a:solidFill>
              <a:srgbClr val="000000"/>
            </a:solidFill>
            <a:miter lim="800000"/>
            <a:headEnd type="diamond" w="med" len="med"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003366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eaLnBrk="0" hangingPunct="0"/>
            <a:r>
              <a:rPr lang="kk-KZ" altLang="ru-RU" b="1" dirty="0" smtClean="0">
                <a:solidFill>
                  <a:srgbClr val="FF5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Білім үрдісін ақпараттандыру (сайтты ашу, АКТ қолдану, т..с)</a:t>
            </a:r>
            <a:endParaRPr lang="en-US" altLang="ru-RU" b="1" dirty="0">
              <a:solidFill>
                <a:srgbClr val="FF5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883678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chool_ani">
  <a:themeElements>
    <a:clrScheme name="Default Design 1">
      <a:dk1>
        <a:srgbClr val="000000"/>
      </a:dk1>
      <a:lt1>
        <a:srgbClr val="FFFFD9"/>
      </a:lt1>
      <a:dk2>
        <a:srgbClr val="000000"/>
      </a:dk2>
      <a:lt2>
        <a:srgbClr val="FFFFFF"/>
      </a:lt2>
      <a:accent1>
        <a:srgbClr val="6CD69C"/>
      </a:accent1>
      <a:accent2>
        <a:srgbClr val="33CCCC"/>
      </a:accent2>
      <a:accent3>
        <a:srgbClr val="FFFFE9"/>
      </a:accent3>
      <a:accent4>
        <a:srgbClr val="000000"/>
      </a:accent4>
      <a:accent5>
        <a:srgbClr val="BAE8CB"/>
      </a:accent5>
      <a:accent6>
        <a:srgbClr val="2DB9B9"/>
      </a:accent6>
      <a:hlink>
        <a:srgbClr val="FF5050"/>
      </a:hlink>
      <a:folHlink>
        <a:srgbClr val="FF9900"/>
      </a:folHlink>
    </a:clrScheme>
    <a:fontScheme name="Default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D9"/>
        </a:lt1>
        <a:dk2>
          <a:srgbClr val="000000"/>
        </a:dk2>
        <a:lt2>
          <a:srgbClr val="FFFFFF"/>
        </a:lt2>
        <a:accent1>
          <a:srgbClr val="6CD69C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BAE8CB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DCFCDE"/>
        </a:lt1>
        <a:dk2>
          <a:srgbClr val="000000"/>
        </a:dk2>
        <a:lt2>
          <a:srgbClr val="FFFFFF"/>
        </a:lt2>
        <a:accent1>
          <a:srgbClr val="AD6DD5"/>
        </a:accent1>
        <a:accent2>
          <a:srgbClr val="4AD828"/>
        </a:accent2>
        <a:accent3>
          <a:srgbClr val="EBFDEC"/>
        </a:accent3>
        <a:accent4>
          <a:srgbClr val="000000"/>
        </a:accent4>
        <a:accent5>
          <a:srgbClr val="D3BAE7"/>
        </a:accent5>
        <a:accent6>
          <a:srgbClr val="42C423"/>
        </a:accent6>
        <a:hlink>
          <a:srgbClr val="F8A858"/>
        </a:hlink>
        <a:folHlink>
          <a:srgbClr val="5FB5E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CDCE7"/>
        </a:lt1>
        <a:dk2>
          <a:srgbClr val="000000"/>
        </a:dk2>
        <a:lt2>
          <a:srgbClr val="FFFFFF"/>
        </a:lt2>
        <a:accent1>
          <a:srgbClr val="65DADD"/>
        </a:accent1>
        <a:accent2>
          <a:srgbClr val="EB9F15"/>
        </a:accent2>
        <a:accent3>
          <a:srgbClr val="FDEBF1"/>
        </a:accent3>
        <a:accent4>
          <a:srgbClr val="000000"/>
        </a:accent4>
        <a:accent5>
          <a:srgbClr val="B8EAEB"/>
        </a:accent5>
        <a:accent6>
          <a:srgbClr val="D59012"/>
        </a:accent6>
        <a:hlink>
          <a:srgbClr val="B4D977"/>
        </a:hlink>
        <a:folHlink>
          <a:srgbClr val="F973D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School_ani</Template>
  <TotalTime>623</TotalTime>
  <Words>745</Words>
  <Application>Microsoft Office PowerPoint</Application>
  <PresentationFormat>Экран (4:3)</PresentationFormat>
  <Paragraphs>162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School_ani</vt:lpstr>
      <vt:lpstr>ЖОБА «Мектепке дейінгі ұйымдардың педагогикалық ұжымының мотивациясын арттыруда инновациялық технологияның рөлі»</vt:lpstr>
      <vt:lpstr>Слайд 2</vt:lpstr>
      <vt:lpstr>Слайд 3</vt:lpstr>
      <vt:lpstr>Жобаның теориялық бөлімі</vt:lpstr>
      <vt:lpstr>Негізгі себептердің құрылымы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РАХМЕТ!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PowerTemplate</dc:title>
  <dc:creator>например</dc:creator>
  <cp:lastModifiedBy>Пользователь Windows</cp:lastModifiedBy>
  <cp:revision>78</cp:revision>
  <dcterms:created xsi:type="dcterms:W3CDTF">2017-09-27T09:16:22Z</dcterms:created>
  <dcterms:modified xsi:type="dcterms:W3CDTF">2017-12-14T19:48:45Z</dcterms:modified>
</cp:coreProperties>
</file>