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87" r:id="rId4"/>
    <p:sldId id="289" r:id="rId5"/>
    <p:sldId id="290" r:id="rId6"/>
    <p:sldId id="299" r:id="rId7"/>
    <p:sldId id="291" r:id="rId8"/>
    <p:sldId id="294" r:id="rId9"/>
    <p:sldId id="292" r:id="rId10"/>
    <p:sldId id="296" r:id="rId11"/>
    <p:sldId id="293" r:id="rId12"/>
    <p:sldId id="297" r:id="rId13"/>
    <p:sldId id="275" r:id="rId14"/>
    <p:sldId id="300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5DAEF-5366-4BAF-866D-80112201AB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598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D4B4D80-9B79-4E4B-AE4A-B90197E0B92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495FA-9D07-4E88-84FD-49C3A7F0B8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98259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7558B-C42B-4AA9-A935-15B2A5166E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39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1911-2161-4775-8380-B362F4E364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383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6F93-0277-467D-BE0F-81003DBC2E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0798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A6499-1B27-494E-8262-7D61328732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4621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85735-87D1-4DF0-8618-406A8498DC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781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ABEFE-9EB6-4106-8883-43C5ECC259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896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2502C-8A34-4AB6-BADA-69C424BCFE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2474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4420C-488D-4E44-A2A3-96769A0B8B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1383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26AC0-7B9F-4709-8D3C-5F4775467C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749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BE2BB0-C9D0-4B43-8CDB-210997649A3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34" Type="http://schemas.microsoft.com/office/2007/relationships/hdphoto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35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2060848"/>
            <a:ext cx="5638800" cy="1012825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ұйымдардың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ұжымының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мотивациясын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арттыруда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технологияның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31840" y="26246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b="1" dirty="0">
              <a:solidFill>
                <a:schemeClr val="bg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5562600" y="12192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786322"/>
            <a:ext cx="56907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600" b="1" u="sng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“Балдаурен”мектепке дейінгі  бөбекжай  балабақшасының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      әдіскері    </a:t>
            </a:r>
            <a:r>
              <a:rPr lang="kk-KZ" sz="1600" b="1" u="sng" dirty="0" smtClean="0">
                <a:solidFill>
                  <a:srgbClr val="002060"/>
                </a:solidFill>
                <a:latin typeface="Times New Roman"/>
                <a:cs typeface="Times New Roman"/>
              </a:rPr>
              <a:t>Ляззат     Кушербаевна    Хайруллина ;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              “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</a:t>
            </a:r>
            <a:endParaRPr lang="kk-KZ" sz="1600" b="1" u="sng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kk-KZ" sz="16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8421" y="6093295"/>
            <a:ext cx="2537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7056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ltGray">
          <a:xfrm>
            <a:off x="500034" y="1785926"/>
            <a:ext cx="5472608" cy="382290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 инновациялық технологияларды </a:t>
            </a:r>
          </a:p>
          <a:p>
            <a:pPr algn="ctr"/>
            <a:r>
              <a:rPr lang="kk-KZ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олдану  мүмкіндіктері мен келешектерін бағалау;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технологияларды  балабақша</a:t>
            </a:r>
          </a:p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тәжірибесіне еңгізу мақсатында түрлі </a:t>
            </a:r>
          </a:p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шараларды өткізу</a:t>
            </a:r>
            <a:r>
              <a:rPr lang="kk-KZ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- педагогикалық</a:t>
            </a:r>
          </a:p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кеңестер, семинарлар, семинар/практикумдар,</a:t>
            </a:r>
          </a:p>
          <a:p>
            <a:pPr algn="ctr"/>
            <a:r>
              <a:rPr lang="kk-KZ" b="1" dirty="0">
                <a:solidFill>
                  <a:schemeClr val="accent4"/>
                </a:solidFill>
                <a:latin typeface="Times New Roman"/>
                <a:cs typeface="Times New Roman"/>
              </a:rPr>
              <a:t>с</a:t>
            </a:r>
            <a:r>
              <a:rPr lang="kk-KZ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айыстар, ашық шаралар;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Педагогтардың кәсіби өсуі, өзін/өзі тануы.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семинар 1\20170228_143653.jpg"/>
          <p:cNvPicPr/>
          <p:nvPr/>
        </p:nvPicPr>
        <p:blipFill>
          <a:blip r:embed="rId3" cstate="print"/>
          <a:srcRect l="5474" b="9395"/>
          <a:stretch>
            <a:fillRect/>
          </a:stretch>
        </p:blipFill>
        <p:spPr bwMode="auto">
          <a:xfrm>
            <a:off x="6286512" y="2000240"/>
            <a:ext cx="235745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acer\Desktop\ляко видео\IMG_07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160" y="3643314"/>
            <a:ext cx="226280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306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ltGray">
          <a:xfrm>
            <a:off x="564393" y="188640"/>
            <a:ext cx="6304063" cy="1079603"/>
          </a:xfrm>
          <a:prstGeom prst="can">
            <a:avLst>
              <a:gd name="adj" fmla="val 3319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50000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кезең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6209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788" y="1714500"/>
            <a:ext cx="1114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9"/>
          <p:cNvSpPr>
            <a:spLocks noChangeArrowheads="1"/>
          </p:cNvSpPr>
          <p:nvPr/>
        </p:nvSpPr>
        <p:spPr bwMode="gray">
          <a:xfrm>
            <a:off x="3716424" y="1536674"/>
            <a:ext cx="5002585" cy="749326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AutoShape 22"/>
          <p:cNvSpPr>
            <a:spLocks/>
          </p:cNvSpPr>
          <p:nvPr/>
        </p:nvSpPr>
        <p:spPr bwMode="blackWhite">
          <a:xfrm>
            <a:off x="3958989" y="1749360"/>
            <a:ext cx="4517454" cy="515938"/>
          </a:xfrm>
          <a:prstGeom prst="callout2">
            <a:avLst>
              <a:gd name="adj1" fmla="val 22153"/>
              <a:gd name="adj2" fmla="val -2139"/>
              <a:gd name="adj3" fmla="val 22153"/>
              <a:gd name="adj4" fmla="val -13361"/>
              <a:gd name="adj5" fmla="val 265847"/>
              <a:gd name="adj6" fmla="val -2516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kk-KZ" altLang="ru-RU" sz="1600" b="1" dirty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altLang="ru-RU" sz="1600" b="1" dirty="0" smtClean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едагогикалық технологияларды  қолданудағы  өз әрекетін бағалау. Рефлексия.</a:t>
            </a:r>
            <a:endParaRPr lang="en-US" altLang="ru-RU" sz="1600" b="1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gray">
          <a:xfrm>
            <a:off x="3880053" y="2401060"/>
            <a:ext cx="4913685" cy="912879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AutoShape 23"/>
          <p:cNvSpPr>
            <a:spLocks/>
          </p:cNvSpPr>
          <p:nvPr/>
        </p:nvSpPr>
        <p:spPr bwMode="blackWhite">
          <a:xfrm>
            <a:off x="3983122" y="2583009"/>
            <a:ext cx="4654233" cy="366326"/>
          </a:xfrm>
          <a:prstGeom prst="callout2">
            <a:avLst>
              <a:gd name="adj1" fmla="val 21884"/>
              <a:gd name="adj2" fmla="val -2148"/>
              <a:gd name="adj3" fmla="val 47298"/>
              <a:gd name="adj4" fmla="val -13014"/>
              <a:gd name="adj5" fmla="val 200306"/>
              <a:gd name="adj6" fmla="val -24241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Балабақшаның педагогикалық тәжірибесін  жалпылау, жүйелеу</a:t>
            </a:r>
            <a:endParaRPr lang="en-US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gray">
          <a:xfrm>
            <a:off x="3851719" y="3489927"/>
            <a:ext cx="4848217" cy="1307225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AutoShape 25"/>
          <p:cNvSpPr>
            <a:spLocks/>
          </p:cNvSpPr>
          <p:nvPr/>
        </p:nvSpPr>
        <p:spPr bwMode="blackWhite">
          <a:xfrm>
            <a:off x="4000778" y="3814304"/>
            <a:ext cx="4553566" cy="482600"/>
          </a:xfrm>
          <a:prstGeom prst="callout2">
            <a:avLst>
              <a:gd name="adj1" fmla="val 23685"/>
              <a:gd name="adj2" fmla="val -2157"/>
              <a:gd name="adj3" fmla="val 23685"/>
              <a:gd name="adj4" fmla="val -14523"/>
              <a:gd name="adj5" fmla="val 157894"/>
              <a:gd name="adj6" fmla="val -27204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6CD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 инновациялық педагогикалық технологияларды қолдануды   бақылау, реттеу мақсатында  критериалды бағалау жүйесін жасақтау </a:t>
            </a:r>
            <a:endParaRPr lang="en-US" altLang="ru-RU" b="1" dirty="0">
              <a:solidFill>
                <a:srgbClr val="6CD6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gray">
          <a:xfrm>
            <a:off x="3843925" y="5013176"/>
            <a:ext cx="4848217" cy="962373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AutoShape 24"/>
          <p:cNvSpPr>
            <a:spLocks/>
          </p:cNvSpPr>
          <p:nvPr/>
        </p:nvSpPr>
        <p:spPr bwMode="blackWhite">
          <a:xfrm>
            <a:off x="4122957" y="5359122"/>
            <a:ext cx="4292888" cy="449263"/>
          </a:xfrm>
          <a:prstGeom prst="callout2">
            <a:avLst>
              <a:gd name="adj1" fmla="val 25440"/>
              <a:gd name="adj2" fmla="val -2167"/>
              <a:gd name="adj3" fmla="val 25440"/>
              <a:gd name="adj4" fmla="val -14894"/>
              <a:gd name="adj5" fmla="val 94642"/>
              <a:gd name="adj6" fmla="val -4657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үдерісте үнемі инновациялық технологияларды қолдану</a:t>
            </a:r>
            <a:endParaRPr lang="en-US" altLang="ru-RU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2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70560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/>
          <p:cNvSpPr>
            <a:spLocks noChangeArrowheads="1"/>
          </p:cNvSpPr>
          <p:nvPr/>
        </p:nvSpPr>
        <p:spPr bwMode="ltGray">
          <a:xfrm>
            <a:off x="179512" y="1124744"/>
            <a:ext cx="8712968" cy="352839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педагогикалық технологиялар бойынша педагогтардың 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әжірибесін жалпылау;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«Жұмыста инновациялық педагогикалық технологияларды қолдану»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диагностикасын өткізу;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технологияларды пайдалану бойынша педагогтардың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әрекетін талдау;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технологияларды қолдану бойынша нұсқаулықтар, 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бағдарламалар жасақтау;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 жұмыста инновациялық технологияларды белсенді 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  шеберліктерін нығайту, тәжірибелерін тарату.</a:t>
            </a:r>
          </a:p>
          <a:p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acer\Desktop\ляко видео\IMG_0748.JPG"/>
          <p:cNvPicPr/>
          <p:nvPr/>
        </p:nvPicPr>
        <p:blipFill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6758" b="11013"/>
          <a:stretch>
            <a:fillRect/>
          </a:stretch>
        </p:blipFill>
        <p:spPr bwMode="auto">
          <a:xfrm>
            <a:off x="1857356" y="4857760"/>
            <a:ext cx="2786082" cy="1731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Админ\Desktop\фото\IMG-20160429-WA0108.jpg"/>
          <p:cNvPicPr/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143504" y="4786322"/>
            <a:ext cx="2643206" cy="169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754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95536" y="1295400"/>
            <a:ext cx="8496944" cy="5311775"/>
          </a:xfrm>
          <a:prstGeom prst="diamond">
            <a:avLst/>
          </a:prstGeom>
          <a:solidFill>
            <a:srgbClr val="E4E8E4">
              <a:alpha val="30000"/>
            </a:srgbClr>
          </a:solidFill>
          <a:ln>
            <a:noFill/>
          </a:ln>
          <a:effectLst/>
          <a:scene3d>
            <a:camera prst="legacyPerspectiveTop"/>
            <a:lightRig rig="legacyNormal1" dir="t"/>
          </a:scene3d>
          <a:sp3d extrusionH="49200" prstMaterial="legacyMatte">
            <a:bevelT w="13500" h="13500" prst="angle"/>
            <a:bevelB w="13500" h="13500" prst="angle"/>
            <a:extrusionClr>
              <a:srgbClr val="E4E8E4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gray">
          <a:xfrm>
            <a:off x="3491880" y="1955801"/>
            <a:ext cx="2223120" cy="6811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>
            <a:off x="1907704" y="2902948"/>
            <a:ext cx="2501527" cy="10483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 сақтау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gray">
          <a:xfrm>
            <a:off x="3347864" y="4072736"/>
            <a:ext cx="3096344" cy="7244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 тұрғыдан ойлау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технологиясы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gray">
          <a:xfrm>
            <a:off x="4852652" y="2919278"/>
            <a:ext cx="2554288" cy="90789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Танымдық/жобалық 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рекет тенологиясы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black">
          <a:xfrm>
            <a:off x="3728479" y="1990581"/>
            <a:ext cx="17499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технологиясы</a:t>
            </a:r>
            <a:endPara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714376" y="404664"/>
            <a:ext cx="6308724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Еңгізілетін педагогикалық технологиялар: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3658492" y="5013176"/>
            <a:ext cx="2223120" cy="6811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К.Ю. Инновационная деятельность в ДОУ. Методическое пособие. М.: Творческий центр «Сфера», 2004.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Белая К.Ю. 300 ответов на вопросы заведующей детским садом. М., 2001.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Волобуева Л.М. работа старшего воспитателя ДОУ с педагогами. М.: Творческий центр, 2004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Инновации в детском саду. Пособие для воспитателей. «Айрис пресс», М., 2008.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.Немова Н.В. Управление методической работой в школе. М., 1999. (Библиотека журнала «Директор школы».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7.)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Селевко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Г.К. Современные образовательные технологии: Учебное пособие. М., 1998.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П.И., Белая К.Ю. Дошкольное образовательное учреждение: Управление по результатам. М., Новая школа, 2001.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714376" y="404664"/>
            <a:ext cx="6308724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 әдебиет: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3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РАХМЕТ!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1269273" y="399552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371765" y="364176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1269273" y="176932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338858" y="130892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1987424" y="1369218"/>
            <a:ext cx="2686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бет  (</a:t>
            </a:r>
            <a:r>
              <a:rPr lang="kk-KZ" alt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  слайд)</a:t>
            </a:r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1332726" y="243749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338859" y="208389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1269273" y="3202522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371765" y="287444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1269273" y="474056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371764" y="443756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1834390" y="2001395"/>
            <a:ext cx="37988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мазмұны (2  слайд)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1626391" y="2791936"/>
            <a:ext cx="3605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сипаты (</a:t>
            </a:r>
            <a:r>
              <a:rPr lang="kk-KZ" alt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3 слайд) 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1645717" y="3508099"/>
            <a:ext cx="4047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бөлім (4,5 слайдттар</a:t>
            </a:r>
            <a:r>
              <a:rPr lang="kk-KZ" altLang="ru-RU" sz="2400" dirty="0" smtClean="0">
                <a:latin typeface="Times New Roman"/>
                <a:cs typeface="Times New Roman"/>
              </a:rPr>
              <a:t>)</a:t>
            </a:r>
            <a:endParaRPr lang="en-US" altLang="ru-RU" sz="2400" dirty="0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1620292" y="4244965"/>
            <a:ext cx="4381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бөлім (6-12 слайттар)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gray">
          <a:xfrm>
            <a:off x="466056" y="260649"/>
            <a:ext cx="6696744" cy="7920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мазмұны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77" y="5157192"/>
            <a:ext cx="8413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866" y="5513584"/>
            <a:ext cx="4846637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32"/>
          <p:cNvSpPr txBox="1">
            <a:spLocks noChangeArrowheads="1"/>
          </p:cNvSpPr>
          <p:nvPr/>
        </p:nvSpPr>
        <p:spPr bwMode="gray">
          <a:xfrm>
            <a:off x="1455954" y="5113475"/>
            <a:ext cx="3575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бөлім (1</a:t>
            </a:r>
            <a:r>
              <a:rPr lang="kk-KZ" alt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3 </a:t>
            </a:r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слайд)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2096782" y="880538"/>
            <a:ext cx="6955778" cy="142070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білу,жеке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1400" dirty="0"/>
              <a:t>. 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2037036" y="2373255"/>
            <a:ext cx="7015524" cy="132718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үрдістерді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қамтылуының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жеткіліксіздігі</a:t>
            </a:r>
            <a:r>
              <a:rPr lang="ru-RU" sz="1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педагогтардың жаңашылдықты қабылдамауы;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үрдісінде инновациялық технологияларды қолданудағы</a:t>
            </a:r>
            <a:r>
              <a:rPr lang="kk-KZ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түбегейлі </a:t>
            </a:r>
          </a:p>
          <a:p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жаңашылдығы</a:t>
            </a:r>
            <a:r>
              <a:rPr lang="kk-KZ" sz="14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Балабақшадағы  материалдық/ техникалық базасын жеткіліксізқаражаттануы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2037036" y="3881401"/>
            <a:ext cx="6955778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 сапасын көтеру мақсатында балабақшада инновациялық білім кеңістігін құру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78051" y="3786801"/>
            <a:ext cx="1913892" cy="1194926"/>
            <a:chOff x="471" y="272"/>
            <a:chExt cx="1161" cy="1539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178051" y="2290088"/>
            <a:ext cx="2023619" cy="1365250"/>
            <a:chOff x="402" y="402"/>
            <a:chExt cx="1228" cy="1539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ltGray">
            <a:xfrm>
              <a:off x="402" y="40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k-KZ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Мәселе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78051" y="976041"/>
            <a:ext cx="1918731" cy="1194926"/>
            <a:chOff x="471" y="272"/>
            <a:chExt cx="1161" cy="1539"/>
          </a:xfrm>
        </p:grpSpPr>
        <p:sp>
          <p:nvSpPr>
            <p:cNvPr id="22538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black">
          <a:xfrm>
            <a:off x="205845" y="1573504"/>
            <a:ext cx="176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C00000"/>
                </a:solidFill>
              </a:rPr>
              <a:t>  </a:t>
            </a:r>
            <a:r>
              <a:rPr lang="kk-KZ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17"/>
            <a:ext cx="695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black">
          <a:xfrm>
            <a:off x="178051" y="4277568"/>
            <a:ext cx="176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C00000"/>
                </a:solidFill>
              </a:rPr>
              <a:t>  </a:t>
            </a:r>
            <a:r>
              <a:rPr lang="kk-KZ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en-US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178051" y="4973187"/>
            <a:ext cx="2023619" cy="1365250"/>
            <a:chOff x="402" y="402"/>
            <a:chExt cx="1228" cy="1539"/>
          </a:xfrm>
        </p:grpSpPr>
        <p:sp>
          <p:nvSpPr>
            <p:cNvPr id="31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ltGray">
            <a:xfrm>
              <a:off x="402" y="40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k-KZ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Міндеттері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2087221" y="4962302"/>
            <a:ext cx="7015524" cy="132718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үрдісіне инновациялық  технологияларды еңгізуде  педагогтардың кәсіби </a:t>
            </a:r>
          </a:p>
          <a:p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шеберліктерінің деңгейін өтеру;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технологияларды оқу/ тәрбие үрдісіне еңгізу;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Бәсекеге қабілеттіліктерін көтеруде  балабақшаның  жағымды имиджін </a:t>
            </a:r>
          </a:p>
          <a:p>
            <a:r>
              <a:rPr lang="kk-KZ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калыптастыру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4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563" y="116632"/>
            <a:ext cx="6934200" cy="720080"/>
          </a:xfrm>
        </p:spPr>
        <p:txBody>
          <a:bodyPr/>
          <a:lstStyle/>
          <a:p>
            <a:pPr algn="ctr"/>
            <a:r>
              <a:rPr lang="kk-KZ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теориялық бөлімі</a:t>
            </a:r>
            <a:endParaRPr lang="en-US" alt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num-1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485" y="4581128"/>
            <a:ext cx="2747962" cy="18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gray">
          <a:xfrm>
            <a:off x="4546599" y="2074318"/>
            <a:ext cx="4597401" cy="2938860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gray">
          <a:xfrm>
            <a:off x="2509838" y="2074318"/>
            <a:ext cx="4150394" cy="2938860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Freeform 6"/>
          <p:cNvSpPr>
            <a:spLocks/>
          </p:cNvSpPr>
          <p:nvPr/>
        </p:nvSpPr>
        <p:spPr bwMode="gray">
          <a:xfrm>
            <a:off x="827584" y="764704"/>
            <a:ext cx="6197550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ltGray">
          <a:xfrm>
            <a:off x="179513" y="2074317"/>
            <a:ext cx="3456383" cy="293886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black">
          <a:xfrm>
            <a:off x="664435" y="2382838"/>
            <a:ext cx="18240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FFFFFF"/>
                </a:solidFill>
              </a:rPr>
              <a:t>.</a:t>
            </a:r>
            <a:endParaRPr lang="en-US" altLang="ru-RU" sz="1600" b="1" dirty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white">
          <a:xfrm>
            <a:off x="3347864" y="2915071"/>
            <a:ext cx="299305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нәтижеге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жетісу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әрекеттердің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жиыны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660232" y="2330295"/>
            <a:ext cx="16700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Әрекеттерді түсіну себебі</a:t>
            </a:r>
          </a:p>
          <a:p>
            <a:pPr algn="ctr"/>
            <a:r>
              <a:rPr lang="kk-KZ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kk-KZ" alt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kk-KZ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іздің әрекеттерке түрткі болып, бағыттайтын үрдіс</a:t>
            </a:r>
            <a:endParaRPr lang="en-US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64435" y="838800"/>
            <a:ext cx="746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kk-KZ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Терминдардың мағынасы</a:t>
            </a:r>
            <a:endParaRPr lang="en-US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79513" y="1556791"/>
            <a:ext cx="2664295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</a:t>
            </a:r>
            <a:r>
              <a:rPr lang="kk-KZ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gray">
          <a:xfrm>
            <a:off x="3098775" y="1504335"/>
            <a:ext cx="2409330" cy="569983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gray">
          <a:xfrm>
            <a:off x="5783721" y="1504335"/>
            <a:ext cx="2482825" cy="569979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 (мотив);</a:t>
            </a:r>
          </a:p>
          <a:p>
            <a:pPr algn="ctr"/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223837" y="1484785"/>
            <a:ext cx="3336925" cy="519232"/>
            <a:chOff x="3964" y="2071"/>
            <a:chExt cx="1484" cy="330"/>
          </a:xfrm>
        </p:grpSpPr>
        <p:sp>
          <p:nvSpPr>
            <p:cNvPr id="37898" name="AutoShape 10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3646771" y="1458806"/>
            <a:ext cx="5148572" cy="536575"/>
            <a:chOff x="3964" y="2071"/>
            <a:chExt cx="1484" cy="330"/>
          </a:xfrm>
        </p:grpSpPr>
        <p:sp>
          <p:nvSpPr>
            <p:cNvPr id="37904" name="AutoShape 1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k-KZ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Себептер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05" name="AutoShape 1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906" name="Rectangle 18"/>
          <p:cNvSpPr>
            <a:spLocks noChangeArrowheads="1"/>
          </p:cNvSpPr>
          <p:nvPr/>
        </p:nvSpPr>
        <p:spPr bwMode="ltGray">
          <a:xfrm>
            <a:off x="168658" y="2111376"/>
            <a:ext cx="3271716" cy="63182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Өзін/өзі дамыту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black">
          <a:xfrm>
            <a:off x="488046" y="1559735"/>
            <a:ext cx="295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қажеттіліктер</a:t>
            </a:r>
            <a:endPara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ltGray">
          <a:xfrm>
            <a:off x="3646771" y="2111376"/>
            <a:ext cx="5322030" cy="59754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шеберліктің өсуі, жаппымәдениетіліктің дамуы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19" name="Group 31"/>
          <p:cNvGrpSpPr>
            <a:grpSpLocks/>
          </p:cNvGrpSpPr>
          <p:nvPr/>
        </p:nvGrpSpPr>
        <p:grpSpPr bwMode="auto">
          <a:xfrm>
            <a:off x="395536" y="188640"/>
            <a:ext cx="6696744" cy="1112639"/>
            <a:chOff x="3964" y="2071"/>
            <a:chExt cx="1484" cy="330"/>
          </a:xfrm>
        </p:grpSpPr>
        <p:sp>
          <p:nvSpPr>
            <p:cNvPr id="37920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921" name="AutoShape 3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96" y="386879"/>
            <a:ext cx="6934200" cy="914400"/>
          </a:xfrm>
        </p:spPr>
        <p:txBody>
          <a:bodyPr/>
          <a:lstStyle/>
          <a:p>
            <a:pPr algn="ctr"/>
            <a:r>
              <a:rPr lang="kk-KZ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себептердің құрылымы</a:t>
            </a:r>
            <a:endParaRPr lang="en-US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ltGray">
          <a:xfrm>
            <a:off x="137368" y="2895600"/>
            <a:ext cx="3271716" cy="63182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Өзін/өзі таныту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ltGray">
          <a:xfrm>
            <a:off x="137368" y="4521297"/>
            <a:ext cx="3271716" cy="63182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Ұжымға кірілу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ltGray">
          <a:xfrm>
            <a:off x="137368" y="3645024"/>
            <a:ext cx="3271716" cy="63182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Өзін/өзі бағалау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ltGray">
          <a:xfrm>
            <a:off x="3615115" y="2929880"/>
            <a:ext cx="5322030" cy="59754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Өзін/өзі көрсету, өзінің идеяларын іске асыру. </a:t>
            </a:r>
          </a:p>
          <a:p>
            <a:pPr algn="ctr"/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Жетекшілік (лидерство)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ltGray">
          <a:xfrm>
            <a:off x="3655441" y="3679304"/>
            <a:ext cx="5322030" cy="59754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Жетістіктерін сезіну</a:t>
            </a:r>
            <a:r>
              <a:rPr lang="kk-KZ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өзбеттілігімен </a:t>
            </a:r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жұмыс жасау </a:t>
            </a:r>
          </a:p>
          <a:p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дағдысы 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ltGray">
          <a:xfrm>
            <a:off x="3742172" y="4555577"/>
            <a:ext cx="5322030" cy="59754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 арасында толық, сапалы  қарым/ қатынас. </a:t>
            </a:r>
            <a:b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Хабардарлық.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/>
          <p:cNvSpPr>
            <a:spLocks noChangeArrowheads="1"/>
          </p:cNvSpPr>
          <p:nvPr/>
        </p:nvSpPr>
        <p:spPr bwMode="ltGray">
          <a:xfrm>
            <a:off x="467544" y="1628799"/>
            <a:ext cx="8503980" cy="1108768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Ұйымдастыру/дайындау кезеңі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балабақшада педагогикалық ұжымның инновациялық 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 еңгізуде педагогтардың мүмкіндіктері мен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қажеттіліктерін анықтау</a:t>
            </a: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AutoShape 8"/>
          <p:cNvSpPr>
            <a:spLocks noChangeArrowheads="1"/>
          </p:cNvSpPr>
          <p:nvPr/>
        </p:nvSpPr>
        <p:spPr bwMode="ltGray">
          <a:xfrm>
            <a:off x="971500" y="163867"/>
            <a:ext cx="6304063" cy="816861"/>
          </a:xfrm>
          <a:prstGeom prst="can">
            <a:avLst>
              <a:gd name="adj" fmla="val 33197"/>
            </a:avLst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бөлім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AutoShape 8"/>
          <p:cNvSpPr>
            <a:spLocks noChangeArrowheads="1"/>
          </p:cNvSpPr>
          <p:nvPr/>
        </p:nvSpPr>
        <p:spPr bwMode="ltGray">
          <a:xfrm>
            <a:off x="497021" y="2996952"/>
            <a:ext cx="8503980" cy="1628975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кезең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Тәрбиеленушілердің зияткерлік және   шығармашылық қабілеттерін дамытуда</a:t>
            </a:r>
          </a:p>
          <a:p>
            <a:pPr algn="ctr"/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нновациялық педагогикалық технологияларды қолдануға  жағдай жасақтау, 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 педагогтарының проективтік дағдылар мен біліктіліктерін дамыту</a:t>
            </a: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AutoShape 8"/>
          <p:cNvSpPr>
            <a:spLocks noChangeArrowheads="1"/>
          </p:cNvSpPr>
          <p:nvPr/>
        </p:nvSpPr>
        <p:spPr bwMode="ltGray">
          <a:xfrm>
            <a:off x="640020" y="4869160"/>
            <a:ext cx="8503980" cy="1584176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Қорытындылау кезеңі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инновациялық педагогикалық технологияларды</a:t>
            </a:r>
          </a:p>
          <a:p>
            <a:pPr algn="ctr"/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едагогикалық  ұжымның мотивациясын арттыруда пайдалану 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тиімділігін қортындысын шығару</a:t>
            </a:r>
          </a:p>
          <a:p>
            <a:pPr algn="ctr"/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0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4" name="AutoShape 32"/>
          <p:cNvSpPr>
            <a:spLocks noChangeArrowheads="1"/>
          </p:cNvSpPr>
          <p:nvPr/>
        </p:nvSpPr>
        <p:spPr bwMode="gray">
          <a:xfrm>
            <a:off x="4030746" y="4618453"/>
            <a:ext cx="4839860" cy="936831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gray">
          <a:xfrm>
            <a:off x="4022389" y="3637599"/>
            <a:ext cx="4848217" cy="821839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gray">
          <a:xfrm>
            <a:off x="3989656" y="2622758"/>
            <a:ext cx="4913685" cy="912879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gray">
          <a:xfrm>
            <a:off x="3848045" y="1472600"/>
            <a:ext cx="5002585" cy="991246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513751" y="1858480"/>
            <a:ext cx="2622303" cy="4810880"/>
            <a:chOff x="862" y="713"/>
            <a:chExt cx="3780" cy="3490"/>
          </a:xfrm>
        </p:grpSpPr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3559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2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3563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6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3567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357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574" name="AutoShape 22"/>
          <p:cNvSpPr>
            <a:spLocks/>
          </p:cNvSpPr>
          <p:nvPr/>
        </p:nvSpPr>
        <p:spPr bwMode="blackWhite">
          <a:xfrm>
            <a:off x="4144297" y="1710254"/>
            <a:ext cx="4648583" cy="515938"/>
          </a:xfrm>
          <a:prstGeom prst="callout2">
            <a:avLst>
              <a:gd name="adj1" fmla="val 22153"/>
              <a:gd name="adj2" fmla="val -2139"/>
              <a:gd name="adj3" fmla="val 22153"/>
              <a:gd name="adj4" fmla="val -13361"/>
              <a:gd name="adj5" fmla="val 265847"/>
              <a:gd name="adj6" fmla="val -2516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kk-KZ" altLang="ru-RU" sz="1600" b="1" dirty="0" smtClean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тәрбие мен оқытудың мемлекеттік стандартын оқу, зерделеу</a:t>
            </a:r>
            <a:endParaRPr lang="en-US" altLang="ru-RU" sz="1600" b="1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5" name="AutoShape 23"/>
          <p:cNvSpPr>
            <a:spLocks/>
          </p:cNvSpPr>
          <p:nvPr/>
        </p:nvSpPr>
        <p:spPr bwMode="blackWhite">
          <a:xfrm>
            <a:off x="4073904" y="2818055"/>
            <a:ext cx="4654233" cy="522287"/>
          </a:xfrm>
          <a:prstGeom prst="callout2">
            <a:avLst>
              <a:gd name="adj1" fmla="val 21884"/>
              <a:gd name="adj2" fmla="val -2148"/>
              <a:gd name="adj3" fmla="val 21884"/>
              <a:gd name="adj4" fmla="val -13014"/>
              <a:gd name="adj5" fmla="val 200306"/>
              <a:gd name="adj6" fmla="val -24241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технологияларды еңгізуде  педагогтардың дайындық жағдайын  талдау. Диагностика.</a:t>
            </a:r>
            <a:endParaRPr lang="en-US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AutoShape 24"/>
          <p:cNvSpPr>
            <a:spLocks/>
          </p:cNvSpPr>
          <p:nvPr/>
        </p:nvSpPr>
        <p:spPr bwMode="blackWhite">
          <a:xfrm>
            <a:off x="4181221" y="4740561"/>
            <a:ext cx="4292888" cy="449263"/>
          </a:xfrm>
          <a:prstGeom prst="callout2">
            <a:avLst>
              <a:gd name="adj1" fmla="val 25440"/>
              <a:gd name="adj2" fmla="val -2167"/>
              <a:gd name="adj3" fmla="val 25440"/>
              <a:gd name="adj4" fmla="val -14894"/>
              <a:gd name="adj5" fmla="val 107773"/>
              <a:gd name="adj6" fmla="val -2802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 әрекетті басқару бағдарламасын жасақтау</a:t>
            </a:r>
            <a:endParaRPr lang="en-US" altLang="ru-RU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7" name="AutoShape 25"/>
          <p:cNvSpPr>
            <a:spLocks/>
          </p:cNvSpPr>
          <p:nvPr/>
        </p:nvSpPr>
        <p:spPr bwMode="blackWhite">
          <a:xfrm>
            <a:off x="4050882" y="3793793"/>
            <a:ext cx="4553566" cy="482600"/>
          </a:xfrm>
          <a:prstGeom prst="callout2">
            <a:avLst>
              <a:gd name="adj1" fmla="val 23685"/>
              <a:gd name="adj2" fmla="val -2157"/>
              <a:gd name="adj3" fmla="val 23685"/>
              <a:gd name="adj4" fmla="val -14523"/>
              <a:gd name="adj5" fmla="val 157894"/>
              <a:gd name="adj6" fmla="val -27204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6CD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инновациялар мәліметінің банкісін жасақтау</a:t>
            </a:r>
            <a:endParaRPr lang="en-US" altLang="ru-RU" b="1" dirty="0">
              <a:solidFill>
                <a:srgbClr val="6CD6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gray">
          <a:xfrm rot="-544120">
            <a:off x="566443" y="2497032"/>
            <a:ext cx="334962" cy="1920875"/>
          </a:xfrm>
          <a:prstGeom prst="upArrow">
            <a:avLst>
              <a:gd name="adj1" fmla="val 50194"/>
              <a:gd name="adj2" fmla="val 8809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968" y="2239333"/>
            <a:ext cx="906463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564393" y="188640"/>
            <a:ext cx="6679370" cy="1079603"/>
            <a:chOff x="402" y="402"/>
            <a:chExt cx="1228" cy="1398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AutoShape 8"/>
            <p:cNvSpPr>
              <a:spLocks noChangeArrowheads="1"/>
            </p:cNvSpPr>
            <p:nvPr/>
          </p:nvSpPr>
          <p:spPr bwMode="ltGray">
            <a:xfrm>
              <a:off x="402" y="402"/>
              <a:ext cx="1159" cy="1398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k-KZ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Ұйымдастыру/ дайындау кезеңі</a:t>
              </a:r>
              <a:endPara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84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5536" y="159838"/>
            <a:ext cx="6696744" cy="864096"/>
            <a:chOff x="3964" y="2060"/>
            <a:chExt cx="1484" cy="33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964" y="206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AutoShape 33"/>
            <p:cNvSpPr>
              <a:spLocks noChangeArrowheads="1"/>
            </p:cNvSpPr>
            <p:nvPr/>
          </p:nvSpPr>
          <p:spPr bwMode="gray">
            <a:xfrm>
              <a:off x="3987" y="2158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k-KZ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Жұмыстың мазмұны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utoShape 17"/>
          <p:cNvSpPr>
            <a:spLocks noChangeArrowheads="1"/>
          </p:cNvSpPr>
          <p:nvPr/>
        </p:nvSpPr>
        <p:spPr bwMode="ltGray">
          <a:xfrm>
            <a:off x="499328" y="1428736"/>
            <a:ext cx="8195404" cy="314327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қортындысын талдау, жұмыста пайдаланып 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 технологиялардың ерекшеліктерін анықтау, балалардың жасы 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 ескеру, пайда болған қиындылықтарды талдау, 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  шешу жолдарын іздеу;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Ғылыми/әдістемелік әдебиетерді, инновациялық технологияларды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пайдаланып отырған басқа балабақшалардың  тәжірибесін талдау;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 бойынша бар әдістемелік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материалдарды талдау.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:\семинар 1\20170228_132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72074"/>
            <a:ext cx="2262190" cy="151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cer\Desktop\ляко видео\20160922_135055.jpg"/>
          <p:cNvPicPr/>
          <p:nvPr/>
        </p:nvPicPr>
        <p:blipFill>
          <a:blip r:embed="rId3" cstate="print"/>
          <a:srcRect l="6150" t="3645" r="7744"/>
          <a:stretch>
            <a:fillRect/>
          </a:stretch>
        </p:blipFill>
        <p:spPr bwMode="auto">
          <a:xfrm>
            <a:off x="6357950" y="4714884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acer\Desktop\ляко видео\20160922_135118_003.jpg"/>
          <p:cNvPicPr/>
          <p:nvPr/>
        </p:nvPicPr>
        <p:blipFill>
          <a:blip r:embed="rId4" cstate="print"/>
          <a:srcRect l="5381" r="6726"/>
          <a:stretch>
            <a:fillRect/>
          </a:stretch>
        </p:blipFill>
        <p:spPr bwMode="auto">
          <a:xfrm>
            <a:off x="1071538" y="4786322"/>
            <a:ext cx="228601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56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ltGray">
          <a:xfrm>
            <a:off x="564393" y="188640"/>
            <a:ext cx="6304063" cy="1079603"/>
          </a:xfrm>
          <a:prstGeom prst="can">
            <a:avLst>
              <a:gd name="adj" fmla="val 3319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50000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кезең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6209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476" y="1484784"/>
            <a:ext cx="103505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9"/>
          <p:cNvSpPr>
            <a:spLocks noChangeArrowheads="1"/>
          </p:cNvSpPr>
          <p:nvPr/>
        </p:nvSpPr>
        <p:spPr bwMode="gray">
          <a:xfrm>
            <a:off x="3735376" y="1345851"/>
            <a:ext cx="5002585" cy="749326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AutoShape 22"/>
          <p:cNvSpPr>
            <a:spLocks/>
          </p:cNvSpPr>
          <p:nvPr/>
        </p:nvSpPr>
        <p:spPr bwMode="blackWhite">
          <a:xfrm>
            <a:off x="3999560" y="1442839"/>
            <a:ext cx="4517454" cy="515938"/>
          </a:xfrm>
          <a:prstGeom prst="callout2">
            <a:avLst>
              <a:gd name="adj1" fmla="val 22153"/>
              <a:gd name="adj2" fmla="val -2139"/>
              <a:gd name="adj3" fmla="val 22153"/>
              <a:gd name="adj4" fmla="val -13361"/>
              <a:gd name="adj5" fmla="val 265847"/>
              <a:gd name="adj6" fmla="val -2516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kk-KZ" altLang="ru-RU" sz="1600" b="1" dirty="0" smtClean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әрекетті басқару бағдарламасын іске асыру</a:t>
            </a:r>
            <a:endParaRPr lang="en-US" altLang="ru-RU" sz="1600" b="1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gray">
          <a:xfrm>
            <a:off x="3779825" y="2166318"/>
            <a:ext cx="4913685" cy="912879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AutoShape 23"/>
          <p:cNvSpPr>
            <a:spLocks/>
          </p:cNvSpPr>
          <p:nvPr/>
        </p:nvSpPr>
        <p:spPr bwMode="blackWhite">
          <a:xfrm>
            <a:off x="3934697" y="2420888"/>
            <a:ext cx="4654233" cy="366326"/>
          </a:xfrm>
          <a:prstGeom prst="callout2">
            <a:avLst>
              <a:gd name="adj1" fmla="val 21884"/>
              <a:gd name="adj2" fmla="val -2148"/>
              <a:gd name="adj3" fmla="val 47298"/>
              <a:gd name="adj4" fmla="val -13014"/>
              <a:gd name="adj5" fmla="val 200306"/>
              <a:gd name="adj6" fmla="val -24241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сапасын көтеру мақсатында білім кеңістігіне инновациялық технологияларды еңгізу</a:t>
            </a:r>
            <a:endParaRPr lang="en-US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gray">
          <a:xfrm>
            <a:off x="3845293" y="3237498"/>
            <a:ext cx="4848217" cy="821839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AutoShape 25"/>
          <p:cNvSpPr>
            <a:spLocks/>
          </p:cNvSpPr>
          <p:nvPr/>
        </p:nvSpPr>
        <p:spPr bwMode="blackWhite">
          <a:xfrm>
            <a:off x="4139944" y="3407117"/>
            <a:ext cx="4553566" cy="482600"/>
          </a:xfrm>
          <a:prstGeom prst="callout2">
            <a:avLst>
              <a:gd name="adj1" fmla="val 23685"/>
              <a:gd name="adj2" fmla="val -2157"/>
              <a:gd name="adj3" fmla="val 23685"/>
              <a:gd name="adj4" fmla="val -14523"/>
              <a:gd name="adj5" fmla="val 157894"/>
              <a:gd name="adj6" fmla="val -27204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6CD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 әрекетте белсенді оқыту әдістерін қолдану</a:t>
            </a:r>
            <a:endParaRPr lang="en-US" altLang="ru-RU" b="1" dirty="0">
              <a:solidFill>
                <a:srgbClr val="6CD6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gray">
          <a:xfrm>
            <a:off x="3889744" y="4171973"/>
            <a:ext cx="4848217" cy="962373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AutoShape 24"/>
          <p:cNvSpPr>
            <a:spLocks/>
          </p:cNvSpPr>
          <p:nvPr/>
        </p:nvSpPr>
        <p:spPr bwMode="blackWhite">
          <a:xfrm>
            <a:off x="4090223" y="4396604"/>
            <a:ext cx="4292888" cy="449263"/>
          </a:xfrm>
          <a:prstGeom prst="callout2">
            <a:avLst>
              <a:gd name="adj1" fmla="val 25440"/>
              <a:gd name="adj2" fmla="val -2167"/>
              <a:gd name="adj3" fmla="val 25440"/>
              <a:gd name="adj4" fmla="val -14894"/>
              <a:gd name="adj5" fmla="val 107773"/>
              <a:gd name="adj6" fmla="val -2802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ізденістер банкісін жасақтау (әдістемелік материалдардың  таныстырылымын, видеотека, т.с.)</a:t>
            </a:r>
            <a:endParaRPr lang="en-US" altLang="ru-RU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gray">
          <a:xfrm>
            <a:off x="3838357" y="5301208"/>
            <a:ext cx="4839860" cy="936831"/>
          </a:xfrm>
          <a:prstGeom prst="roundRect">
            <a:avLst>
              <a:gd name="adj" fmla="val 16667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AutoShape 24"/>
          <p:cNvSpPr>
            <a:spLocks/>
          </p:cNvSpPr>
          <p:nvPr/>
        </p:nvSpPr>
        <p:spPr bwMode="blackWhite">
          <a:xfrm>
            <a:off x="4122957" y="5359122"/>
            <a:ext cx="4292888" cy="449263"/>
          </a:xfrm>
          <a:prstGeom prst="callout2">
            <a:avLst>
              <a:gd name="adj1" fmla="val 25440"/>
              <a:gd name="adj2" fmla="val -2167"/>
              <a:gd name="adj3" fmla="val 25440"/>
              <a:gd name="adj4" fmla="val -14894"/>
              <a:gd name="adj5" fmla="val 94642"/>
              <a:gd name="adj6" fmla="val -4657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kk-KZ" altLang="ru-RU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үрдісін ақпараттандыру (сайтты ашу, АКТ қолдану, т..с)</a:t>
            </a:r>
            <a:endParaRPr lang="en-US" altLang="ru-RU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School_ani</Template>
  <TotalTime>623</TotalTime>
  <Words>745</Words>
  <Application>Microsoft Office PowerPoint</Application>
  <PresentationFormat>Экран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School_ani</vt:lpstr>
      <vt:lpstr>ЖОБА «Мектепке дейінгі ұйымдардың педагогикалық ұжымының мотивациясын арттыруда инновациялық технологияның рөлі»</vt:lpstr>
      <vt:lpstr>Слайд 2</vt:lpstr>
      <vt:lpstr>Слайд 3</vt:lpstr>
      <vt:lpstr>Жобаның теориялық бөлімі</vt:lpstr>
      <vt:lpstr>Негізгі себептердің құрылымы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РАХМЕТ!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например</dc:creator>
  <cp:lastModifiedBy>Пользователь Windows</cp:lastModifiedBy>
  <cp:revision>78</cp:revision>
  <dcterms:created xsi:type="dcterms:W3CDTF">2017-09-27T09:16:22Z</dcterms:created>
  <dcterms:modified xsi:type="dcterms:W3CDTF">2017-12-14T19:48:45Z</dcterms:modified>
</cp:coreProperties>
</file>