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2" r:id="rId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0569" autoAdjust="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420D4-45C7-44A3-A79F-C254A7960D1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4C356-F9FF-42BD-9A8C-BDA0F5D02C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002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4C356-F9FF-42BD-9A8C-BDA0F5D02CE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834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4C356-F9FF-42BD-9A8C-BDA0F5D02CE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283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5558074" y="74441"/>
            <a:ext cx="3585926" cy="1063282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k-KZ" sz="1400" dirty="0" smtClean="0">
              <a:solidFill>
                <a:schemeClr val="tx1"/>
              </a:solidFill>
            </a:endParaRPr>
          </a:p>
          <a:p>
            <a:pPr algn="just"/>
            <a:r>
              <a:rPr lang="kk-KZ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Тарау: Толғауы тоқсан қызыл тіл</a:t>
            </a:r>
          </a:p>
          <a:p>
            <a:pPr algn="just"/>
            <a:r>
              <a:rPr lang="kk-KZ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Бөлім:Көркем әдебиет және эпикалық сарын</a:t>
            </a:r>
          </a:p>
          <a:p>
            <a:pPr algn="just"/>
            <a:r>
              <a:rPr lang="kk-KZ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Тақырып: Ш.Құдайбердіұлының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Еңлік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Кебек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поэмасы</a:t>
            </a:r>
            <a:endParaRPr lang="kk-KZ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107792" y="2632182"/>
            <a:ext cx="3254264" cy="452254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мақсаты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0" y="74441"/>
            <a:ext cx="3152458" cy="988841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№47 орта мектебі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Камбарбекова Нургуль Абдикуловна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3107793" y="1080877"/>
            <a:ext cx="3254263" cy="475915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53877" y="74441"/>
            <a:ext cx="2404197" cy="9991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 сынып 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әдебиеті пәні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" y="1556793"/>
            <a:ext cx="4355975" cy="1075389"/>
          </a:xfrm>
          <a:prstGeom prst="roundRect">
            <a:avLst>
              <a:gd name="adj" fmla="val 1515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8.1.1.1-әдеби шығарманың жанрына байланысты сюжеттік желілерін,эпилог,прологтарды анықтау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148064" y="1556793"/>
            <a:ext cx="4009172" cy="10753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8.1.4.1- көркем шығармалардан алған үзінділерді өз көзқарасын дәлелдеу үшін орынды қолдану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4563794" y="1668918"/>
            <a:ext cx="342260" cy="851138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-29647" y="3044697"/>
            <a:ext cx="3168351" cy="2450570"/>
          </a:xfrm>
          <a:prstGeom prst="roundRect">
            <a:avLst>
              <a:gd name="adj" fmla="val 10468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барлығы орындай алады: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 шығарманың  жанрына байланысты  сюжеттік желілерін,эпилог,прологтарды анықтайды, көркем шығармалардан алған үзінділерді өз көзқарасын дәлелдеу үшін орынды қолданады.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261952" y="3076791"/>
            <a:ext cx="2830104" cy="2552102"/>
          </a:xfrm>
          <a:prstGeom prst="roundRect">
            <a:avLst>
              <a:gd name="adj" fmla="val 476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көпшілігі  </a:t>
            </a:r>
            <a:r>
              <a:rPr lang="kk-KZ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 алады: әдеби </a:t>
            </a:r>
            <a:r>
              <a:rPr lang="kk-KZ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 жанрына байланысты сюжеттік желілерін,эпилог,прологтарды анықтайды,ауызша және жазылымда өз көзқарасын дәлелдеу үшін көркем шығармалардан алған үзінділерді орынды қолданады,өз көзқарасын дәлелдейді.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00193" y="3037140"/>
            <a:ext cx="2843807" cy="255210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</a:t>
            </a:r>
            <a:r>
              <a:rPr lang="kk-KZ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кейбіреуі  </a:t>
            </a:r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 алады</a:t>
            </a:r>
            <a:r>
              <a:rPr lang="kk-KZ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:әдеби шығарманың жанрына байланысты сюжеттік </a:t>
            </a:r>
            <a:r>
              <a:rPr lang="kk-KZ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желілерін,эпилог,прологтарды </a:t>
            </a:r>
            <a:r>
              <a:rPr lang="kk-KZ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анықтайды,ауызша және жазылымда өз көзқарасын дәлелдеу үшін көркем шығармалардан алған </a:t>
            </a:r>
            <a:r>
              <a:rPr lang="kk-KZ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үзінділерді,өз ойын өмірмен байланыстыра отырып,нақты  </a:t>
            </a:r>
            <a:r>
              <a:rPr lang="kk-KZ" sz="1400" dirty="0" smtClean="0">
                <a:solidFill>
                  <a:schemeClr val="tx1"/>
                </a:solidFill>
              </a:rPr>
              <a:t>дәлелдермен тәсіндіре алады</a:t>
            </a:r>
            <a:r>
              <a:rPr lang="kk-KZ" sz="1400" dirty="0" smtClean="0">
                <a:solidFill>
                  <a:srgbClr val="FFFF00"/>
                </a:solidFill>
              </a:rPr>
              <a:t>.</a:t>
            </a:r>
            <a:endParaRPr lang="ru-RU" sz="1400" dirty="0">
              <a:solidFill>
                <a:srgbClr val="FFFF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107792" y="5564705"/>
            <a:ext cx="3254264" cy="3788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критерийлары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459062" y="5943600"/>
            <a:ext cx="2592288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эпилог,прологтарды анықтайды;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156176" y="5968137"/>
            <a:ext cx="2987824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көркем шығармалардан алған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үзінділерді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дәлелдеу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 өз көзқарасын түсіндіреді.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0" y="5943600"/>
            <a:ext cx="3347863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-әдеби шығарманың жанрына байланысты сюжеттік желілерін мазмұндай</a:t>
            </a:r>
            <a:r>
              <a:rPr lang="kk-KZ" dirty="0" smtClean="0">
                <a:solidFill>
                  <a:schemeClr val="tx1"/>
                </a:solidFill>
              </a:rPr>
              <a:t>ды;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295892" y="2611571"/>
            <a:ext cx="369033" cy="425569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7465571" y="2685964"/>
            <a:ext cx="369033" cy="425569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1259631" y="5495029"/>
            <a:ext cx="369033" cy="425569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7650088" y="5628893"/>
            <a:ext cx="369033" cy="425569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422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процесс 5"/>
          <p:cNvSpPr/>
          <p:nvPr/>
        </p:nvSpPr>
        <p:spPr>
          <a:xfrm>
            <a:off x="0" y="0"/>
            <a:ext cx="9144000" cy="612648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 оқу әдістері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50" y="612648"/>
            <a:ext cx="1177280" cy="62453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dirty="0" smtClean="0"/>
              <a:t> </a:t>
            </a: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 оқыту белсенді жұмысқа тартылу-ын көздей-тін оқыту және оқу әдісте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1557303" y="626219"/>
            <a:ext cx="914400" cy="612648"/>
          </a:xfrm>
          <a:prstGeom prst="wedgeRect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4678288" y="626219"/>
            <a:ext cx="914400" cy="612648"/>
          </a:xfrm>
          <a:prstGeom prst="wedgeRect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6133225" y="626219"/>
            <a:ext cx="914400" cy="612648"/>
          </a:xfrm>
          <a:prstGeom prst="wedgeRect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7724681" y="636576"/>
            <a:ext cx="914400" cy="612648"/>
          </a:xfrm>
          <a:prstGeom prst="wedgeRect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3191370" y="626219"/>
            <a:ext cx="914400" cy="612648"/>
          </a:xfrm>
          <a:prstGeom prst="wedgeRect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354177" y="1393259"/>
            <a:ext cx="1368151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61654" y="1393642"/>
            <a:ext cx="1173832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Сканерлеп оқу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522507" y="1393642"/>
            <a:ext cx="1177280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FILA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906349" y="1418050"/>
            <a:ext cx="1368152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түрлі күнделік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630527" y="1418050"/>
            <a:ext cx="1134050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ебат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871298" y="2662806"/>
            <a:ext cx="1289044" cy="407856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Еңлік-Кебек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дастаныноқушы-лар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тобымен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оқып,жалпы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мазмұ-нын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262986" y="2639700"/>
            <a:ext cx="1643363" cy="41016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астаннан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 туралы деректер табады,кейіп-керге өз пікірін білдіреді,сұ-</a:t>
            </a:r>
          </a:p>
          <a:p>
            <a:pPr algn="ctr"/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раққа жауап береді,кейіп-кердің іс-әрекетінің дұрыс-бұрыстығын айтады.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557486" y="2639700"/>
            <a:ext cx="1308809" cy="41016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Шын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ғашықтар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қосылмай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…»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Топпен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пікірталас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984602" y="2625653"/>
            <a:ext cx="1499347" cy="411571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Бөліктің оң жағына поэмадағы қатты әсер еткен тұстарды, үзінділерді жазады.Бөліктің сол жағына,сол әсер еткен үзінділер жайлы пікір жазады</a:t>
            </a:r>
            <a:r>
              <a:rPr lang="kk-KZ" sz="1600" dirty="0" smtClean="0">
                <a:solidFill>
                  <a:schemeClr val="tx1"/>
                </a:solidFill>
              </a:rPr>
              <a:t>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56276" y="2648709"/>
            <a:ext cx="1368150" cy="409265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 тақырып-тар бойынша жаңа сабақты меңгеруге негіз  болатын болжау сұрақтары беріледі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1795936" y="2360075"/>
            <a:ext cx="484632" cy="244602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3273504" y="2358714"/>
            <a:ext cx="484632" cy="244602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4868831" y="2360075"/>
            <a:ext cx="484632" cy="214503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6363563" y="2401549"/>
            <a:ext cx="484632" cy="214503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7969575" y="2390174"/>
            <a:ext cx="484632" cy="214503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310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7062" y="0"/>
            <a:ext cx="9137239" cy="637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Саралау тәсілдері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7" y="744135"/>
            <a:ext cx="3207575" cy="31374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алушыларға бірдей тапсырма ұсынылады.Түрлі деңгейдегі жауап қабылданады.Бұл әдістің тиімділігі оқушыны қызықтырып, ынталандыру.Сол себепті ортақ тапсырма беріледі,бірдей міндет қойылады.Әр оқушы өз мүмкіндігінше жауап береді.Жүргізілген жұмыс нәтижесі де әр түрлі болады.</a:t>
            </a:r>
            <a:endParaRPr lang="ru-RU" sz="16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99787" y="763540"/>
            <a:ext cx="1944213" cy="295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Сканерлеп оқу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6" y="4111356"/>
            <a:ext cx="3207575" cy="26358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Ынтымақтастық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 – саралаудың тиімді тәсілі болып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табылады.Әр топ ішінде </a:t>
            </a:r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 орта оқушы өзінің құрбысынан көмек алуға мүмкіндігі бар, ал қабілетті оқушылар өз ойы мен идеясын жүзеге асыру арқылы топ жұмысына үлесін қоса алады.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162377" y="4198709"/>
            <a:ext cx="2137814" cy="243589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 </a:t>
            </a:r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формалары бойынша саралау  (топтық жұмыс)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99784" y="4111356"/>
            <a:ext cx="1944216" cy="26277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FILA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Двойная стрелка влево/вправо 19"/>
          <p:cNvSpPr/>
          <p:nvPr/>
        </p:nvSpPr>
        <p:spPr>
          <a:xfrm>
            <a:off x="3459094" y="2023704"/>
            <a:ext cx="752866" cy="484632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войная стрелка влево/вправо 20"/>
          <p:cNvSpPr/>
          <p:nvPr/>
        </p:nvSpPr>
        <p:spPr>
          <a:xfrm>
            <a:off x="3275856" y="5345686"/>
            <a:ext cx="886521" cy="484632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войная стрелка влево/вправо 21"/>
          <p:cNvSpPr/>
          <p:nvPr/>
        </p:nvSpPr>
        <p:spPr>
          <a:xfrm>
            <a:off x="6300192" y="2023704"/>
            <a:ext cx="648073" cy="484632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войная стрелка влево/вправо 22"/>
          <p:cNvSpPr/>
          <p:nvPr/>
        </p:nvSpPr>
        <p:spPr>
          <a:xfrm>
            <a:off x="6326063" y="5125954"/>
            <a:ext cx="596329" cy="484632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211960" y="908720"/>
            <a:ext cx="2088232" cy="280831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 немесе жауап бойынша саралау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446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609" y="66868"/>
            <a:ext cx="8812485" cy="4399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КРИТЕРИЙАЛДЫ БАҒАЛАУ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166505" y="846956"/>
            <a:ext cx="1353308" cy="727680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064624" y="832442"/>
            <a:ext cx="1614323" cy="727680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Сканерлеп оқу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4070000" y="869741"/>
            <a:ext cx="1582120" cy="727680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FILA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5796135" y="918498"/>
            <a:ext cx="1802319" cy="706252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түрлі күнделік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</a:t>
            </a:r>
            <a:r>
              <a:rPr lang="ru-RU" dirty="0" err="1" smtClean="0">
                <a:solidFill>
                  <a:schemeClr val="tx1"/>
                </a:solidFill>
              </a:rPr>
              <a:t>сі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7704436" y="887870"/>
            <a:ext cx="1439564" cy="709551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ебат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7609" y="1695489"/>
            <a:ext cx="1840095" cy="15894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</a:t>
            </a:r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меңгеруге негіз </a:t>
            </a:r>
            <a:r>
              <a:rPr lang="kk-KZ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 болжау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сұрақтарына жауап береді</a:t>
            </a:r>
            <a:r>
              <a:rPr lang="kk-KZ" sz="1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907704" y="1705336"/>
            <a:ext cx="1928166" cy="16123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тапсы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рма</a:t>
            </a:r>
          </a:p>
          <a:p>
            <a:pPr algn="just"/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Поэманы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тобымен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оқып,өздері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835870" y="1713629"/>
            <a:ext cx="2023084" cy="15894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</a:p>
          <a:p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Дастаннан алынған деректерді өмірмен байланыс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тырады</a:t>
            </a:r>
            <a:r>
              <a:rPr lang="kk-KZ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858954" y="1757218"/>
            <a:ext cx="1722805" cy="15722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тапсырма 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Шығармадан ұнаған үзіндіні тауып жазып,өз пікірін білдіреді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598455" y="1713629"/>
            <a:ext cx="1545545" cy="17873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</a:p>
          <a:p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Проблемалық  сұрақтың дұрыс-бұрыстығын өз ойымен дәлелдейді.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43119" y="5185218"/>
            <a:ext cx="3117313" cy="16727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Қалыптастырушы бағалау</a:t>
            </a:r>
            <a:endParaRPr lang="kk-KZ" dirty="0">
              <a:solidFill>
                <a:schemeClr val="tx1"/>
              </a:solidFill>
            </a:endParaRPr>
          </a:p>
          <a:p>
            <a:pPr algn="ctr"/>
            <a:endParaRPr lang="kk-KZ" dirty="0" smtClean="0"/>
          </a:p>
          <a:p>
            <a:pPr algn="ctr"/>
            <a:endParaRPr lang="kk-KZ" dirty="0"/>
          </a:p>
          <a:p>
            <a:pPr algn="ctr"/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974302" y="5013176"/>
            <a:ext cx="3096343" cy="18448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Рефлексия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kk-KZ" dirty="0"/>
          </a:p>
          <a:p>
            <a:pPr algn="ctr"/>
            <a:endParaRPr lang="kk-KZ" dirty="0" smtClean="0"/>
          </a:p>
          <a:p>
            <a:pPr algn="ctr"/>
            <a:endParaRPr lang="kk-KZ" dirty="0"/>
          </a:p>
          <a:p>
            <a:pPr algn="ctr"/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7609" y="3509573"/>
            <a:ext cx="1907704" cy="133461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-сұрақтарға жауап береді;</a:t>
            </a:r>
          </a:p>
          <a:p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-әннің авторын табады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975313" y="3509572"/>
            <a:ext cx="1925484" cy="16756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-мәтінді оқиды;</a:t>
            </a:r>
          </a:p>
          <a:p>
            <a:pPr algn="just"/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-сюжеттік желісі бойынша мазмұнын айтадыі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-эпилог,прологын  анықтайды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916059" y="3459930"/>
            <a:ext cx="2077958" cy="17252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dirty="0" smtClean="0"/>
              <a:t>-</a:t>
            </a:r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 табады;</a:t>
            </a:r>
          </a:p>
          <a:p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-пікір білдіреді;</a:t>
            </a:r>
          </a:p>
          <a:p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-сұраққа жауап береді;</a:t>
            </a:r>
          </a:p>
          <a:p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-іс-әрекетті дәлелдейді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016609" y="3509574"/>
            <a:ext cx="1505865" cy="133461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-үзінділерді табады;</a:t>
            </a:r>
          </a:p>
          <a:p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-пікір жазады;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570817" y="3620054"/>
            <a:ext cx="1467667" cy="122413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-ойын дәлелдейді;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Рисунок 27" descr="ÐÐ°ÑÑÐ¸Ð½ÐºÐ¸ Ð¿Ð¾ Ð·Ð°Ð¿ÑÐ¾ÑÑ ÐÐºÑ Ð¶Ò±Ð»Ð´ÑÐ·, Ð±ÑÑ ÑÑÐ»ÐµÐº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5805264"/>
            <a:ext cx="2992889" cy="1052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09" y="5517232"/>
            <a:ext cx="3021875" cy="1182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Стрелка вниз 1"/>
          <p:cNvSpPr/>
          <p:nvPr/>
        </p:nvSpPr>
        <p:spPr>
          <a:xfrm>
            <a:off x="611560" y="518501"/>
            <a:ext cx="85996" cy="2355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2555776" y="558030"/>
            <a:ext cx="85996" cy="2355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4667388" y="558030"/>
            <a:ext cx="85996" cy="2355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8237918" y="558030"/>
            <a:ext cx="85996" cy="2355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6549566" y="558030"/>
            <a:ext cx="85996" cy="2355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99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249" y="260648"/>
            <a:ext cx="8355769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Ықшамсабақтың сабақты жоспарлауға ықпалы туралы қорытындылар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485279" y="1207792"/>
            <a:ext cx="2016518" cy="876788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Тренердің кері байланысы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40674" y="1161428"/>
            <a:ext cx="2664296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Әріптестердің кері байланысы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0955" y="1161428"/>
            <a:ext cx="1942063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Болашаққа болжам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5279" y="2708919"/>
            <a:ext cx="2016224" cy="36724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 мақсаттарын-дағы кодтық белгілердің оқылуын  үйрендім.БЛУМ таксаномиясын-дағы етістіктер арқылы ойлау дағдыларының деңгейі анықталатынын білдім.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47864" y="2708920"/>
            <a:ext cx="2664296" cy="3600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 оқуға тартуға бағытталған тиімді әдіс-тәсілдерді қолдануды үйрендім</a:t>
            </a: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48264" y="2708919"/>
            <a:ext cx="1874755" cy="33843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 мақсаттарына жету үшін тапсырмалар-ды саралап аламын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1251075" y="764704"/>
            <a:ext cx="484632" cy="363932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4402817" y="764704"/>
            <a:ext cx="484632" cy="363932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576017" y="764704"/>
            <a:ext cx="484632" cy="363932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7643325" y="2095331"/>
            <a:ext cx="484632" cy="613586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4402817" y="2149440"/>
            <a:ext cx="484632" cy="559477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1143424" y="2128963"/>
            <a:ext cx="484632" cy="579955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0496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522</Words>
  <Application>Microsoft Office PowerPoint</Application>
  <PresentationFormat>Экран (4:3)</PresentationFormat>
  <Paragraphs>90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64</cp:revision>
  <cp:lastPrinted>2019-03-26T15:43:35Z</cp:lastPrinted>
  <dcterms:created xsi:type="dcterms:W3CDTF">2019-03-25T03:15:24Z</dcterms:created>
  <dcterms:modified xsi:type="dcterms:W3CDTF">2019-03-27T16:47:35Z</dcterms:modified>
</cp:coreProperties>
</file>