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Nunito"/>
      <p:regular r:id="rId13"/>
      <p:bold r:id="rId14"/>
      <p:italic r:id="rId15"/>
      <p:boldItalic r:id="rId16"/>
    </p:embeddedFont>
    <p:embeddedFont>
      <p:font typeface="Maven Pro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italic.fntdata"/><Relationship Id="rId14" Type="http://schemas.openxmlformats.org/officeDocument/2006/relationships/font" Target="fonts/Nunito-bold.fntdata"/><Relationship Id="rId17" Type="http://schemas.openxmlformats.org/officeDocument/2006/relationships/font" Target="fonts/MavenPro-regular.fntdata"/><Relationship Id="rId16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MavenPr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a0093dcc6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a0093dcc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a0093dcc6b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a0093dcc6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a0093dcc6b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a0093dcc6b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a0093dcc6b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a0093dcc6b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a0093dcc6b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a0093dcc6b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a0093dcc6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a0093dcc6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bilimland.kz/ru/courses/physics-ru/mexanika/kinematika/lesson/uskorennoe-dvizheni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bilimland.kz/ru" TargetMode="External"/><Relationship Id="rId4" Type="http://schemas.openxmlformats.org/officeDocument/2006/relationships/hyperlink" Target="http://sk.nis.edu.kz/" TargetMode="External"/><Relationship Id="rId5" Type="http://schemas.openxmlformats.org/officeDocument/2006/relationships/hyperlink" Target="http://www.physbook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Ускорение. Равноускоренное движение.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Подготовил: Габитов Абдулазиз 7D класс.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Предлагаю прежде чем приступить к следуйщему слайду перейти по ссылке.</a:t>
            </a:r>
            <a:endParaRPr/>
          </a:p>
        </p:txBody>
      </p:sp>
      <p:sp>
        <p:nvSpPr>
          <p:cNvPr id="284" name="Google Shape;284;p14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https://bilimland.kz/ru/courses/physics-ru/mexanika/kinematika/lesson/uskorennoe-dvizhenie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/>
              <a:t>Ускорение - это величина, равная отношению изменения скорости к промежутку времени, за которое это изменение произошло. Обозначается a</a:t>
            </a:r>
            <a:endParaRPr sz="2500"/>
          </a:p>
        </p:txBody>
      </p:sp>
      <p:sp>
        <p:nvSpPr>
          <p:cNvPr id="290" name="Google Shape;290;p15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6"/>
          <p:cNvSpPr txBox="1"/>
          <p:nvPr>
            <p:ph idx="1" type="subTitle"/>
          </p:nvPr>
        </p:nvSpPr>
        <p:spPr>
          <a:xfrm>
            <a:off x="824000" y="3050975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Формула ускорения: </a:t>
            </a:r>
            <a:endParaRPr/>
          </a:p>
        </p:txBody>
      </p:sp>
      <p:sp>
        <p:nvSpPr>
          <p:cNvPr id="297" name="Google Shape;297;p16"/>
          <p:cNvSpPr txBox="1"/>
          <p:nvPr/>
        </p:nvSpPr>
        <p:spPr>
          <a:xfrm>
            <a:off x="112250" y="26200"/>
            <a:ext cx="5679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700">
                <a:solidFill>
                  <a:srgbClr val="FFFFFF"/>
                </a:solidFill>
              </a:rPr>
              <a:t>Ускорение показывает изменение модуля вектора скорости в единицу времени.</a:t>
            </a:r>
            <a:endParaRPr sz="1700">
              <a:solidFill>
                <a:srgbClr val="FFFFFF"/>
              </a:solidFill>
            </a:endParaRPr>
          </a:p>
        </p:txBody>
      </p:sp>
      <p:pic>
        <p:nvPicPr>
          <p:cNvPr id="298" name="Google Shape;29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7013" y="803050"/>
            <a:ext cx="2183625" cy="14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82675" y="2890538"/>
            <a:ext cx="2183600" cy="759978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16"/>
          <p:cNvSpPr txBox="1"/>
          <p:nvPr/>
        </p:nvSpPr>
        <p:spPr>
          <a:xfrm>
            <a:off x="679925" y="3771150"/>
            <a:ext cx="3312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FFFFFF"/>
                </a:solidFill>
              </a:rPr>
              <a:t>Единица измерения ускорения в СИ: 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301" name="Google Shape;301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90625" y="3650525"/>
            <a:ext cx="820773" cy="75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7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7"/>
          <p:cNvSpPr txBox="1"/>
          <p:nvPr/>
        </p:nvSpPr>
        <p:spPr>
          <a:xfrm>
            <a:off x="0" y="0"/>
            <a:ext cx="5395200" cy="33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FFFFFF"/>
                </a:solidFill>
              </a:rPr>
              <a:t>Решите задачу: С каким ускорением двигался автобус, если, трогаясь с места стоянки, он развил скорость 15 м/с за 50 с?  </a:t>
            </a:r>
            <a:endParaRPr sz="15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FFFFFF"/>
                </a:solidFill>
              </a:rPr>
              <a:t>Решение: https://qiwi.io/ffG</a:t>
            </a:r>
            <a:endParaRPr sz="1500">
              <a:solidFill>
                <a:srgbClr val="FFFFFF"/>
              </a:solidFill>
            </a:endParaRPr>
          </a:p>
        </p:txBody>
      </p:sp>
      <p:pic>
        <p:nvPicPr>
          <p:cNvPr id="309" name="Google Shape;30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995" y="1613825"/>
            <a:ext cx="4255500" cy="27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8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8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8"/>
          <p:cNvSpPr txBox="1"/>
          <p:nvPr/>
        </p:nvSpPr>
        <p:spPr>
          <a:xfrm>
            <a:off x="0" y="0"/>
            <a:ext cx="5079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Peшите задачу:  Скорость движения автомобиля за 40 с возросла от 5 м/с до 15 м/с. Определите ускорение автомобиля.</a:t>
            </a:r>
            <a:endParaRPr sz="200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Решение:</a:t>
            </a:r>
            <a:r>
              <a:rPr lang="ru" sz="190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https://qiwi.io/ffN</a:t>
            </a:r>
            <a:endParaRPr sz="200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317" name="Google Shape;31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2112" y="2203950"/>
            <a:ext cx="2927225" cy="172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9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9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9"/>
          <p:cNvSpPr txBox="1"/>
          <p:nvPr/>
        </p:nvSpPr>
        <p:spPr>
          <a:xfrm>
            <a:off x="571400" y="251775"/>
            <a:ext cx="45081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Использованные ресурсы: </a:t>
            </a:r>
            <a:endParaRPr sz="2800">
              <a:solidFill>
                <a:srgbClr val="FFFFFF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3810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"/>
              <a:buChar char="●"/>
            </a:pPr>
            <a:r>
              <a:rPr lang="ru" sz="2400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https://qiwi.io/ff5</a:t>
            </a:r>
            <a:endParaRPr sz="2400">
              <a:solidFill>
                <a:srgbClr val="FFFFFF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3810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"/>
              <a:buChar char="●"/>
            </a:pPr>
            <a:r>
              <a:rPr lang="ru" sz="2400" u="sng">
                <a:solidFill>
                  <a:schemeClr val="hlink"/>
                </a:solidFill>
                <a:hlinkClick r:id="rId3"/>
              </a:rPr>
              <a:t>https://bilimland.kz/ru</a:t>
            </a:r>
            <a:endParaRPr sz="2400">
              <a:solidFill>
                <a:srgbClr val="FFFFFF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3810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"/>
              <a:buChar char="●"/>
            </a:pPr>
            <a:r>
              <a:rPr lang="ru" sz="2400" u="sng">
                <a:solidFill>
                  <a:schemeClr val="hlink"/>
                </a:solidFill>
                <a:hlinkClick r:id="rId4"/>
              </a:rPr>
              <a:t>http://sk.nis.edu.kz/</a:t>
            </a:r>
            <a:endParaRPr sz="2400">
              <a:solidFill>
                <a:srgbClr val="FFFFFF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3810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"/>
              <a:buChar char="●"/>
            </a:pPr>
            <a:r>
              <a:rPr lang="ru" sz="2400" u="sng">
                <a:solidFill>
                  <a:schemeClr val="hlink"/>
                </a:solidFill>
                <a:hlinkClick r:id="rId5"/>
              </a:rPr>
              <a:t>http://www.physbook.ru/</a:t>
            </a:r>
            <a:endParaRPr sz="2400">
              <a:solidFill>
                <a:srgbClr val="FFFFFF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