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83" r:id="rId2"/>
    <p:sldId id="284" r:id="rId3"/>
    <p:sldId id="311" r:id="rId4"/>
    <p:sldId id="290" r:id="rId5"/>
    <p:sldId id="312" r:id="rId6"/>
    <p:sldId id="309" r:id="rId7"/>
    <p:sldId id="310" r:id="rId8"/>
    <p:sldId id="313" r:id="rId9"/>
    <p:sldId id="294" r:id="rId10"/>
    <p:sldId id="293" r:id="rId11"/>
    <p:sldId id="296" r:id="rId12"/>
    <p:sldId id="297" r:id="rId13"/>
    <p:sldId id="299" r:id="rId14"/>
    <p:sldId id="303" r:id="rId15"/>
    <p:sldId id="300" r:id="rId16"/>
    <p:sldId id="306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502" autoAdjust="0"/>
  </p:normalViewPr>
  <p:slideViewPr>
    <p:cSldViewPr>
      <p:cViewPr varScale="1">
        <p:scale>
          <a:sx n="112" d="100"/>
          <a:sy n="112" d="100"/>
        </p:scale>
        <p:origin x="1554" y="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C4FB27D-00FB-4A31-87A9-CAF29EF0A9CC}" type="datetimeFigureOut">
              <a:rPr lang="ru-RU"/>
              <a:pPr>
                <a:defRPr/>
              </a:pPr>
              <a:t>11.01.2018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F7184E1-9D05-4739-9DD1-07046BECD5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74707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765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84A93A-6CD8-4ADB-AD4E-6DA67EFA1A30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ru-RU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83201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0"/>
          <p:cNvSpPr>
            <a:spLocks/>
          </p:cNvSpPr>
          <p:nvPr/>
        </p:nvSpPr>
        <p:spPr bwMode="gray">
          <a:xfrm>
            <a:off x="0" y="6048375"/>
            <a:ext cx="2762250" cy="8096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510"/>
              </a:cxn>
              <a:cxn ang="0">
                <a:pos x="1740" y="510"/>
              </a:cxn>
              <a:cxn ang="0">
                <a:pos x="1595" y="30"/>
              </a:cxn>
              <a:cxn ang="0">
                <a:pos x="0" y="0"/>
              </a:cxn>
            </a:cxnLst>
            <a:rect l="0" t="0" r="r" b="b"/>
            <a:pathLst>
              <a:path w="1740" h="510">
                <a:moveTo>
                  <a:pt x="0" y="0"/>
                </a:moveTo>
                <a:lnTo>
                  <a:pt x="0" y="510"/>
                </a:lnTo>
                <a:cubicBezTo>
                  <a:pt x="0" y="510"/>
                  <a:pt x="870" y="510"/>
                  <a:pt x="1740" y="510"/>
                </a:cubicBezTo>
                <a:cubicBezTo>
                  <a:pt x="1650" y="258"/>
                  <a:pt x="1595" y="30"/>
                  <a:pt x="1595" y="30"/>
                </a:cubicBezTo>
                <a:cubicBezTo>
                  <a:pt x="798" y="54"/>
                  <a:pt x="0" y="0"/>
                  <a:pt x="0" y="0"/>
                </a:cubicBez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5" name="Freeform 41"/>
          <p:cNvSpPr>
            <a:spLocks/>
          </p:cNvSpPr>
          <p:nvPr/>
        </p:nvSpPr>
        <p:spPr bwMode="gray">
          <a:xfrm>
            <a:off x="2590800" y="4705350"/>
            <a:ext cx="6400800" cy="2152650"/>
          </a:xfrm>
          <a:custGeom>
            <a:avLst/>
            <a:gdLst/>
            <a:ahLst/>
            <a:cxnLst>
              <a:cxn ang="0">
                <a:pos x="1116" y="0"/>
              </a:cxn>
              <a:cxn ang="0">
                <a:pos x="3840" y="636"/>
              </a:cxn>
              <a:cxn ang="0">
                <a:pos x="4032" y="1356"/>
              </a:cxn>
              <a:cxn ang="0">
                <a:pos x="288" y="1356"/>
              </a:cxn>
              <a:cxn ang="0">
                <a:pos x="0" y="828"/>
              </a:cxn>
              <a:cxn ang="0">
                <a:pos x="1116" y="0"/>
              </a:cxn>
            </a:cxnLst>
            <a:rect l="0" t="0" r="r" b="b"/>
            <a:pathLst>
              <a:path w="4032" h="1356">
                <a:moveTo>
                  <a:pt x="1116" y="0"/>
                </a:moveTo>
                <a:cubicBezTo>
                  <a:pt x="2370" y="1254"/>
                  <a:pt x="3840" y="636"/>
                  <a:pt x="3840" y="636"/>
                </a:cubicBezTo>
                <a:cubicBezTo>
                  <a:pt x="4032" y="966"/>
                  <a:pt x="4032" y="1356"/>
                  <a:pt x="4032" y="1356"/>
                </a:cubicBezTo>
                <a:cubicBezTo>
                  <a:pt x="4032" y="1356"/>
                  <a:pt x="2160" y="1356"/>
                  <a:pt x="288" y="1356"/>
                </a:cubicBezTo>
                <a:cubicBezTo>
                  <a:pt x="120" y="1140"/>
                  <a:pt x="0" y="828"/>
                  <a:pt x="0" y="828"/>
                </a:cubicBezTo>
                <a:lnTo>
                  <a:pt x="1116" y="0"/>
                </a:lnTo>
                <a:close/>
              </a:path>
            </a:pathLst>
          </a:custGeom>
          <a:solidFill>
            <a:schemeClr val="hlink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6" name="Freeform 42"/>
          <p:cNvSpPr>
            <a:spLocks/>
          </p:cNvSpPr>
          <p:nvPr/>
        </p:nvSpPr>
        <p:spPr bwMode="gray">
          <a:xfrm>
            <a:off x="4400550" y="781050"/>
            <a:ext cx="4743450" cy="5048250"/>
          </a:xfrm>
          <a:custGeom>
            <a:avLst/>
            <a:gdLst/>
            <a:ahLst/>
            <a:cxnLst>
              <a:cxn ang="0">
                <a:pos x="510" y="1098"/>
              </a:cxn>
              <a:cxn ang="0">
                <a:pos x="2280" y="0"/>
              </a:cxn>
              <a:cxn ang="0">
                <a:pos x="2988" y="342"/>
              </a:cxn>
              <a:cxn ang="0">
                <a:pos x="2988" y="2772"/>
              </a:cxn>
              <a:cxn ang="0">
                <a:pos x="1452" y="3060"/>
              </a:cxn>
              <a:cxn ang="0">
                <a:pos x="0" y="2406"/>
              </a:cxn>
              <a:cxn ang="0">
                <a:pos x="510" y="1098"/>
              </a:cxn>
            </a:cxnLst>
            <a:rect l="0" t="0" r="r" b="b"/>
            <a:pathLst>
              <a:path w="2988" h="3180">
                <a:moveTo>
                  <a:pt x="510" y="1098"/>
                </a:moveTo>
                <a:cubicBezTo>
                  <a:pt x="1710" y="840"/>
                  <a:pt x="2280" y="0"/>
                  <a:pt x="2280" y="0"/>
                </a:cubicBezTo>
                <a:cubicBezTo>
                  <a:pt x="2700" y="96"/>
                  <a:pt x="2988" y="342"/>
                  <a:pt x="2988" y="342"/>
                </a:cubicBezTo>
                <a:lnTo>
                  <a:pt x="2988" y="2772"/>
                </a:lnTo>
                <a:cubicBezTo>
                  <a:pt x="2988" y="2772"/>
                  <a:pt x="2202" y="3180"/>
                  <a:pt x="1452" y="3060"/>
                </a:cubicBezTo>
                <a:cubicBezTo>
                  <a:pt x="636" y="2940"/>
                  <a:pt x="0" y="2406"/>
                  <a:pt x="0" y="2406"/>
                </a:cubicBezTo>
                <a:lnTo>
                  <a:pt x="510" y="1098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7" name="Freeform 43"/>
          <p:cNvSpPr>
            <a:spLocks/>
          </p:cNvSpPr>
          <p:nvPr/>
        </p:nvSpPr>
        <p:spPr bwMode="gray">
          <a:xfrm>
            <a:off x="4800600" y="0"/>
            <a:ext cx="3276600" cy="24098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76" y="1518"/>
              </a:cxn>
              <a:cxn ang="0">
                <a:pos x="2064" y="0"/>
              </a:cxn>
              <a:cxn ang="0">
                <a:pos x="0" y="0"/>
              </a:cxn>
            </a:cxnLst>
            <a:rect l="0" t="0" r="r" b="b"/>
            <a:pathLst>
              <a:path w="2064" h="1518">
                <a:moveTo>
                  <a:pt x="0" y="0"/>
                </a:moveTo>
                <a:cubicBezTo>
                  <a:pt x="0" y="0"/>
                  <a:pt x="138" y="759"/>
                  <a:pt x="276" y="1518"/>
                </a:cubicBezTo>
                <a:cubicBezTo>
                  <a:pt x="1518" y="1194"/>
                  <a:pt x="2064" y="0"/>
                  <a:pt x="2064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8" name="Freeform 79"/>
          <p:cNvSpPr>
            <a:spLocks/>
          </p:cNvSpPr>
          <p:nvPr/>
        </p:nvSpPr>
        <p:spPr bwMode="gray">
          <a:xfrm>
            <a:off x="0" y="0"/>
            <a:ext cx="6583363" cy="72675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12" y="0"/>
              </a:cxn>
              <a:cxn ang="0">
                <a:pos x="3222" y="3042"/>
              </a:cxn>
              <a:cxn ang="0">
                <a:pos x="0" y="3744"/>
              </a:cxn>
              <a:cxn ang="0">
                <a:pos x="0" y="0"/>
              </a:cxn>
            </a:cxnLst>
            <a:rect l="0" t="0" r="r" b="b"/>
            <a:pathLst>
              <a:path w="4014" h="4455">
                <a:moveTo>
                  <a:pt x="0" y="0"/>
                </a:moveTo>
                <a:lnTo>
                  <a:pt x="3612" y="0"/>
                </a:lnTo>
                <a:cubicBezTo>
                  <a:pt x="4014" y="984"/>
                  <a:pt x="3812" y="2307"/>
                  <a:pt x="3222" y="3042"/>
                </a:cubicBezTo>
                <a:cubicBezTo>
                  <a:pt x="1988" y="4455"/>
                  <a:pt x="0" y="3744"/>
                  <a:pt x="0" y="3744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9" name="Freeform 45"/>
          <p:cNvSpPr>
            <a:spLocks/>
          </p:cNvSpPr>
          <p:nvPr/>
        </p:nvSpPr>
        <p:spPr bwMode="gray">
          <a:xfrm>
            <a:off x="0" y="0"/>
            <a:ext cx="6372225" cy="70723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12" y="0"/>
              </a:cxn>
              <a:cxn ang="0">
                <a:pos x="3222" y="3042"/>
              </a:cxn>
              <a:cxn ang="0">
                <a:pos x="0" y="3744"/>
              </a:cxn>
              <a:cxn ang="0">
                <a:pos x="0" y="0"/>
              </a:cxn>
            </a:cxnLst>
            <a:rect l="0" t="0" r="r" b="b"/>
            <a:pathLst>
              <a:path w="4014" h="4455">
                <a:moveTo>
                  <a:pt x="0" y="0"/>
                </a:moveTo>
                <a:lnTo>
                  <a:pt x="3612" y="0"/>
                </a:lnTo>
                <a:cubicBezTo>
                  <a:pt x="4014" y="984"/>
                  <a:pt x="3812" y="2307"/>
                  <a:pt x="3222" y="3042"/>
                </a:cubicBezTo>
                <a:cubicBezTo>
                  <a:pt x="1988" y="4455"/>
                  <a:pt x="0" y="3744"/>
                  <a:pt x="0" y="3744"/>
                </a:cubicBez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gamma/>
                  <a:tint val="25490"/>
                  <a:invGamma/>
                </a:schemeClr>
              </a:gs>
              <a:gs pos="100000">
                <a:schemeClr val="bg1"/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10" name="Line 47"/>
          <p:cNvSpPr>
            <a:spLocks noChangeShapeType="1"/>
          </p:cNvSpPr>
          <p:nvPr/>
        </p:nvSpPr>
        <p:spPr bwMode="gray">
          <a:xfrm>
            <a:off x="250825" y="1588"/>
            <a:ext cx="0" cy="6015037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11" name="Line 48"/>
          <p:cNvSpPr>
            <a:spLocks noChangeShapeType="1"/>
          </p:cNvSpPr>
          <p:nvPr/>
        </p:nvSpPr>
        <p:spPr bwMode="gray">
          <a:xfrm>
            <a:off x="1293813" y="1588"/>
            <a:ext cx="0" cy="620712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12" name="Line 49"/>
          <p:cNvSpPr>
            <a:spLocks noChangeShapeType="1"/>
          </p:cNvSpPr>
          <p:nvPr/>
        </p:nvSpPr>
        <p:spPr bwMode="gray">
          <a:xfrm>
            <a:off x="2338388" y="1588"/>
            <a:ext cx="0" cy="6183312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13" name="Line 50"/>
          <p:cNvSpPr>
            <a:spLocks noChangeShapeType="1"/>
          </p:cNvSpPr>
          <p:nvPr/>
        </p:nvSpPr>
        <p:spPr bwMode="gray">
          <a:xfrm>
            <a:off x="3382963" y="1588"/>
            <a:ext cx="0" cy="597217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14" name="Line 51"/>
          <p:cNvSpPr>
            <a:spLocks noChangeShapeType="1"/>
          </p:cNvSpPr>
          <p:nvPr/>
        </p:nvSpPr>
        <p:spPr bwMode="gray">
          <a:xfrm>
            <a:off x="4427538" y="1588"/>
            <a:ext cx="0" cy="5449887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15" name="Line 53"/>
          <p:cNvSpPr>
            <a:spLocks noChangeShapeType="1"/>
          </p:cNvSpPr>
          <p:nvPr/>
        </p:nvSpPr>
        <p:spPr bwMode="gray">
          <a:xfrm rot="5400000">
            <a:off x="2913063" y="-2654300"/>
            <a:ext cx="0" cy="581342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16" name="Line 54"/>
          <p:cNvSpPr>
            <a:spLocks noChangeShapeType="1"/>
          </p:cNvSpPr>
          <p:nvPr/>
        </p:nvSpPr>
        <p:spPr bwMode="gray">
          <a:xfrm rot="5400000">
            <a:off x="3006725" y="-1682750"/>
            <a:ext cx="0" cy="600075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17" name="Line 55"/>
          <p:cNvSpPr>
            <a:spLocks noChangeShapeType="1"/>
          </p:cNvSpPr>
          <p:nvPr/>
        </p:nvSpPr>
        <p:spPr bwMode="gray">
          <a:xfrm rot="5400000">
            <a:off x="3011488" y="-622300"/>
            <a:ext cx="0" cy="601027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18" name="Line 56"/>
          <p:cNvSpPr>
            <a:spLocks noChangeShapeType="1"/>
          </p:cNvSpPr>
          <p:nvPr/>
        </p:nvSpPr>
        <p:spPr bwMode="gray">
          <a:xfrm rot="5400000">
            <a:off x="2907507" y="548481"/>
            <a:ext cx="0" cy="580231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19" name="Line 57"/>
          <p:cNvSpPr>
            <a:spLocks noChangeShapeType="1"/>
          </p:cNvSpPr>
          <p:nvPr/>
        </p:nvSpPr>
        <p:spPr bwMode="gray">
          <a:xfrm rot="5400000">
            <a:off x="2666207" y="1854993"/>
            <a:ext cx="0" cy="531971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20" name="Line 58"/>
          <p:cNvSpPr>
            <a:spLocks noChangeShapeType="1"/>
          </p:cNvSpPr>
          <p:nvPr/>
        </p:nvSpPr>
        <p:spPr bwMode="gray">
          <a:xfrm rot="5400000">
            <a:off x="2115344" y="3472656"/>
            <a:ext cx="0" cy="4217988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21" name="Rectangle 59"/>
          <p:cNvSpPr>
            <a:spLocks noChangeArrowheads="1"/>
          </p:cNvSpPr>
          <p:nvPr/>
        </p:nvSpPr>
        <p:spPr bwMode="gray">
          <a:xfrm>
            <a:off x="2362200" y="277813"/>
            <a:ext cx="1012825" cy="1025525"/>
          </a:xfrm>
          <a:prstGeom prst="rect">
            <a:avLst/>
          </a:prstGeom>
          <a:solidFill>
            <a:srgbClr val="FFFF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22" name="Rectangle 60"/>
          <p:cNvSpPr>
            <a:spLocks noChangeArrowheads="1"/>
          </p:cNvSpPr>
          <p:nvPr/>
        </p:nvSpPr>
        <p:spPr bwMode="gray">
          <a:xfrm>
            <a:off x="285750" y="2427288"/>
            <a:ext cx="1012825" cy="1025525"/>
          </a:xfrm>
          <a:prstGeom prst="rect">
            <a:avLst/>
          </a:prstGeom>
          <a:solidFill>
            <a:srgbClr val="FFFFFF">
              <a:alpha val="39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23" name="Rectangle 61"/>
          <p:cNvSpPr>
            <a:spLocks noChangeArrowheads="1"/>
          </p:cNvSpPr>
          <p:nvPr/>
        </p:nvSpPr>
        <p:spPr bwMode="gray">
          <a:xfrm>
            <a:off x="0" y="271463"/>
            <a:ext cx="250825" cy="1025525"/>
          </a:xfrm>
          <a:prstGeom prst="rect">
            <a:avLst/>
          </a:prstGeom>
          <a:solidFill>
            <a:srgbClr val="FFFFFF">
              <a:alpha val="39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24" name="Rectangle 62"/>
          <p:cNvSpPr>
            <a:spLocks noChangeArrowheads="1"/>
          </p:cNvSpPr>
          <p:nvPr/>
        </p:nvSpPr>
        <p:spPr bwMode="gray">
          <a:xfrm>
            <a:off x="1331913" y="1588"/>
            <a:ext cx="1012825" cy="234950"/>
          </a:xfrm>
          <a:prstGeom prst="rect">
            <a:avLst/>
          </a:prstGeom>
          <a:solidFill>
            <a:srgbClr val="FFFF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25" name="Freeform 64"/>
          <p:cNvSpPr>
            <a:spLocks/>
          </p:cNvSpPr>
          <p:nvPr/>
        </p:nvSpPr>
        <p:spPr bwMode="gray">
          <a:xfrm>
            <a:off x="2365375" y="4541838"/>
            <a:ext cx="1009650" cy="10334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645"/>
              </a:cxn>
              <a:cxn ang="0">
                <a:pos x="636" y="651"/>
              </a:cxn>
              <a:cxn ang="0">
                <a:pos x="632" y="0"/>
              </a:cxn>
              <a:cxn ang="0">
                <a:pos x="0" y="0"/>
              </a:cxn>
            </a:cxnLst>
            <a:rect l="0" t="0" r="r" b="b"/>
            <a:pathLst>
              <a:path w="636" h="651">
                <a:moveTo>
                  <a:pt x="0" y="0"/>
                </a:moveTo>
                <a:lnTo>
                  <a:pt x="0" y="645"/>
                </a:lnTo>
                <a:lnTo>
                  <a:pt x="636" y="651"/>
                </a:lnTo>
                <a:lnTo>
                  <a:pt x="63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26" name="Rectangle 31"/>
          <p:cNvSpPr>
            <a:spLocks noChangeArrowheads="1"/>
          </p:cNvSpPr>
          <p:nvPr/>
        </p:nvSpPr>
        <p:spPr bwMode="gray">
          <a:xfrm>
            <a:off x="285750" y="2435225"/>
            <a:ext cx="1012825" cy="1025525"/>
          </a:xfrm>
          <a:prstGeom prst="rect">
            <a:avLst/>
          </a:prstGeom>
          <a:solidFill>
            <a:srgbClr val="FFFFFF">
              <a:alpha val="3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27" name="Text Box 38"/>
          <p:cNvSpPr txBox="1">
            <a:spLocks noChangeArrowheads="1"/>
          </p:cNvSpPr>
          <p:nvPr/>
        </p:nvSpPr>
        <p:spPr bwMode="gray">
          <a:xfrm>
            <a:off x="333375" y="4714875"/>
            <a:ext cx="130333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200">
                <a:solidFill>
                  <a:srgbClr val="000000"/>
                </a:solidFill>
                <a:latin typeface="Arial Black" pitchFamily="34" charset="0"/>
                <a:cs typeface="+mn-cs"/>
              </a:rPr>
              <a:t>L/O/G/O</a:t>
            </a:r>
          </a:p>
        </p:txBody>
      </p:sp>
      <p:grpSp>
        <p:nvGrpSpPr>
          <p:cNvPr id="28" name="Group 71"/>
          <p:cNvGrpSpPr>
            <a:grpSpLocks/>
          </p:cNvGrpSpPr>
          <p:nvPr/>
        </p:nvGrpSpPr>
        <p:grpSpPr bwMode="auto">
          <a:xfrm>
            <a:off x="8077200" y="0"/>
            <a:ext cx="1076325" cy="6858000"/>
            <a:chOff x="5088" y="0"/>
            <a:chExt cx="678" cy="4320"/>
          </a:xfrm>
        </p:grpSpPr>
        <p:sp>
          <p:nvSpPr>
            <p:cNvPr id="29" name="Freeform 66"/>
            <p:cNvSpPr>
              <a:spLocks/>
            </p:cNvSpPr>
            <p:nvPr userDrawn="1"/>
          </p:nvSpPr>
          <p:spPr bwMode="gray">
            <a:xfrm>
              <a:off x="5088" y="0"/>
              <a:ext cx="672" cy="702"/>
            </a:xfrm>
            <a:custGeom>
              <a:avLst/>
              <a:gdLst/>
              <a:ahLst/>
              <a:cxnLst>
                <a:cxn ang="0">
                  <a:pos x="0" y="432"/>
                </a:cxn>
                <a:cxn ang="0">
                  <a:pos x="288" y="0"/>
                </a:cxn>
                <a:cxn ang="0">
                  <a:pos x="672" y="0"/>
                </a:cxn>
                <a:cxn ang="0">
                  <a:pos x="672" y="720"/>
                </a:cxn>
                <a:cxn ang="0">
                  <a:pos x="0" y="432"/>
                </a:cxn>
              </a:cxnLst>
              <a:rect l="0" t="0" r="r" b="b"/>
              <a:pathLst>
                <a:path w="672" h="720">
                  <a:moveTo>
                    <a:pt x="0" y="432"/>
                  </a:moveTo>
                  <a:cubicBezTo>
                    <a:pt x="186" y="216"/>
                    <a:pt x="288" y="0"/>
                    <a:pt x="288" y="0"/>
                  </a:cubicBezTo>
                  <a:lnTo>
                    <a:pt x="672" y="0"/>
                  </a:lnTo>
                  <a:lnTo>
                    <a:pt x="672" y="720"/>
                  </a:lnTo>
                  <a:cubicBezTo>
                    <a:pt x="672" y="720"/>
                    <a:pt x="384" y="516"/>
                    <a:pt x="0" y="432"/>
                  </a:cubicBezTo>
                  <a:close/>
                </a:path>
              </a:pathLst>
            </a:custGeom>
            <a:solidFill>
              <a:srgbClr val="E8E8E8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+mn-lt"/>
                <a:cs typeface="+mn-cs"/>
              </a:endParaRPr>
            </a:p>
          </p:txBody>
        </p:sp>
        <p:sp>
          <p:nvSpPr>
            <p:cNvPr id="30" name="Freeform 67"/>
            <p:cNvSpPr>
              <a:spLocks/>
            </p:cNvSpPr>
            <p:nvPr userDrawn="1"/>
          </p:nvSpPr>
          <p:spPr bwMode="gray">
            <a:xfrm>
              <a:off x="5602" y="3496"/>
              <a:ext cx="164" cy="824"/>
            </a:xfrm>
            <a:custGeom>
              <a:avLst/>
              <a:gdLst/>
              <a:ahLst/>
              <a:cxnLst>
                <a:cxn ang="0">
                  <a:pos x="206" y="0"/>
                </a:cxn>
                <a:cxn ang="0">
                  <a:pos x="0" y="82"/>
                </a:cxn>
                <a:cxn ang="0">
                  <a:pos x="168" y="824"/>
                </a:cxn>
                <a:cxn ang="0">
                  <a:pos x="212" y="822"/>
                </a:cxn>
                <a:cxn ang="0">
                  <a:pos x="206" y="0"/>
                </a:cxn>
              </a:cxnLst>
              <a:rect l="0" t="0" r="r" b="b"/>
              <a:pathLst>
                <a:path w="212" h="824">
                  <a:moveTo>
                    <a:pt x="206" y="0"/>
                  </a:moveTo>
                  <a:cubicBezTo>
                    <a:pt x="104" y="54"/>
                    <a:pt x="0" y="82"/>
                    <a:pt x="0" y="82"/>
                  </a:cubicBezTo>
                  <a:cubicBezTo>
                    <a:pt x="0" y="82"/>
                    <a:pt x="148" y="378"/>
                    <a:pt x="168" y="824"/>
                  </a:cubicBezTo>
                  <a:lnTo>
                    <a:pt x="212" y="822"/>
                  </a:lnTo>
                  <a:cubicBezTo>
                    <a:pt x="212" y="822"/>
                    <a:pt x="209" y="411"/>
                    <a:pt x="206" y="0"/>
                  </a:cubicBezTo>
                  <a:close/>
                </a:path>
              </a:pathLst>
            </a:custGeom>
            <a:solidFill>
              <a:srgbClr val="E8E8E8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+mn-lt"/>
                <a:cs typeface="+mn-cs"/>
              </a:endParaRPr>
            </a:p>
          </p:txBody>
        </p:sp>
      </p:grpSp>
      <p:sp>
        <p:nvSpPr>
          <p:cNvPr id="31" name="Rectangle 80"/>
          <p:cNvSpPr>
            <a:spLocks noChangeArrowheads="1"/>
          </p:cNvSpPr>
          <p:nvPr/>
        </p:nvSpPr>
        <p:spPr bwMode="gray">
          <a:xfrm>
            <a:off x="5495925" y="1333500"/>
            <a:ext cx="660400" cy="1025525"/>
          </a:xfrm>
          <a:prstGeom prst="rect">
            <a:avLst/>
          </a:prstGeom>
          <a:solidFill>
            <a:srgbClr val="FFFFFF">
              <a:alpha val="39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32" name="Line 81"/>
          <p:cNvSpPr>
            <a:spLocks noChangeShapeType="1"/>
          </p:cNvSpPr>
          <p:nvPr/>
        </p:nvSpPr>
        <p:spPr bwMode="gray">
          <a:xfrm>
            <a:off x="5480050" y="1588"/>
            <a:ext cx="0" cy="423862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33" name="Rectangle 82"/>
          <p:cNvSpPr>
            <a:spLocks noChangeArrowheads="1"/>
          </p:cNvSpPr>
          <p:nvPr/>
        </p:nvSpPr>
        <p:spPr bwMode="gray">
          <a:xfrm>
            <a:off x="4457700" y="3495675"/>
            <a:ext cx="1012825" cy="1025525"/>
          </a:xfrm>
          <a:prstGeom prst="rect">
            <a:avLst/>
          </a:prstGeom>
          <a:solidFill>
            <a:srgbClr val="FFFFFF">
              <a:alpha val="3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  <a:cs typeface="+mn-cs"/>
            </a:endParaRPr>
          </a:p>
        </p:txBody>
      </p:sp>
      <p:pic>
        <p:nvPicPr>
          <p:cNvPr id="34" name="Picture 83" descr="water"/>
          <p:cNvPicPr>
            <a:picLocks noChangeAspect="1" noChangeArrowheads="1"/>
          </p:cNvPicPr>
          <p:nvPr/>
        </p:nvPicPr>
        <p:blipFill>
          <a:blip r:embed="rId2"/>
          <a:srcRect l="22409" t="16374" b="27486"/>
          <a:stretch>
            <a:fillRect/>
          </a:stretch>
        </p:blipFill>
        <p:spPr bwMode="gray">
          <a:xfrm rot="393398">
            <a:off x="2667000" y="609600"/>
            <a:ext cx="2663825" cy="219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3375" y="5084763"/>
            <a:ext cx="6400800" cy="457200"/>
          </a:xfrm>
        </p:spPr>
        <p:txBody>
          <a:bodyPr/>
          <a:lstStyle>
            <a:lvl1pPr marL="0" indent="0">
              <a:buFontTx/>
              <a:buNone/>
              <a:defRPr sz="1600">
                <a:latin typeface="Times New Roman" pitchFamily="18" charset="0"/>
              </a:defRPr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333375" y="1884363"/>
            <a:ext cx="8229600" cy="1470025"/>
          </a:xfrm>
          <a:effectLst/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07150"/>
            <a:ext cx="2133600" cy="314325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7150"/>
            <a:ext cx="2895600" cy="314325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07150"/>
            <a:ext cx="2133600" cy="314325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A422959B-9346-4BFC-BEEB-4E761E1B14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8124659B-75F3-4A58-8F00-153C9FAFF2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325438"/>
            <a:ext cx="2057400" cy="58007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25438"/>
            <a:ext cx="6019800" cy="58007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65570778-CEB7-4D42-AC1B-76F079760C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A0C65E3C-D6A1-47D3-96B1-9E378E66E9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6DEEAFBB-F219-4335-AF3C-870352E97C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ru-RU" noProof="0" smtClean="0"/>
              <a:t>Вставка диаграммы</a:t>
            </a:r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FBD13426-B7AA-4393-A996-AC544C5021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DA2F1C92-0368-4D15-A5A9-CC5CF57BF4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7E3C731E-6851-41E2-8180-5067DCF25A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80CC4514-AF46-40E1-83BC-3634822B72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C6650A34-78C3-4A91-A894-34211F5B12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AB522BDB-E662-4CDC-AD74-DCDEA62BFC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6ABE2F1B-809A-430F-BFDE-B662C8F78E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72368F3A-7684-4AEA-976C-79A5383D4B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ED95F942-AC5C-4B40-AD75-3293D8DEFA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Freeform 7"/>
          <p:cNvSpPr>
            <a:spLocks/>
          </p:cNvSpPr>
          <p:nvPr/>
        </p:nvSpPr>
        <p:spPr bwMode="gray">
          <a:xfrm>
            <a:off x="-9525" y="-9525"/>
            <a:ext cx="9156700" cy="6872288"/>
          </a:xfrm>
          <a:custGeom>
            <a:avLst/>
            <a:gdLst/>
            <a:ahLst/>
            <a:cxnLst>
              <a:cxn ang="0">
                <a:pos x="5766" y="605"/>
              </a:cxn>
              <a:cxn ang="0">
                <a:pos x="5768" y="4325"/>
              </a:cxn>
              <a:cxn ang="0">
                <a:pos x="1082" y="4329"/>
              </a:cxn>
              <a:cxn ang="0">
                <a:pos x="13" y="3351"/>
              </a:cxn>
              <a:cxn ang="0">
                <a:pos x="0" y="0"/>
              </a:cxn>
              <a:cxn ang="0">
                <a:pos x="2428" y="7"/>
              </a:cxn>
              <a:cxn ang="0">
                <a:pos x="5766" y="605"/>
              </a:cxn>
            </a:cxnLst>
            <a:rect l="0" t="0" r="r" b="b"/>
            <a:pathLst>
              <a:path w="5768" h="4329">
                <a:moveTo>
                  <a:pt x="5766" y="605"/>
                </a:moveTo>
                <a:cubicBezTo>
                  <a:pt x="5767" y="2464"/>
                  <a:pt x="5768" y="4325"/>
                  <a:pt x="5768" y="4325"/>
                </a:cubicBezTo>
                <a:lnTo>
                  <a:pt x="1082" y="4329"/>
                </a:lnTo>
                <a:cubicBezTo>
                  <a:pt x="318" y="3809"/>
                  <a:pt x="9" y="3349"/>
                  <a:pt x="13" y="3351"/>
                </a:cubicBezTo>
                <a:lnTo>
                  <a:pt x="0" y="0"/>
                </a:lnTo>
                <a:lnTo>
                  <a:pt x="2428" y="7"/>
                </a:lnTo>
                <a:cubicBezTo>
                  <a:pt x="2428" y="12"/>
                  <a:pt x="3096" y="401"/>
                  <a:pt x="5766" y="605"/>
                </a:cubicBezTo>
                <a:close/>
              </a:path>
            </a:pathLst>
          </a:custGeom>
          <a:gradFill rotWithShape="1">
            <a:gsLst>
              <a:gs pos="0">
                <a:schemeClr val="bg1">
                  <a:gamma/>
                  <a:tint val="3137"/>
                  <a:invGamma/>
                </a:schemeClr>
              </a:gs>
              <a:gs pos="100000">
                <a:schemeClr val="bg1">
                  <a:alpha val="70000"/>
                </a:schemeClr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1033" name="Freeform 9"/>
          <p:cNvSpPr>
            <a:spLocks/>
          </p:cNvSpPr>
          <p:nvPr/>
        </p:nvSpPr>
        <p:spPr bwMode="gray">
          <a:xfrm>
            <a:off x="-4763" y="5500688"/>
            <a:ext cx="1441451" cy="13589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100"/>
              </a:cxn>
              <a:cxn ang="0">
                <a:pos x="1089" y="1100"/>
              </a:cxn>
              <a:cxn ang="0">
                <a:pos x="0" y="0"/>
              </a:cxn>
            </a:cxnLst>
            <a:rect l="0" t="0" r="r" b="b"/>
            <a:pathLst>
              <a:path w="1089" h="1100">
                <a:moveTo>
                  <a:pt x="0" y="0"/>
                </a:moveTo>
                <a:cubicBezTo>
                  <a:pt x="0" y="550"/>
                  <a:pt x="0" y="1100"/>
                  <a:pt x="0" y="1100"/>
                </a:cubicBezTo>
                <a:lnTo>
                  <a:pt x="1089" y="1100"/>
                </a:lnTo>
                <a:cubicBezTo>
                  <a:pt x="1089" y="1100"/>
                  <a:pt x="596" y="865"/>
                  <a:pt x="0" y="0"/>
                </a:cubicBez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1037" name="Line 13"/>
          <p:cNvSpPr>
            <a:spLocks noChangeShapeType="1"/>
          </p:cNvSpPr>
          <p:nvPr/>
        </p:nvSpPr>
        <p:spPr bwMode="gray">
          <a:xfrm>
            <a:off x="527050" y="0"/>
            <a:ext cx="0" cy="5910263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1038" name="Line 14"/>
          <p:cNvSpPr>
            <a:spLocks noChangeShapeType="1"/>
          </p:cNvSpPr>
          <p:nvPr/>
        </p:nvSpPr>
        <p:spPr bwMode="gray">
          <a:xfrm>
            <a:off x="1677988" y="0"/>
            <a:ext cx="0" cy="68326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1039" name="Line 15"/>
          <p:cNvSpPr>
            <a:spLocks noChangeShapeType="1"/>
          </p:cNvSpPr>
          <p:nvPr/>
        </p:nvSpPr>
        <p:spPr bwMode="gray">
          <a:xfrm>
            <a:off x="2830513" y="0"/>
            <a:ext cx="0" cy="686117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1040" name="Line 16"/>
          <p:cNvSpPr>
            <a:spLocks noChangeShapeType="1"/>
          </p:cNvSpPr>
          <p:nvPr/>
        </p:nvSpPr>
        <p:spPr bwMode="gray">
          <a:xfrm>
            <a:off x="3983038" y="0"/>
            <a:ext cx="0" cy="6875463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1041" name="Line 17"/>
          <p:cNvSpPr>
            <a:spLocks noChangeShapeType="1"/>
          </p:cNvSpPr>
          <p:nvPr/>
        </p:nvSpPr>
        <p:spPr bwMode="gray">
          <a:xfrm>
            <a:off x="5133975" y="388938"/>
            <a:ext cx="0" cy="6486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1042" name="Line 18"/>
          <p:cNvSpPr>
            <a:spLocks noChangeShapeType="1"/>
          </p:cNvSpPr>
          <p:nvPr/>
        </p:nvSpPr>
        <p:spPr bwMode="gray">
          <a:xfrm>
            <a:off x="6286500" y="619125"/>
            <a:ext cx="0" cy="6256338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1043" name="Line 19"/>
          <p:cNvSpPr>
            <a:spLocks noChangeShapeType="1"/>
          </p:cNvSpPr>
          <p:nvPr/>
        </p:nvSpPr>
        <p:spPr bwMode="gray">
          <a:xfrm>
            <a:off x="7439025" y="773113"/>
            <a:ext cx="0" cy="610235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1044" name="Line 20"/>
          <p:cNvSpPr>
            <a:spLocks noChangeShapeType="1"/>
          </p:cNvSpPr>
          <p:nvPr/>
        </p:nvSpPr>
        <p:spPr bwMode="gray">
          <a:xfrm>
            <a:off x="8591550" y="900113"/>
            <a:ext cx="0" cy="597535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gray">
          <a:xfrm rot="5400000">
            <a:off x="2595563" y="-2176463"/>
            <a:ext cx="0" cy="51911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1047" name="Line 23"/>
          <p:cNvSpPr>
            <a:spLocks noChangeShapeType="1"/>
          </p:cNvSpPr>
          <p:nvPr/>
        </p:nvSpPr>
        <p:spPr bwMode="gray">
          <a:xfrm rot="5400000">
            <a:off x="4578350" y="-3036887"/>
            <a:ext cx="0" cy="91567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1048" name="Line 24"/>
          <p:cNvSpPr>
            <a:spLocks noChangeShapeType="1"/>
          </p:cNvSpPr>
          <p:nvPr/>
        </p:nvSpPr>
        <p:spPr bwMode="gray">
          <a:xfrm rot="5400000">
            <a:off x="4578350" y="-1912937"/>
            <a:ext cx="0" cy="91567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1049" name="Line 25"/>
          <p:cNvSpPr>
            <a:spLocks noChangeShapeType="1"/>
          </p:cNvSpPr>
          <p:nvPr/>
        </p:nvSpPr>
        <p:spPr bwMode="gray">
          <a:xfrm rot="5400000">
            <a:off x="4579938" y="-788988"/>
            <a:ext cx="0" cy="9153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1050" name="Line 26"/>
          <p:cNvSpPr>
            <a:spLocks noChangeShapeType="1"/>
          </p:cNvSpPr>
          <p:nvPr/>
        </p:nvSpPr>
        <p:spPr bwMode="gray">
          <a:xfrm rot="5400000">
            <a:off x="4579938" y="334962"/>
            <a:ext cx="0" cy="9153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1051" name="Line 27"/>
          <p:cNvSpPr>
            <a:spLocks noChangeShapeType="1"/>
          </p:cNvSpPr>
          <p:nvPr/>
        </p:nvSpPr>
        <p:spPr bwMode="gray">
          <a:xfrm rot="5400000">
            <a:off x="4905376" y="1824037"/>
            <a:ext cx="0" cy="842327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gray">
          <a:xfrm>
            <a:off x="4005263" y="2692400"/>
            <a:ext cx="1128712" cy="1079500"/>
          </a:xfrm>
          <a:prstGeom prst="rect">
            <a:avLst/>
          </a:prstGeom>
          <a:solidFill>
            <a:srgbClr val="FFFFFF">
              <a:alpha val="25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1053" name="Rectangle 29"/>
          <p:cNvSpPr>
            <a:spLocks noChangeArrowheads="1"/>
          </p:cNvSpPr>
          <p:nvPr/>
        </p:nvSpPr>
        <p:spPr bwMode="gray">
          <a:xfrm>
            <a:off x="7459663" y="4937125"/>
            <a:ext cx="1120775" cy="1079500"/>
          </a:xfrm>
          <a:prstGeom prst="rect">
            <a:avLst/>
          </a:prstGeom>
          <a:solidFill>
            <a:srgbClr val="FFFFFF">
              <a:alpha val="3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gray">
          <a:xfrm>
            <a:off x="549275" y="3808413"/>
            <a:ext cx="1128713" cy="1079500"/>
          </a:xfrm>
          <a:prstGeom prst="rect">
            <a:avLst/>
          </a:prstGeom>
          <a:solidFill>
            <a:srgbClr val="FFFFFF">
              <a:alpha val="2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1055" name="Rectangle 31"/>
          <p:cNvSpPr>
            <a:spLocks noChangeArrowheads="1"/>
          </p:cNvSpPr>
          <p:nvPr/>
        </p:nvSpPr>
        <p:spPr bwMode="gray">
          <a:xfrm>
            <a:off x="6307138" y="6064250"/>
            <a:ext cx="1128712" cy="796925"/>
          </a:xfrm>
          <a:prstGeom prst="rect">
            <a:avLst/>
          </a:prstGeom>
          <a:solidFill>
            <a:srgbClr val="FFFFFF">
              <a:alpha val="2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1056" name="Rectangle 32"/>
          <p:cNvSpPr>
            <a:spLocks noChangeArrowheads="1"/>
          </p:cNvSpPr>
          <p:nvPr/>
        </p:nvSpPr>
        <p:spPr bwMode="gray">
          <a:xfrm>
            <a:off x="2846388" y="0"/>
            <a:ext cx="1128712" cy="404813"/>
          </a:xfrm>
          <a:prstGeom prst="rect">
            <a:avLst/>
          </a:prstGeom>
          <a:solidFill>
            <a:srgbClr val="FFFFFF">
              <a:alpha val="39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gray">
          <a:xfrm>
            <a:off x="2852738" y="4938713"/>
            <a:ext cx="1120775" cy="1079500"/>
          </a:xfrm>
          <a:prstGeom prst="rect">
            <a:avLst/>
          </a:prstGeom>
          <a:solidFill>
            <a:srgbClr val="FFFFFF">
              <a:alpha val="3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gray">
          <a:xfrm>
            <a:off x="6300788" y="1566863"/>
            <a:ext cx="1120775" cy="1079500"/>
          </a:xfrm>
          <a:prstGeom prst="rect">
            <a:avLst/>
          </a:prstGeom>
          <a:solidFill>
            <a:srgbClr val="FFFFFF">
              <a:alpha val="3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2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76D4EFE-5F61-46D6-AD07-3E9A0D8DD3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60" name="Freeform 36"/>
          <p:cNvSpPr>
            <a:spLocks/>
          </p:cNvSpPr>
          <p:nvPr/>
        </p:nvSpPr>
        <p:spPr bwMode="gray">
          <a:xfrm>
            <a:off x="4041775" y="0"/>
            <a:ext cx="5105400" cy="739775"/>
          </a:xfrm>
          <a:custGeom>
            <a:avLst/>
            <a:gdLst/>
            <a:ahLst/>
            <a:cxnLst>
              <a:cxn ang="0">
                <a:pos x="3130" y="453"/>
              </a:cxn>
              <a:cxn ang="0">
                <a:pos x="3130" y="0"/>
              </a:cxn>
              <a:cxn ang="0">
                <a:pos x="0" y="0"/>
              </a:cxn>
              <a:cxn ang="0">
                <a:pos x="3130" y="453"/>
              </a:cxn>
            </a:cxnLst>
            <a:rect l="0" t="0" r="r" b="b"/>
            <a:pathLst>
              <a:path w="3130" h="453">
                <a:moveTo>
                  <a:pt x="3130" y="453"/>
                </a:moveTo>
                <a:cubicBezTo>
                  <a:pt x="3130" y="226"/>
                  <a:pt x="3130" y="0"/>
                  <a:pt x="3130" y="0"/>
                </a:cubicBezTo>
                <a:lnTo>
                  <a:pt x="0" y="0"/>
                </a:lnTo>
                <a:cubicBezTo>
                  <a:pt x="0" y="0"/>
                  <a:pt x="1298" y="389"/>
                  <a:pt x="3130" y="453"/>
                </a:cubicBezTo>
                <a:close/>
              </a:path>
            </a:pathLst>
          </a:custGeom>
          <a:solidFill>
            <a:schemeClr val="hlink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325438"/>
            <a:ext cx="822960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FFFFFF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pic>
        <p:nvPicPr>
          <p:cNvPr id="3" name="Picture 37" descr="water"/>
          <p:cNvPicPr>
            <a:picLocks noChangeAspect="1" noChangeArrowheads="1"/>
          </p:cNvPicPr>
          <p:nvPr/>
        </p:nvPicPr>
        <p:blipFill>
          <a:blip r:embed="rId16"/>
          <a:srcRect l="22409" t="16374" b="27486"/>
          <a:stretch>
            <a:fillRect/>
          </a:stretch>
        </p:blipFill>
        <p:spPr bwMode="gray">
          <a:xfrm rot="786797">
            <a:off x="6629400" y="-381000"/>
            <a:ext cx="2417763" cy="199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8" descr="3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gray">
          <a:xfrm rot="20740733" flipH="1">
            <a:off x="49213" y="5726113"/>
            <a:ext cx="1223962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88" y="428625"/>
            <a:ext cx="8507412" cy="1031875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200" kern="1200" dirty="0" smtClean="0">
                <a:ln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kk-KZ" sz="3200" kern="1200" dirty="0" smtClean="0">
                <a:ln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Приозерск қаласының №1 ЖОББМ</a:t>
            </a:r>
            <a:r>
              <a:rPr lang="ru-RU" sz="3200" kern="1200" dirty="0" smtClean="0">
                <a:ln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»КММ</a:t>
            </a:r>
            <a:endParaRPr lang="ru-RU" sz="3200" kern="1200" dirty="0">
              <a:ln/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20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000" b="1" kern="1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kern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endParaRPr lang="kk-KZ" sz="20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kk-KZ" sz="2000" b="1" kern="1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kk-KZ" sz="4800" b="1" kern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Қатты денелердегі қысым</a:t>
            </a: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kk-KZ" b="1" kern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 «В» сынып</a:t>
            </a: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kk-KZ" sz="2400" b="1" kern="1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kk-KZ" sz="24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kk-KZ" sz="2400" b="1" kern="1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kk-KZ" sz="2400" b="1" kern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Физика пәнінің мұғалімі: Джантасова Г.Т</a:t>
            </a: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kk-KZ" sz="2400" b="1" kern="1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kk-KZ" sz="2400" b="1" kern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2017 – 2018 оқу жылы</a:t>
            </a:r>
            <a:endParaRPr lang="ru-RU" sz="2400" b="1" kern="1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16637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Bilimland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 ресурснан видео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20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000" b="1" kern="1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kern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endParaRPr lang="ru-RU" sz="2000" b="1" kern="1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Жұмыла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көтерген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жүк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жеңіл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8313" y="1600200"/>
            <a:ext cx="8280400" cy="4525963"/>
          </a:xfrm>
        </p:spPr>
        <p:txBody>
          <a:bodyPr/>
          <a:lstStyle/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kk-KZ" sz="4400" b="1" kern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Қысым тобына  </a:t>
            </a:r>
            <a:r>
              <a:rPr lang="kk-KZ" sz="3600" b="1" kern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«Физикалық                     суреттер сөйлейді»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kk-KZ" sz="36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kk-KZ" sz="4400" b="1" kern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Сұйық тобына    </a:t>
            </a:r>
            <a:r>
              <a:rPr lang="kk-KZ" sz="3600" b="1" kern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«Қысым»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kk-KZ" sz="36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kk-KZ" sz="4400" b="1" kern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Газ тобына  </a:t>
            </a:r>
            <a:r>
              <a:rPr lang="kk-KZ" sz="3600" b="1" kern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«Заттың әр түрлі күйлерінің қасиеттері»</a:t>
            </a:r>
            <a:endParaRPr lang="en-US" sz="36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000" b="1" kern="1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kern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r>
              <a:rPr lang="kk-KZ" sz="2000" b="1" kern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ru-RU" sz="2000" b="1" kern="1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kk-KZ" sz="6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«Есептер банкасы»</a:t>
            </a:r>
            <a:endParaRPr lang="ru-RU" sz="6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kk-KZ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Массасы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 кг болатын баланың ауданы 300 см</a:t>
            </a:r>
            <a:r>
              <a:rPr lang="kk-KZ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еденге түсіретін қысымын табыңдар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kk-KZ" b="1" kern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Күйтабаққа ине 0,27 Н күшпен әрекет етеді. Егер иненің ұшының ауданы 0,003м</a:t>
            </a:r>
            <a:r>
              <a:rPr lang="kk-KZ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болса, онда күйтабаққа түсіретін қысым қандай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kk-KZ" b="1" kern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Бетке 45 кН күш түсіріп 2 кПа қысым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алсақ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ауданы қандай болмақ?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ru-RU" sz="2000" b="1" kern="1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260350"/>
            <a:ext cx="8229600" cy="9271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Лездеме</a:t>
            </a:r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әдісі</a:t>
            </a:r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есте</a:t>
            </a:r>
            <a:r>
              <a:rPr lang="ru-RU" sz="2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толтыру</a:t>
            </a:r>
            <a:endParaRPr lang="ru-RU" sz="2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20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000" b="1" kern="1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kern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endParaRPr lang="ru-RU" sz="2000" b="1" kern="1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323529" y="1315352"/>
          <a:ext cx="8568951" cy="50322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0039"/>
                <a:gridCol w="1800200"/>
                <a:gridCol w="3384376"/>
                <a:gridCol w="1728192"/>
                <a:gridCol w="1296144"/>
              </a:tblGrid>
              <a:tr h="9660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Физикалық шамалар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Аталуы 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орысша, қазақша,ағылшынша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Формуласы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Өлшем бірлігі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487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Қысым, давление, </a:t>
                      </a:r>
                      <a:r>
                        <a:rPr lang="en-US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pressure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blipFill rotWithShape="1">
                      <a:blip r:embed="rId2"/>
                      <a:stretch>
                        <a:fillRect l="-321555" t="-121429" r="-75265" b="-377143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0515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kk-KZ" sz="20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үйк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үйкеліс</a:t>
                      </a:r>
                      <a:r>
                        <a:rPr lang="kk-KZ" sz="20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күші, сила трения, </a:t>
                      </a:r>
                      <a:r>
                        <a:rPr lang="en-US" sz="20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 working power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ru-RU" sz="2000" b="0" i="0" kern="1200" baseline="-250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үйк</a:t>
                      </a:r>
                      <a:r>
                        <a:rPr lang="ru-RU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=</a:t>
                      </a:r>
                      <a:r>
                        <a:rPr lang="en-US" sz="20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kN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</a:p>
                  </a:txBody>
                  <a:tcPr marL="68580" marR="68580" marT="0" marB="0"/>
                </a:tc>
              </a:tr>
              <a:tr h="11143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en-US" sz="20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ауырлық күші, сила тяжести, </a:t>
                      </a: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power weight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ru-RU" sz="2000" b="0" i="0" kern="1200" baseline="-250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ru-RU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=</a:t>
                      </a:r>
                      <a:r>
                        <a:rPr lang="en-US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mg</a:t>
                      </a:r>
                      <a:endParaRPr lang="ru-RU" sz="2000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0515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ρ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тығыздық, плотность, </a:t>
                      </a: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</a:t>
                      </a:r>
                      <a:r>
                        <a:rPr lang="en-US" sz="20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mass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blipFill rotWithShape="1">
                      <a:blip r:embed="rId2"/>
                      <a:stretch>
                        <a:fillRect l="-321555" t="-386628" r="-75265" b="-581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кг⁄</a:t>
                      </a:r>
                      <a:r>
                        <a:rPr lang="kk-KZ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</a:t>
                      </a:r>
                      <a:r>
                        <a:rPr lang="kk-KZ" sz="2000" kern="1200" baseline="300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20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000" b="1" kern="1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kern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endParaRPr lang="ru-RU" sz="2000" b="1" kern="1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2" name="TextBox 1"/>
          <p:cNvSpPr txBox="1">
            <a:spLocks noChangeArrowheads="1"/>
          </p:cNvSpPr>
          <p:nvPr/>
        </p:nvSpPr>
        <p:spPr bwMode="auto">
          <a:xfrm>
            <a:off x="468313" y="476250"/>
            <a:ext cx="69834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sz="400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«Менен сұрақ, сенен жауап»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68313" y="1628775"/>
            <a:ext cx="8207375" cy="3416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36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.Қысым дегеніміз не?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36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.Қысымның формуласы?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36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.Қысымның өлшем бірлігі?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36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.Қысымның қандай бірліктерін білесіңдер?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36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.Қысым ұғымын қай ғалым ашқан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20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000" b="1" kern="1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kern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endParaRPr lang="ru-RU" sz="2000" b="1" kern="1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6" name="TextBox 1"/>
          <p:cNvSpPr txBox="1">
            <a:spLocks noChangeArrowheads="1"/>
          </p:cNvSpPr>
          <p:nvPr/>
        </p:nvSpPr>
        <p:spPr bwMode="auto">
          <a:xfrm>
            <a:off x="611188" y="549275"/>
            <a:ext cx="77057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80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«Пошта, почта, </a:t>
            </a:r>
            <a:r>
              <a:rPr lang="en-US" sz="480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email</a:t>
            </a:r>
            <a:r>
              <a:rPr lang="ru-RU" sz="480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kk-KZ" sz="480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әдісі</a:t>
            </a:r>
            <a:endParaRPr lang="ru-RU" sz="480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1747" name="Рисунок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63713" y="1628775"/>
            <a:ext cx="5400675" cy="448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0825" y="1639888"/>
            <a:ext cx="7416800" cy="4525962"/>
          </a:xfrm>
        </p:spPr>
        <p:txBody>
          <a:bodyPr/>
          <a:lstStyle/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20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000" b="1" kern="1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kern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endParaRPr lang="ru-RU" sz="2000" b="1" kern="1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88" y="428625"/>
            <a:ext cx="8507412" cy="1031875"/>
          </a:xfrm>
        </p:spPr>
        <p:txBody>
          <a:bodyPr/>
          <a:lstStyle/>
          <a:p>
            <a:pPr eaLnBrk="1" hangingPunct="1">
              <a:defRPr/>
            </a:pPr>
            <a:r>
              <a:rPr lang="kk-KZ" sz="2800" kern="1200" dirty="0" smtClean="0">
                <a:ln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мақсаты: </a:t>
            </a:r>
            <a:br>
              <a:rPr lang="kk-KZ" sz="2800" kern="1200" dirty="0" smtClean="0">
                <a:ln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kern="1200" dirty="0">
              <a:ln/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20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000" b="1" kern="1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kern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kk-KZ" sz="2800" b="1" kern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Қысым ұғымын түсініп, оны өмірде қолданылуына мысалдар келтіре алу және есептер шығарғанда қолдана білу.</a:t>
            </a:r>
            <a:r>
              <a:rPr lang="en-US" sz="2800" b="1" kern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</a:t>
            </a:r>
            <a:endParaRPr lang="ru-RU" sz="2800" b="1" kern="1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Подзаголовок 1"/>
          <p:cNvSpPr>
            <a:spLocks noGrp="1"/>
          </p:cNvSpPr>
          <p:nvPr>
            <p:ph type="subTitle" idx="1"/>
          </p:nvPr>
        </p:nvSpPr>
        <p:spPr>
          <a:xfrm>
            <a:off x="333375" y="2420938"/>
            <a:ext cx="6400800" cy="3121025"/>
          </a:xfrm>
        </p:spPr>
        <p:txBody>
          <a:bodyPr/>
          <a:lstStyle/>
          <a:p>
            <a:pPr eaLnBrk="1" hangingPunct="1"/>
            <a:endParaRPr lang="ru-RU" dirty="0" smtClean="0"/>
          </a:p>
        </p:txBody>
      </p:sp>
      <p:sp>
        <p:nvSpPr>
          <p:cNvPr id="19458" name="Заголовок 2"/>
          <p:cNvSpPr>
            <a:spLocks noGrp="1"/>
          </p:cNvSpPr>
          <p:nvPr>
            <p:ph type="ctrTitle"/>
          </p:nvPr>
        </p:nvSpPr>
        <p:spPr>
          <a:xfrm>
            <a:off x="333375" y="549275"/>
            <a:ext cx="8229600" cy="1366838"/>
          </a:xfrm>
          <a:effectLst>
            <a:outerShdw dist="35921" dir="2700000" algn="ctr" rotWithShape="0">
              <a:srgbClr val="FFFFFF"/>
            </a:outerShdw>
          </a:effectLst>
        </p:spPr>
        <p:txBody>
          <a:bodyPr/>
          <a:lstStyle/>
          <a:p>
            <a:pPr eaLnBrk="1" hangingPunct="1"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Үй тапсырмасы: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4857750"/>
          </a:xfrm>
        </p:spPr>
        <p:txBody>
          <a:bodyPr/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kern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« </a:t>
            </a:r>
            <a:r>
              <a:rPr lang="kk-KZ" sz="4000" b="1" kern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Ашық микрофон»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ru-RU" sz="3600" b="1" kern="1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35150" y="2205038"/>
            <a:ext cx="5621338" cy="400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755650" y="908050"/>
          <a:ext cx="8064500" cy="504031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92145"/>
                <a:gridCol w="3168295"/>
                <a:gridCol w="1980220"/>
                <a:gridCol w="2124236"/>
              </a:tblGrid>
              <a:tr h="1008112"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24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Физикалық шама</a:t>
                      </a:r>
                    </a:p>
                    <a:p>
                      <a:r>
                        <a:rPr lang="kk-KZ" sz="24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қазақша</a:t>
                      </a:r>
                      <a:endParaRPr lang="ru-RU" sz="24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Орысша</a:t>
                      </a:r>
                      <a:endParaRPr lang="ru-RU" sz="24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Ағылшынша</a:t>
                      </a:r>
                      <a:endParaRPr lang="ru-RU" sz="24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08112"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Қысым 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давление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Pressure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08112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Күш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сила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force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08112"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Паскаль шары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Шар Паскал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Balloon Pascal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08112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күш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сила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area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20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000" b="1" kern="1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kern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endParaRPr lang="ru-RU" sz="2000" b="1" kern="1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684213" y="1052513"/>
            <a:ext cx="7632700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 sz="3200">
                <a:latin typeface="Times New Roman" pitchFamily="18" charset="0"/>
                <a:cs typeface="Times New Roman" pitchFamily="18" charset="0"/>
              </a:rPr>
              <a:t>	Қатты денені құрайтын молекулалардың белгілі бір ретпен орналасуы, өзіне түсірілген қысымды тартады.</a:t>
            </a:r>
          </a:p>
          <a:p>
            <a:r>
              <a:rPr lang="kk-KZ" sz="3200">
                <a:latin typeface="Times New Roman" pitchFamily="18" charset="0"/>
                <a:cs typeface="Times New Roman" pitchFamily="18" charset="0"/>
              </a:rPr>
              <a:t>	Белгілі бір бетке түсетін күш әрекетінің нәтижесін  сипаттайтын шама ҚЫСЫМ деп аталады. </a:t>
            </a:r>
          </a:p>
          <a:p>
            <a:r>
              <a:rPr lang="kk-KZ" sz="3200">
                <a:latin typeface="Times New Roman" pitchFamily="18" charset="0"/>
                <a:cs typeface="Times New Roman" pitchFamily="18" charset="0"/>
              </a:rPr>
              <a:t>	Қысым бетке перпендикуляр бағытта әрекет ететін күштің осы беттің ауданына  қатынасымен анықталады.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06388" y="3946525"/>
            <a:ext cx="8229600" cy="1273175"/>
          </a:xfrm>
        </p:spPr>
        <p:txBody>
          <a:bodyPr/>
          <a:lstStyle/>
          <a:p>
            <a:pPr algn="ctr" eaLnBrk="1" hangingPunct="1">
              <a:defRPr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ХБЖ да қысым </a:t>
            </a:r>
            <a:r>
              <a:rPr lang="kk-KZ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паскальмен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өлшенеді.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20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000" b="1" kern="1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kern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</a:t>
            </a:r>
            <a:endParaRPr lang="ru-RU" sz="2000" b="1" kern="1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5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5913" y="2911475"/>
            <a:ext cx="8512175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835696" y="1628800"/>
            <a:ext cx="5472608" cy="2017091"/>
          </a:xfrm>
          <a:prstGeom prst="rect">
            <a:avLst/>
          </a:prstGeom>
          <a:blipFill rotWithShape="1">
            <a:blip r:embed="rId3"/>
            <a:stretch>
              <a:fillRect t="-1813" b="-14804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  <a:cs typeface="+mn-cs"/>
              </a:rPr>
              <a:t> 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5" y="476672"/>
            <a:ext cx="8424936" cy="5649491"/>
          </a:xfrm>
        </p:spPr>
      </p:pic>
    </p:spTree>
    <p:extLst>
      <p:ext uri="{BB962C8B-B14F-4D97-AF65-F5344CB8AC3E}">
        <p14:creationId xmlns:p14="http://schemas.microsoft.com/office/powerpoint/2010/main" val="17745917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«Тәжірибеңмен бөліс»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20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000" b="1" kern="1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kern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endParaRPr lang="ru-RU" sz="2000" b="1" kern="1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604" name="Рисунок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1341438"/>
            <a:ext cx="8188325" cy="522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580TGp_general_light">
  <a:themeElements>
    <a:clrScheme name="Default Design 3">
      <a:dk1>
        <a:srgbClr val="000000"/>
      </a:dk1>
      <a:lt1>
        <a:srgbClr val="FEE9DE"/>
      </a:lt1>
      <a:dk2>
        <a:srgbClr val="000066"/>
      </a:dk2>
      <a:lt2>
        <a:srgbClr val="808080"/>
      </a:lt2>
      <a:accent1>
        <a:srgbClr val="5CB1FE"/>
      </a:accent1>
      <a:accent2>
        <a:srgbClr val="FF7575"/>
      </a:accent2>
      <a:accent3>
        <a:srgbClr val="FEF2EC"/>
      </a:accent3>
      <a:accent4>
        <a:srgbClr val="000000"/>
      </a:accent4>
      <a:accent5>
        <a:srgbClr val="B5D5FE"/>
      </a:accent5>
      <a:accent6>
        <a:srgbClr val="E76969"/>
      </a:accent6>
      <a:hlink>
        <a:srgbClr val="FFC319"/>
      </a:hlink>
      <a:folHlink>
        <a:srgbClr val="A8D02A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DF58D"/>
        </a:lt1>
        <a:dk2>
          <a:srgbClr val="CC3300"/>
        </a:dk2>
        <a:lt2>
          <a:srgbClr val="808080"/>
        </a:lt2>
        <a:accent1>
          <a:srgbClr val="FF6161"/>
        </a:accent1>
        <a:accent2>
          <a:srgbClr val="FFC319"/>
        </a:accent2>
        <a:accent3>
          <a:srgbClr val="FEF9C5"/>
        </a:accent3>
        <a:accent4>
          <a:srgbClr val="000000"/>
        </a:accent4>
        <a:accent5>
          <a:srgbClr val="FFB7B7"/>
        </a:accent5>
        <a:accent6>
          <a:srgbClr val="E7B016"/>
        </a:accent6>
        <a:hlink>
          <a:srgbClr val="A8D02A"/>
        </a:hlink>
        <a:folHlink>
          <a:srgbClr val="5CB1F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E1F4D8"/>
        </a:lt1>
        <a:dk2>
          <a:srgbClr val="003366"/>
        </a:dk2>
        <a:lt2>
          <a:srgbClr val="808080"/>
        </a:lt2>
        <a:accent1>
          <a:srgbClr val="FFC319"/>
        </a:accent1>
        <a:accent2>
          <a:srgbClr val="A8D02A"/>
        </a:accent2>
        <a:accent3>
          <a:srgbClr val="EEF8E9"/>
        </a:accent3>
        <a:accent4>
          <a:srgbClr val="000000"/>
        </a:accent4>
        <a:accent5>
          <a:srgbClr val="FFDEAB"/>
        </a:accent5>
        <a:accent6>
          <a:srgbClr val="98BC25"/>
        </a:accent6>
        <a:hlink>
          <a:srgbClr val="5CB1FE"/>
        </a:hlink>
        <a:folHlink>
          <a:srgbClr val="FF616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EE9DE"/>
        </a:lt1>
        <a:dk2>
          <a:srgbClr val="000066"/>
        </a:dk2>
        <a:lt2>
          <a:srgbClr val="808080"/>
        </a:lt2>
        <a:accent1>
          <a:srgbClr val="5CB1FE"/>
        </a:accent1>
        <a:accent2>
          <a:srgbClr val="FF7575"/>
        </a:accent2>
        <a:accent3>
          <a:srgbClr val="FEF2EC"/>
        </a:accent3>
        <a:accent4>
          <a:srgbClr val="000000"/>
        </a:accent4>
        <a:accent5>
          <a:srgbClr val="B5D5FE"/>
        </a:accent5>
        <a:accent6>
          <a:srgbClr val="E76969"/>
        </a:accent6>
        <a:hlink>
          <a:srgbClr val="FFC319"/>
        </a:hlink>
        <a:folHlink>
          <a:srgbClr val="A8D02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242</Words>
  <Application>Microsoft Office PowerPoint</Application>
  <PresentationFormat>Экран (4:3)</PresentationFormat>
  <Paragraphs>116</Paragraphs>
  <Slides>16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Arial Black</vt:lpstr>
      <vt:lpstr>Calibri</vt:lpstr>
      <vt:lpstr>Times New Roman</vt:lpstr>
      <vt:lpstr>580TGp_general_light</vt:lpstr>
      <vt:lpstr>«Приозерск қаласының №1 ЖОББМ»КММ</vt:lpstr>
      <vt:lpstr>Сабақтың мақсаты:  </vt:lpstr>
      <vt:lpstr>Презентация PowerPoint</vt:lpstr>
      <vt:lpstr>Үй тапсырмасы:</vt:lpstr>
      <vt:lpstr>Презентация PowerPoint</vt:lpstr>
      <vt:lpstr>Презентация PowerPoint</vt:lpstr>
      <vt:lpstr>ХБЖ да қысым паскальмен өлшенеді. </vt:lpstr>
      <vt:lpstr>Презентация PowerPoint</vt:lpstr>
      <vt:lpstr>«Тәжірибеңмен бөліс»</vt:lpstr>
      <vt:lpstr>Bilimland интернет ресурснан видео</vt:lpstr>
      <vt:lpstr>«Жұмыла көтерген жүк жеңіл»</vt:lpstr>
      <vt:lpstr>«Есептер банкасы»</vt:lpstr>
      <vt:lpstr>«Лездеме» әдісі Кесте толтыру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“Бастауыш сынып оқушылары бойында азаматтық, патриоттық және әлеуметтік белсенділік қасиеттерін тәрбиелеу”</dc:title>
  <dc:creator>Нурсейт</dc:creator>
  <cp:lastModifiedBy>User</cp:lastModifiedBy>
  <cp:revision>45</cp:revision>
  <dcterms:created xsi:type="dcterms:W3CDTF">2016-04-17T05:02:24Z</dcterms:created>
  <dcterms:modified xsi:type="dcterms:W3CDTF">2018-01-11T02:27:31Z</dcterms:modified>
</cp:coreProperties>
</file>