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83" r:id="rId2"/>
    <p:sldId id="284" r:id="rId3"/>
    <p:sldId id="311" r:id="rId4"/>
    <p:sldId id="290" r:id="rId5"/>
    <p:sldId id="312" r:id="rId6"/>
    <p:sldId id="309" r:id="rId7"/>
    <p:sldId id="310" r:id="rId8"/>
    <p:sldId id="313" r:id="rId9"/>
    <p:sldId id="294" r:id="rId10"/>
    <p:sldId id="293" r:id="rId11"/>
    <p:sldId id="296" r:id="rId12"/>
    <p:sldId id="297" r:id="rId13"/>
    <p:sldId id="299" r:id="rId14"/>
    <p:sldId id="303" r:id="rId15"/>
    <p:sldId id="300" r:id="rId16"/>
    <p:sldId id="30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02" autoAdjust="0"/>
  </p:normalViewPr>
  <p:slideViewPr>
    <p:cSldViewPr>
      <p:cViewPr varScale="1">
        <p:scale>
          <a:sx n="112" d="100"/>
          <a:sy n="112" d="100"/>
        </p:scale>
        <p:origin x="155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4FB27D-00FB-4A31-87A9-CAF29EF0A9CC}" type="datetimeFigureOut">
              <a:rPr lang="ru-RU"/>
              <a:pPr>
                <a:defRPr/>
              </a:pPr>
              <a:t>11.01.2018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7184E1-9D05-4739-9DD1-07046BECD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4707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84A93A-6CD8-4ADB-AD4E-6DA67EFA1A3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320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10"/>
              </a:cxn>
              <a:cxn ang="0">
                <a:pos x="1740" y="510"/>
              </a:cxn>
              <a:cxn ang="0">
                <a:pos x="1595" y="30"/>
              </a:cxn>
              <a:cxn ang="0">
                <a:pos x="0" y="0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5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/>
            <a:ahLst/>
            <a:cxnLst>
              <a:cxn ang="0">
                <a:pos x="1116" y="0"/>
              </a:cxn>
              <a:cxn ang="0">
                <a:pos x="3840" y="636"/>
              </a:cxn>
              <a:cxn ang="0">
                <a:pos x="4032" y="1356"/>
              </a:cxn>
              <a:cxn ang="0">
                <a:pos x="288" y="1356"/>
              </a:cxn>
              <a:cxn ang="0">
                <a:pos x="0" y="828"/>
              </a:cxn>
              <a:cxn ang="0">
                <a:pos x="1116" y="0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6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/>
            <a:ahLst/>
            <a:cxnLst>
              <a:cxn ang="0">
                <a:pos x="510" y="1098"/>
              </a:cxn>
              <a:cxn ang="0">
                <a:pos x="2280" y="0"/>
              </a:cxn>
              <a:cxn ang="0">
                <a:pos x="2988" y="342"/>
              </a:cxn>
              <a:cxn ang="0">
                <a:pos x="2988" y="2772"/>
              </a:cxn>
              <a:cxn ang="0">
                <a:pos x="1452" y="3060"/>
              </a:cxn>
              <a:cxn ang="0">
                <a:pos x="0" y="2406"/>
              </a:cxn>
              <a:cxn ang="0">
                <a:pos x="510" y="1098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7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1518"/>
              </a:cxn>
              <a:cxn ang="0">
                <a:pos x="2064" y="0"/>
              </a:cxn>
              <a:cxn ang="0">
                <a:pos x="0" y="0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8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9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1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2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3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4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5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5"/>
              </a:cxn>
              <a:cxn ang="0">
                <a:pos x="636" y="651"/>
              </a:cxn>
              <a:cxn ang="0">
                <a:pos x="632" y="0"/>
              </a:cxn>
              <a:cxn ang="0">
                <a:pos x="0" y="0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7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>
                <a:solidFill>
                  <a:srgbClr val="000000"/>
                </a:solidFill>
                <a:latin typeface="Arial Black" pitchFamily="34" charset="0"/>
                <a:cs typeface="+mn-cs"/>
              </a:rPr>
              <a:t>L/O/G/O</a:t>
            </a:r>
          </a:p>
        </p:txBody>
      </p:sp>
      <p:grpSp>
        <p:nvGrpSpPr>
          <p:cNvPr id="28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29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88" y="0"/>
                </a:cxn>
                <a:cxn ang="0">
                  <a:pos x="672" y="0"/>
                </a:cxn>
                <a:cxn ang="0">
                  <a:pos x="672" y="720"/>
                </a:cxn>
                <a:cxn ang="0">
                  <a:pos x="0" y="432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30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82"/>
                </a:cxn>
                <a:cxn ang="0">
                  <a:pos x="168" y="824"/>
                </a:cxn>
                <a:cxn ang="0">
                  <a:pos x="212" y="822"/>
                </a:cxn>
                <a:cxn ang="0">
                  <a:pos x="206" y="0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31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32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33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pic>
        <p:nvPicPr>
          <p:cNvPr id="34" name="Picture 83" descr="water"/>
          <p:cNvPicPr>
            <a:picLocks noChangeAspect="1" noChangeArrowheads="1"/>
          </p:cNvPicPr>
          <p:nvPr/>
        </p:nvPicPr>
        <p:blipFill>
          <a:blip r:embed="rId2"/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422959B-9346-4BFC-BEEB-4E761E1B1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124659B-75F3-4A58-8F00-153C9FAFF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5570778-CEB7-4D42-AC1B-76F079760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0C65E3C-D6A1-47D3-96B1-9E378E66E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DEEAFBB-F219-4335-AF3C-870352E97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BD13426-B7AA-4393-A996-AC544C502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A2F1C92-0368-4D15-A5A9-CC5CF57BF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E3C731E-6851-41E2-8180-5067DCF25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0CC4514-AF46-40E1-83BC-3634822B7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6650A34-78C3-4A91-A894-34211F5B1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B522BDB-E662-4CDC-AD74-DCDEA62BF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ABE2F1B-809A-430F-BFDE-B662C8F78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2368F3A-7684-4AEA-976C-79A5383D4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D95F942-AC5C-4B40-AD75-3293D8DEF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/>
            <a:ahLst/>
            <a:cxnLst>
              <a:cxn ang="0">
                <a:pos x="5766" y="605"/>
              </a:cxn>
              <a:cxn ang="0">
                <a:pos x="5768" y="4325"/>
              </a:cxn>
              <a:cxn ang="0">
                <a:pos x="1082" y="4329"/>
              </a:cxn>
              <a:cxn ang="0">
                <a:pos x="13" y="3351"/>
              </a:cxn>
              <a:cxn ang="0">
                <a:pos x="0" y="0"/>
              </a:cxn>
              <a:cxn ang="0">
                <a:pos x="2428" y="7"/>
              </a:cxn>
              <a:cxn ang="0">
                <a:pos x="5766" y="605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00"/>
              </a:cxn>
              <a:cxn ang="0">
                <a:pos x="1089" y="1100"/>
              </a:cxn>
              <a:cxn ang="0">
                <a:pos x="0" y="0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6D4EFE-5F61-46D6-AD07-3E9A0D8DD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/>
            <a:ahLst/>
            <a:cxnLst>
              <a:cxn ang="0">
                <a:pos x="3130" y="453"/>
              </a:cxn>
              <a:cxn ang="0">
                <a:pos x="3130" y="0"/>
              </a:cxn>
              <a:cxn ang="0">
                <a:pos x="0" y="0"/>
              </a:cxn>
              <a:cxn ang="0">
                <a:pos x="3130" y="453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pic>
        <p:nvPicPr>
          <p:cNvPr id="3" name="Picture 37" descr="water"/>
          <p:cNvPicPr>
            <a:picLocks noChangeAspect="1" noChangeArrowheads="1"/>
          </p:cNvPicPr>
          <p:nvPr/>
        </p:nvPicPr>
        <p:blipFill>
          <a:blip r:embed="rId16"/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8" descr="3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428625"/>
            <a:ext cx="8507412" cy="10318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kern="1200" dirty="0" smtClean="0">
                <a:ln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3200" kern="1200" dirty="0" smtClean="0">
                <a:ln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Приозерск қаласының №1 ЖОББМ</a:t>
            </a:r>
            <a:r>
              <a:rPr lang="ru-RU" sz="3200" kern="1200" dirty="0" smtClean="0">
                <a:ln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»КММ</a:t>
            </a:r>
            <a:endParaRPr lang="ru-RU" sz="3200" kern="1200" dirty="0">
              <a:ln/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0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endParaRPr lang="kk-KZ" sz="20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kk-KZ" sz="20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kk-KZ" sz="48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Қатты денелердегі қысым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kk-KZ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 «В» сынып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kk-KZ" sz="24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kk-KZ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kk-KZ" sz="24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kk-KZ" sz="24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Физика пәнінің мұғалімі: Джантасова Г.Т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kk-KZ" sz="24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kk-KZ" sz="24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2017 – 2018 оқу жылы</a:t>
            </a:r>
            <a:endParaRPr lang="ru-RU" sz="24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16637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Bilimland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ресурснан видео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0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endParaRPr lang="ru-RU" sz="20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көтерген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жеңіл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600200"/>
            <a:ext cx="8280400" cy="4525963"/>
          </a:xfrm>
        </p:spPr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kk-KZ" sz="4400" b="1" kern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Қысым тобына  </a:t>
            </a:r>
            <a:r>
              <a:rPr lang="kk-KZ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«Физикалық                     суреттер сөйлейді»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kk-KZ" sz="36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kk-KZ" sz="4400" b="1" kern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Сұйық тобына    </a:t>
            </a:r>
            <a:r>
              <a:rPr lang="kk-KZ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«Қысым»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kk-KZ" sz="36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kk-KZ" sz="4400" b="1" kern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Газ тобына  </a:t>
            </a:r>
            <a:r>
              <a:rPr lang="kk-KZ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«Заттың әр түрлі күйлерінің қасиеттері»</a:t>
            </a:r>
            <a:endParaRPr lang="en-US" sz="36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kk-KZ" sz="20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0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kk-KZ" sz="6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«Есептер банкасы»</a:t>
            </a:r>
            <a:endParaRPr lang="ru-RU" sz="6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kk-KZ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Массасы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 кг болатын баланың ауданы 300 см</a:t>
            </a:r>
            <a:r>
              <a:rPr lang="kk-K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еденге түсіретін қысымын табыңдар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kk-KZ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Күйтабаққа ине 0,27 Н күшпен әрекет етеді. Егер иненің ұшының ауданы 0,003м</a:t>
            </a:r>
            <a:r>
              <a:rPr lang="kk-K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болса, онда күйтабаққа түсіретін қысым қандай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kk-KZ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Бетке 45 кН күш түсіріп 2 кПа қысым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алсақ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ауданы қандай болмақ?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20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9271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Лездеме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толтыру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0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endParaRPr lang="ru-RU" sz="20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9" y="1315352"/>
          <a:ext cx="8568951" cy="5032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39"/>
                <a:gridCol w="1800200"/>
                <a:gridCol w="3384376"/>
                <a:gridCol w="1728192"/>
                <a:gridCol w="1296144"/>
              </a:tblGrid>
              <a:tr h="966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Физикалық шамалар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Аталуы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k-K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орысша, қазақша,ағылшынша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Формуласы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Өлшем бірлігі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8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Қысым, давление, 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pressure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blipFill rotWithShape="1">
                      <a:blip r:embed="rId2"/>
                      <a:stretch>
                        <a:fillRect l="-321555" t="-121429" r="-75265" b="-37714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51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kk-KZ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үйкеліс</a:t>
                      </a:r>
                      <a:r>
                        <a:rPr lang="kk-KZ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күші, сила трения, 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working power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sz="2000" b="0" i="0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үйк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kN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</a:p>
                  </a:txBody>
                  <a:tcPr marL="68580" marR="68580" marT="0" marB="0"/>
                </a:tc>
              </a:tr>
              <a:tr h="1114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0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ауырлық күші, сила тяжести,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power weight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sz="2000" b="0" i="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mg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51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ρ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тығыздық, плотность,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mass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blipFill rotWithShape="1">
                      <a:blip r:embed="rId2"/>
                      <a:stretch>
                        <a:fillRect l="-321555" t="-386628" r="-75265" b="-58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кг⁄</a:t>
                      </a: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kk-KZ" sz="20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0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endParaRPr lang="ru-RU" sz="20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468313" y="476250"/>
            <a:ext cx="69834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40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«Менен сұрақ, сенен жауап»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8313" y="1628775"/>
            <a:ext cx="8207375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.Қысым дегеніміз не?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.Қысымның формуласы?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.Қысымның өлшем бірлігі?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.Қысымның қандай бірліктерін білесіңдер?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.Қысым ұғымын қай ғалым ашқан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0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endParaRPr lang="ru-RU" sz="20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6" name="TextBox 1"/>
          <p:cNvSpPr txBox="1">
            <a:spLocks noChangeArrowheads="1"/>
          </p:cNvSpPr>
          <p:nvPr/>
        </p:nvSpPr>
        <p:spPr bwMode="auto">
          <a:xfrm>
            <a:off x="611188" y="549275"/>
            <a:ext cx="7705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«Пошта, почта, </a:t>
            </a:r>
            <a:r>
              <a:rPr lang="en-US" sz="48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ru-RU" sz="48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kk-KZ" sz="48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әдісі</a:t>
            </a:r>
            <a:endParaRPr lang="ru-RU" sz="480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7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628775"/>
            <a:ext cx="5400675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639888"/>
            <a:ext cx="7416800" cy="4525962"/>
          </a:xfrm>
        </p:spPr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0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endParaRPr lang="ru-RU" sz="20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428625"/>
            <a:ext cx="8507412" cy="1031875"/>
          </a:xfrm>
        </p:spPr>
        <p:txBody>
          <a:bodyPr/>
          <a:lstStyle/>
          <a:p>
            <a:pPr eaLnBrk="1" hangingPunct="1">
              <a:defRPr/>
            </a:pPr>
            <a:r>
              <a:rPr lang="kk-KZ" sz="2800" kern="1200" dirty="0" smtClean="0">
                <a:ln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мақсаты: </a:t>
            </a:r>
            <a:br>
              <a:rPr lang="kk-KZ" sz="2800" kern="1200" dirty="0" smtClean="0">
                <a:ln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kern="1200" dirty="0">
              <a:ln/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0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kk-KZ" sz="28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Қысым ұғымын түсініп, оны өмірде қолданылуына мысалдар келтіре алу және есептер шығарғанда қолдана білу.</a:t>
            </a:r>
            <a:r>
              <a:rPr lang="en-US" sz="28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endParaRPr lang="ru-RU" sz="28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33375" y="2420938"/>
            <a:ext cx="6400800" cy="3121025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19458" name="Заголовок 2"/>
          <p:cNvSpPr>
            <a:spLocks noGrp="1"/>
          </p:cNvSpPr>
          <p:nvPr>
            <p:ph type="ctrTitle"/>
          </p:nvPr>
        </p:nvSpPr>
        <p:spPr>
          <a:xfrm>
            <a:off x="333375" y="549275"/>
            <a:ext cx="8229600" cy="1366838"/>
          </a:xfrm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 тапсырмасы: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kk-KZ" sz="40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Ашық микрофон»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2205038"/>
            <a:ext cx="5621338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755650" y="908050"/>
          <a:ext cx="8064500" cy="504031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92145"/>
                <a:gridCol w="3168295"/>
                <a:gridCol w="1980220"/>
                <a:gridCol w="2124236"/>
              </a:tblGrid>
              <a:tr h="1008112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Физикалық шама</a:t>
                      </a:r>
                    </a:p>
                    <a:p>
                      <a:r>
                        <a:rPr lang="kk-KZ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қазақша</a:t>
                      </a:r>
                      <a:endParaRPr lang="ru-RU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Орысша</a:t>
                      </a:r>
                      <a:endParaRPr lang="ru-RU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Ағылшынша</a:t>
                      </a:r>
                      <a:endParaRPr lang="ru-RU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Қысым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давление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Pressure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Күш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force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Паскаль шары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 Паскал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Balloon Pascal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күш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area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0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endParaRPr lang="ru-RU" sz="20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684213" y="1052513"/>
            <a:ext cx="76327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3200">
                <a:latin typeface="Times New Roman" pitchFamily="18" charset="0"/>
                <a:cs typeface="Times New Roman" pitchFamily="18" charset="0"/>
              </a:rPr>
              <a:t>	Қатты денені құрайтын молекулалардың белгілі бір ретпен орналасуы, өзіне түсірілген қысымды тартады.</a:t>
            </a:r>
          </a:p>
          <a:p>
            <a:r>
              <a:rPr lang="kk-KZ" sz="3200">
                <a:latin typeface="Times New Roman" pitchFamily="18" charset="0"/>
                <a:cs typeface="Times New Roman" pitchFamily="18" charset="0"/>
              </a:rPr>
              <a:t>	Белгілі бір бетке түсетін күш әрекетінің нәтижесін  сипаттайтын шама ҚЫСЫМ деп аталады. </a:t>
            </a:r>
          </a:p>
          <a:p>
            <a:r>
              <a:rPr lang="kk-KZ" sz="3200">
                <a:latin typeface="Times New Roman" pitchFamily="18" charset="0"/>
                <a:cs typeface="Times New Roman" pitchFamily="18" charset="0"/>
              </a:rPr>
              <a:t>	Қысым бетке перпендикуляр бағытта әрекет ететін күштің осы беттің ауданына  қатынасымен анықталады.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6388" y="3946525"/>
            <a:ext cx="8229600" cy="1273175"/>
          </a:xfrm>
        </p:spPr>
        <p:txBody>
          <a:bodyPr/>
          <a:lstStyle/>
          <a:p>
            <a:pPr algn="ctr" eaLnBrk="1" hangingPunct="1">
              <a:defRPr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ХБЖ да қысым </a:t>
            </a:r>
            <a:r>
              <a:rPr lang="kk-KZ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паскальмен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өлшенеді.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0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endParaRPr lang="ru-RU" sz="20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5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913" y="2911475"/>
            <a:ext cx="8512175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35696" y="1628800"/>
            <a:ext cx="5472608" cy="2017091"/>
          </a:xfrm>
          <a:prstGeom prst="rect">
            <a:avLst/>
          </a:prstGeom>
          <a:blipFill rotWithShape="1">
            <a:blip r:embed="rId3"/>
            <a:stretch>
              <a:fillRect t="-1813" b="-14804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476672"/>
            <a:ext cx="8424936" cy="5649491"/>
          </a:xfrm>
        </p:spPr>
      </p:pic>
    </p:spTree>
    <p:extLst>
      <p:ext uri="{BB962C8B-B14F-4D97-AF65-F5344CB8AC3E}">
        <p14:creationId xmlns:p14="http://schemas.microsoft.com/office/powerpoint/2010/main" val="1774591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«Тәжірибеңмен бөліс»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0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endParaRPr lang="ru-RU" sz="20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4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341438"/>
            <a:ext cx="8188325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0TGp_general_light">
  <a:themeElements>
    <a:clrScheme name="Default Design 3">
      <a:dk1>
        <a:srgbClr val="000000"/>
      </a:dk1>
      <a:lt1>
        <a:srgbClr val="FEE9DE"/>
      </a:lt1>
      <a:dk2>
        <a:srgbClr val="000066"/>
      </a:dk2>
      <a:lt2>
        <a:srgbClr val="808080"/>
      </a:lt2>
      <a:accent1>
        <a:srgbClr val="5CB1FE"/>
      </a:accent1>
      <a:accent2>
        <a:srgbClr val="FF7575"/>
      </a:accent2>
      <a:accent3>
        <a:srgbClr val="FEF2EC"/>
      </a:accent3>
      <a:accent4>
        <a:srgbClr val="000000"/>
      </a:accent4>
      <a:accent5>
        <a:srgbClr val="B5D5FE"/>
      </a:accent5>
      <a:accent6>
        <a:srgbClr val="E76969"/>
      </a:accent6>
      <a:hlink>
        <a:srgbClr val="FFC319"/>
      </a:hlink>
      <a:folHlink>
        <a:srgbClr val="A8D02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242</Words>
  <Application>Microsoft Office PowerPoint</Application>
  <PresentationFormat>Экран (4:3)</PresentationFormat>
  <Paragraphs>116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Times New Roman</vt:lpstr>
      <vt:lpstr>580TGp_general_light</vt:lpstr>
      <vt:lpstr>«Приозерск қаласының №1 ЖОББМ»КММ</vt:lpstr>
      <vt:lpstr>Сабақтың мақсаты:  </vt:lpstr>
      <vt:lpstr>Презентация PowerPoint</vt:lpstr>
      <vt:lpstr>Үй тапсырмасы:</vt:lpstr>
      <vt:lpstr>Презентация PowerPoint</vt:lpstr>
      <vt:lpstr>Презентация PowerPoint</vt:lpstr>
      <vt:lpstr>ХБЖ да қысым паскальмен өлшенеді. </vt:lpstr>
      <vt:lpstr>Презентация PowerPoint</vt:lpstr>
      <vt:lpstr>«Тәжірибеңмен бөліс»</vt:lpstr>
      <vt:lpstr>Bilimland интернет ресурснан видео</vt:lpstr>
      <vt:lpstr>«Жұмыла көтерген жүк жеңіл»</vt:lpstr>
      <vt:lpstr>«Есептер банкасы»</vt:lpstr>
      <vt:lpstr>«Лездеме» әдісі Кесте толтыру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“Бастауыш сынып оқушылары бойында азаматтық, патриоттық және әлеуметтік белсенділік қасиеттерін тәрбиелеу”</dc:title>
  <dc:creator>Нурсейт</dc:creator>
  <cp:lastModifiedBy>User</cp:lastModifiedBy>
  <cp:revision>45</cp:revision>
  <dcterms:created xsi:type="dcterms:W3CDTF">2016-04-17T05:02:24Z</dcterms:created>
  <dcterms:modified xsi:type="dcterms:W3CDTF">2018-01-11T02:27:31Z</dcterms:modified>
</cp:coreProperties>
</file>