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24.09.2020</a:t>
            </a:fld>
            <a:endParaRPr lang="ru-RU" dirty="0"/>
          </a:p>
        </p:txBody>
      </p:sp>
      <p:sp>
        <p:nvSpPr>
          <p:cNvPr id="2" name="Нижний колонтитул 1"/>
          <p:cNvSpPr>
            <a:spLocks noGrp="1"/>
          </p:cNvSpPr>
          <p:nvPr>
            <p:ph type="ftr" sz="quarter" idx="11"/>
          </p:nvPr>
        </p:nvSpPr>
        <p:spPr/>
        <p:txBody>
          <a:bodyPr/>
          <a:lstStyle/>
          <a:p>
            <a:endParaRPr lang="ru-RU" dirty="0"/>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24.09.2020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24.09.2020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24.09.2020</a:t>
            </a:fld>
            <a:endParaRPr lang="ru-RU" dirty="0"/>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dirty="0"/>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24.09.2020</a:t>
            </a:fld>
            <a:endParaRPr lang="ru-RU" dirty="0"/>
          </a:p>
        </p:txBody>
      </p:sp>
      <p:sp>
        <p:nvSpPr>
          <p:cNvPr id="11" name="Нижний колонтитул 10"/>
          <p:cNvSpPr>
            <a:spLocks noGrp="1"/>
          </p:cNvSpPr>
          <p:nvPr>
            <p:ph type="ftr" sz="quarter" idx="11"/>
          </p:nvPr>
        </p:nvSpPr>
        <p:spPr/>
        <p:txBody>
          <a:bodyPr/>
          <a:lstStyle/>
          <a:p>
            <a:endParaRPr lang="ru-RU" dirty="0"/>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dirty="0"/>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24.09.2020</a:t>
            </a:fld>
            <a:endParaRPr lang="ru-RU" dirty="0"/>
          </a:p>
        </p:txBody>
      </p:sp>
      <p:sp>
        <p:nvSpPr>
          <p:cNvPr id="10" name="Нижний колонтитул 9"/>
          <p:cNvSpPr>
            <a:spLocks noGrp="1"/>
          </p:cNvSpPr>
          <p:nvPr>
            <p:ph type="ftr" sz="quarter" idx="11"/>
          </p:nvPr>
        </p:nvSpPr>
        <p:spPr/>
        <p:txBody>
          <a:bodyPr/>
          <a:lstStyle/>
          <a:p>
            <a:endParaRPr lang="ru-RU" dirty="0"/>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24.09.2020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dirty="0"/>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24.09.2020</a:t>
            </a:fld>
            <a:endParaRPr lang="ru-RU" dirty="0"/>
          </a:p>
        </p:txBody>
      </p:sp>
      <p:sp>
        <p:nvSpPr>
          <p:cNvPr id="21" name="Нижний колонтитул 20"/>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24.09.2020</a:t>
            </a:fld>
            <a:endParaRPr lang="ru-RU" dirty="0"/>
          </a:p>
        </p:txBody>
      </p:sp>
      <p:sp>
        <p:nvSpPr>
          <p:cNvPr id="24" name="Нижний колонтитул 23"/>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24.09.2020</a:t>
            </a:fld>
            <a:endParaRPr lang="ru-RU" dirty="0"/>
          </a:p>
        </p:txBody>
      </p:sp>
      <p:sp>
        <p:nvSpPr>
          <p:cNvPr id="29" name="Нижний колонтитул 28"/>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dirty="0"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24.09.2020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dirty="0"/>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24.09.2020</a:t>
            </a:fld>
            <a:endParaRPr lang="ru-RU" dirty="0"/>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dirty="0"/>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dirty="0"/>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142852"/>
            <a:ext cx="8686800" cy="928694"/>
          </a:xfrm>
        </p:spPr>
        <p:txBody>
          <a:bodyPr>
            <a:normAutofit/>
          </a:bodyPr>
          <a:lstStyle/>
          <a:p>
            <a:pPr algn="ctr"/>
            <a:r>
              <a:rPr lang="kk-KZ" sz="1400" b="1" dirty="0" smtClean="0">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Жамбыл облысы білім басқармасы</a:t>
            </a:r>
            <a:br>
              <a:rPr lang="kk-KZ" sz="1400" b="1" dirty="0" smtClean="0">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br>
            <a:r>
              <a:rPr lang="ru-RU" sz="1400" b="1" dirty="0" smtClean="0">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a:t>
            </a:r>
            <a:r>
              <a:rPr lang="kk-KZ" sz="1400" b="1" dirty="0" smtClean="0">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Жамбыл политехникалық жоғары колледжі</a:t>
            </a:r>
            <a:r>
              <a:rPr lang="ru-RU" sz="1400" b="1" dirty="0" smtClean="0">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a:t>
            </a:r>
            <a:br>
              <a:rPr lang="ru-RU" sz="1400" b="1" dirty="0" smtClean="0">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br>
            <a:r>
              <a:rPr lang="ru-RU" sz="1400" b="1" dirty="0" smtClean="0">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Коммуналдық қазыналық кәсіпорны</a:t>
            </a:r>
            <a:endParaRPr lang="ru-RU" sz="1400" b="1" dirty="0">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endParaRPr lang="kk-KZ" dirty="0" smtClean="0"/>
          </a:p>
          <a:p>
            <a:pPr>
              <a:buNone/>
            </a:pPr>
            <a:endParaRPr lang="kk-KZ" dirty="0" smtClean="0"/>
          </a:p>
          <a:p>
            <a:pPr>
              <a:buNone/>
            </a:pPr>
            <a:r>
              <a:rPr lang="ru-RU" sz="4800" b="1" dirty="0" smtClean="0">
                <a:latin typeface="Times New Roman" pitchFamily="18" charset="0"/>
                <a:cs typeface="Times New Roman" pitchFamily="18" charset="0"/>
              </a:rPr>
              <a:t>«</a:t>
            </a:r>
            <a:r>
              <a:rPr lang="kk-KZ" sz="4800" b="1" dirty="0" smtClean="0">
                <a:latin typeface="Times New Roman" pitchFamily="18" charset="0"/>
                <a:cs typeface="Times New Roman" pitchFamily="18" charset="0"/>
              </a:rPr>
              <a:t>Педагогтің кәсіби этикасы</a:t>
            </a:r>
            <a:r>
              <a:rPr lang="ru-RU" sz="4800" b="1" dirty="0" smtClean="0">
                <a:latin typeface="Times New Roman" pitchFamily="18" charset="0"/>
                <a:cs typeface="Times New Roman" pitchFamily="18" charset="0"/>
              </a:rPr>
              <a:t>»</a:t>
            </a:r>
          </a:p>
          <a:p>
            <a:pPr>
              <a:buNone/>
            </a:pPr>
            <a:endParaRPr lang="kk-KZ" sz="4800" b="1" dirty="0" smtClean="0">
              <a:latin typeface="Times New Roman" pitchFamily="18" charset="0"/>
              <a:cs typeface="Times New Roman" pitchFamily="18" charset="0"/>
            </a:endParaRPr>
          </a:p>
          <a:p>
            <a:pPr algn="r">
              <a:buNone/>
            </a:pPr>
            <a:r>
              <a:rPr lang="kk-KZ" sz="2800" b="1" dirty="0" smtClean="0">
                <a:latin typeface="Times New Roman" pitchFamily="18" charset="0"/>
                <a:cs typeface="Times New Roman" pitchFamily="18" charset="0"/>
              </a:rPr>
              <a:t>Педагог-психолог: Г.К.Саменова</a:t>
            </a:r>
            <a:endParaRPr lang="ru-RU" sz="2800" b="1" dirty="0" smtClean="0">
              <a:latin typeface="Times New Roman" pitchFamily="18" charset="0"/>
              <a:cs typeface="Times New Roman" pitchFamily="18" charset="0"/>
            </a:endParaRPr>
          </a:p>
          <a:p>
            <a:pPr>
              <a:buNone/>
            </a:pPr>
            <a:endParaRPr lang="ru-RU" sz="5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071546"/>
            <a:ext cx="8686800" cy="5008579"/>
          </a:xfrm>
        </p:spPr>
        <p:txBody>
          <a:bodyPr>
            <a:normAutofit fontScale="70000" lnSpcReduction="20000"/>
          </a:bodyPr>
          <a:lstStyle/>
          <a:p>
            <a:pPr algn="r">
              <a:buNone/>
            </a:pPr>
            <a:endParaRPr lang="ru-RU" b="1" i="1" dirty="0" smtClean="0">
              <a:latin typeface="Times New Roman" pitchFamily="18" charset="0"/>
              <a:cs typeface="Times New Roman" pitchFamily="18" charset="0"/>
            </a:endParaRPr>
          </a:p>
          <a:p>
            <a:pPr algn="r">
              <a:buNone/>
            </a:pPr>
            <a:r>
              <a:rPr lang="ru-RU" b="1" i="1" dirty="0" smtClean="0">
                <a:latin typeface="Times New Roman" pitchFamily="18" charset="0"/>
                <a:cs typeface="Times New Roman" pitchFamily="18" charset="0"/>
              </a:rPr>
              <a:t>«Педагог — жаңа ұрпаққа ғасырлар бойы жинақталған</a:t>
            </a:r>
            <a:endParaRPr lang="ru-RU" b="1" dirty="0" smtClean="0">
              <a:latin typeface="Times New Roman" pitchFamily="18" charset="0"/>
              <a:cs typeface="Times New Roman" pitchFamily="18" charset="0"/>
            </a:endParaRPr>
          </a:p>
          <a:p>
            <a:pPr algn="r">
              <a:buNone/>
            </a:pPr>
            <a:r>
              <a:rPr lang="ru-RU" b="1" i="1" dirty="0" smtClean="0">
                <a:latin typeface="Times New Roman" pitchFamily="18" charset="0"/>
                <a:cs typeface="Times New Roman" pitchFamily="18" charset="0"/>
              </a:rPr>
              <a:t>барлық бағалы дүниелерді беріп, жалған сенімдерді,</a:t>
            </a:r>
            <a:endParaRPr lang="ru-RU" b="1" dirty="0" smtClean="0">
              <a:latin typeface="Times New Roman" pitchFamily="18" charset="0"/>
              <a:cs typeface="Times New Roman" pitchFamily="18" charset="0"/>
            </a:endParaRPr>
          </a:p>
          <a:p>
            <a:pPr algn="r">
              <a:buNone/>
            </a:pPr>
            <a:r>
              <a:rPr lang="ru-RU" b="1" i="1" dirty="0" smtClean="0">
                <a:latin typeface="Times New Roman" pitchFamily="18" charset="0"/>
                <a:cs typeface="Times New Roman" pitchFamily="18" charset="0"/>
              </a:rPr>
              <a:t>кінәрәттар мен кеселдерді бермеуге тиісті адам» </a:t>
            </a:r>
            <a:endParaRPr lang="ru-RU" b="1" dirty="0" smtClean="0">
              <a:latin typeface="Times New Roman" pitchFamily="18" charset="0"/>
              <a:cs typeface="Times New Roman" pitchFamily="18" charset="0"/>
            </a:endParaRPr>
          </a:p>
          <a:p>
            <a:pPr algn="r">
              <a:buNone/>
            </a:pPr>
            <a:r>
              <a:rPr lang="ru-RU" b="1" i="1" dirty="0" smtClean="0">
                <a:latin typeface="Times New Roman" pitchFamily="18" charset="0"/>
                <a:cs typeface="Times New Roman" pitchFamily="18" charset="0"/>
              </a:rPr>
              <a:t>А.В. Луначарский</a:t>
            </a:r>
            <a:endParaRPr lang="ru-RU" b="1"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r>
            <a:br>
              <a:rPr lang="kk-KZ" dirty="0" smtClean="0">
                <a:latin typeface="Times New Roman" pitchFamily="18" charset="0"/>
                <a:cs typeface="Times New Roman" pitchFamily="18" charset="0"/>
              </a:rPr>
            </a:br>
            <a:endParaRPr lang="ru-RU" dirty="0" smtClean="0">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Бүгінгі жаһандану заманында жас ұрпаққа әлемдік стандартқа сәйкес білім беру мәселесі республикамызда ғылыми педагогикалық тұрғыда ізденіспен әлемдік жинақталған тәжірибеге отандық қол жеткен табыстарды саралай отырып, ұлттық ерекшеліктерді ескере отырып тәрбиелеуде жаңаша ұйымдастырумен көкейкесті мәселе болып отыр. Біздің ең басты мақсатымыз сапалы білім, саналы тәрбие беру. Педагог өзіне жүктелген осы абыройлы міндетті жүзеге асыру жолында қолданылатын амал-тәсілдер құрамынан этика елеулі орын алады.</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571480"/>
            <a:ext cx="8686800" cy="5508645"/>
          </a:xfrm>
        </p:spPr>
        <p:txBody>
          <a:bodyPr>
            <a:normAutofit fontScale="70000" lnSpcReduction="20000"/>
          </a:bodyPr>
          <a:lstStyle/>
          <a:p>
            <a:pPr>
              <a:buNone/>
            </a:pPr>
            <a:r>
              <a:rPr lang="kk-KZ" dirty="0" smtClean="0">
                <a:latin typeface="Times New Roman" pitchFamily="18" charset="0"/>
                <a:cs typeface="Times New Roman" pitchFamily="18" charset="0"/>
              </a:rPr>
              <a:t>         </a:t>
            </a:r>
          </a:p>
          <a:p>
            <a:pPr>
              <a:buNone/>
            </a:pPr>
            <a:endParaRPr lang="kk-KZ"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Этика - әдеп мәдениетін теориялық тұрғыдан сараптайтын философиялық ұғым.Этика (грек. Ethos – дағды, әдет, ғұрып) деген мағынаны білдірсе керек. Педагогикалық этика - педагогтың әріптестерімен, ата-аналарымен және тәрбиеленушілерімен қарым-қатынас жасауда жалпы әдептік нормаларды басшылыққа алуы.Педагогикалық бірінші принцип: дұрыс амандасу. Сәлем сөздің анасы деп бекер айтылмаса керек, кім болсада ең алдымен амандасу, ол адамның көрегенділігін, білімділігін, мәдениеттілігін көрсетеді.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Қандайда бір мамандықтың да айрықша белгісі болады. Ол адамның үйреншікті әдетінен, сөйлеген сөзінен тіпті киім киісінен де байқалуы мүмкін. Әнші үшін үн, музыкант үшін музыканы ұғу маңызды болса, мұғалім үшін педагогтық әдеп сондай қажет. Педагогтық әдеп адаммен бірге туатын нәрсе емес, ол жүре бара пайда болады. Педагогика теориясын қаншама жетік білгенмен, педагогикалық әдептің қыр – сырын меңгермейінше, педагог ұстаздық шеберлікке қолы жетпейді.</a:t>
            </a:r>
            <a:endParaRPr lang="ru-RU" dirty="0" smtClean="0">
              <a:latin typeface="Times New Roman" pitchFamily="18" charset="0"/>
              <a:cs typeface="Times New Roman" pitchFamily="18" charset="0"/>
            </a:endParaRPr>
          </a:p>
          <a:p>
            <a:pPr>
              <a:buNone/>
            </a:pP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571480"/>
            <a:ext cx="8686800" cy="6000792"/>
          </a:xfrm>
        </p:spPr>
        <p:txBody>
          <a:bodyPr>
            <a:noAutofit/>
          </a:bodyPr>
          <a:lstStyle/>
          <a:p>
            <a:pPr>
              <a:buNone/>
            </a:pPr>
            <a:r>
              <a:rPr lang="kk-KZ" sz="2200" dirty="0" smtClean="0">
                <a:latin typeface="Times New Roman" pitchFamily="18" charset="0"/>
                <a:cs typeface="Times New Roman" pitchFamily="18" charset="0"/>
              </a:rPr>
              <a:t>         </a:t>
            </a:r>
          </a:p>
          <a:p>
            <a:pPr>
              <a:buNone/>
            </a:pPr>
            <a:r>
              <a:rPr lang="kk-KZ" sz="2200" b="1" dirty="0" smtClean="0">
                <a:latin typeface="Times New Roman" pitchFamily="18" charset="0"/>
                <a:cs typeface="Times New Roman" pitchFamily="18" charset="0"/>
              </a:rPr>
              <a:t>         Педагогикалық этика –</a:t>
            </a:r>
            <a:r>
              <a:rPr lang="kk-KZ" sz="2200" dirty="0" smtClean="0">
                <a:latin typeface="Times New Roman" pitchFamily="18" charset="0"/>
                <a:cs typeface="Times New Roman" pitchFamily="18" charset="0"/>
              </a:rPr>
              <a:t> адамның сырт көрінісі, жүріс тұрысы, сөйлеу мәдениеті, өзін дұрыс  ұстауы әрі өз ортасына (барған жеріне лайықты киіну: жұмысқа, қыдыруға, тойға, т.б) байланысты киім-киісі, сөйлеу мәнері, мимика, жесть, дене қимылы жатады. «Көп сөйлеп, созбайын, әдептен озбайын» деп Абай атамыз әдеппен (қысқа-нұсқа) сөйлеудің өзі әдептілік екенін тіктеп айтады. Әдеппен сөйлеу, артық сөз айтпау, дөрекі сөздерді айтпау, қысқа да нұсқа сөз айту – әдептіліктің белгісі.</a:t>
            </a:r>
            <a:endParaRPr lang="ru-RU" sz="2200" dirty="0" smtClean="0">
              <a:latin typeface="Times New Roman" pitchFamily="18" charset="0"/>
              <a:cs typeface="Times New Roman" pitchFamily="18" charset="0"/>
            </a:endParaRPr>
          </a:p>
          <a:p>
            <a:pPr>
              <a:buNone/>
            </a:pPr>
            <a:r>
              <a:rPr lang="kk-KZ" sz="2200" dirty="0" smtClean="0">
                <a:latin typeface="Times New Roman" pitchFamily="18" charset="0"/>
                <a:cs typeface="Times New Roman" pitchFamily="18" charset="0"/>
              </a:rPr>
              <a:t>            Сөйлеу мәдениеті жетілмейінше ақыл ой мәдениетіне жету қиын. Сөйлеу кезінде адамның адамгершілік қасиеттері, ерік-жігері мен қажыр-қайраты немесе жалтақтық, жағымпаздығы да айқын аңғарылып тұрады. Педагогтың дауыс ырғағы балаға түрліше әсер етеді.Педагогтың даусы баланың бас миына жеткілікті қозу аймағын туғыза алатындай көтеріңкі ашық шығу керек. Кейбір педагогтардың сөздері естілер естілмес жай, бір сазды болып естіледі. </a:t>
            </a:r>
            <a:endParaRPr lang="ru-RU"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357166"/>
            <a:ext cx="8686800" cy="5722959"/>
          </a:xfrm>
        </p:spPr>
        <p:txBody>
          <a:bodyPr>
            <a:normAutofit/>
          </a:bodyPr>
          <a:lstStyle/>
          <a:p>
            <a:pPr>
              <a:buNone/>
            </a:pPr>
            <a:r>
              <a:rPr lang="kk-KZ" sz="2600" dirty="0" smtClean="0">
                <a:latin typeface="Times New Roman" pitchFamily="18" charset="0"/>
                <a:cs typeface="Times New Roman" pitchFamily="18" charset="0"/>
              </a:rPr>
              <a:t>       </a:t>
            </a:r>
          </a:p>
          <a:p>
            <a:pPr>
              <a:buNone/>
            </a:pPr>
            <a:endParaRPr lang="kk-KZ" sz="2600" dirty="0" smtClean="0">
              <a:latin typeface="Times New Roman" pitchFamily="18" charset="0"/>
              <a:cs typeface="Times New Roman" pitchFamily="18" charset="0"/>
            </a:endParaRPr>
          </a:p>
          <a:p>
            <a:pPr>
              <a:buNone/>
            </a:pPr>
            <a:r>
              <a:rPr lang="kk-KZ" sz="2600" dirty="0" smtClean="0">
                <a:latin typeface="Times New Roman" pitchFamily="18" charset="0"/>
                <a:cs typeface="Times New Roman" pitchFamily="18" charset="0"/>
              </a:rPr>
              <a:t>           Оның өзі балаға гипноздық түрде әсер етіп, оларды жалықтырып, ұйқы жағдайына келтіреді. Жеке адамның сыртқы мәдениеті мен ішкі дүниесінің ұштасып жатуы этикалық сұлулықтың белгісі. А.П. Чеховтың «Адамда барлық нәрсесі жүзі де, киімі де , жаны да, ойы да көркем болуы тиіс» деген ұлағатты сөз педагогтарға айтылған сияқты. Орынсыз бояну, шектен асқан сәнді , жасанды киіну, табиғи өңін өзгертуге әуестену немесе өте салақтық, бой басын күтінбей жүру педагогтік этикаға үлеспейді. Әрқашан сұлу болып жүрейік.</a:t>
            </a:r>
            <a:endParaRPr lang="ru-RU" sz="2600" dirty="0" smtClean="0">
              <a:latin typeface="Times New Roman" pitchFamily="18" charset="0"/>
              <a:cs typeface="Times New Roman" pitchFamily="18" charset="0"/>
            </a:endParaRPr>
          </a:p>
          <a:p>
            <a:pPr>
              <a:buNone/>
            </a:pP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571480"/>
            <a:ext cx="8686800" cy="6000792"/>
          </a:xfrm>
        </p:spPr>
        <p:txBody>
          <a:bodyPr>
            <a:normAutofit fontScale="85000" lnSpcReduction="20000"/>
          </a:bodyPr>
          <a:lstStyle/>
          <a:p>
            <a:pPr>
              <a:buNone/>
            </a:pPr>
            <a:r>
              <a:rPr lang="kk-KZ" b="1" dirty="0" smtClean="0"/>
              <a:t>        </a:t>
            </a:r>
          </a:p>
          <a:p>
            <a:pPr>
              <a:buNone/>
            </a:pPr>
            <a:endParaRPr lang="kk-KZ" b="1" dirty="0" smtClean="0">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                    Педагогтың киім киісі қандай болу керек?</a:t>
            </a:r>
            <a:endParaRPr lang="ru-RU" dirty="0" smtClean="0">
              <a:latin typeface="Times New Roman" pitchFamily="18" charset="0"/>
              <a:cs typeface="Times New Roman" pitchFamily="18" charset="0"/>
            </a:endParaRPr>
          </a:p>
          <a:p>
            <a:pPr lvl="0">
              <a:buNone/>
            </a:pPr>
            <a:r>
              <a:rPr lang="kk-KZ" dirty="0" smtClean="0">
                <a:latin typeface="Times New Roman" pitchFamily="18" charset="0"/>
                <a:cs typeface="Times New Roman" pitchFamily="18" charset="0"/>
              </a:rPr>
              <a:t>      Педагогтың шаш үлгісі де, киген киімі де, таққан әшекейлері де балаға ықпал ететіндей киіну керек.</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lvl="0">
              <a:buNone/>
            </a:pPr>
            <a:r>
              <a:rPr lang="kk-KZ" dirty="0" smtClean="0">
                <a:latin typeface="Times New Roman" pitchFamily="18" charset="0"/>
                <a:cs typeface="Times New Roman" pitchFamily="18" charset="0"/>
              </a:rPr>
              <a:t>      Педагогтың киімі эстетикалық жағынан әсерлі, әдемі, жарасымды болу керек</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lvl="0">
              <a:buNone/>
            </a:pPr>
            <a:r>
              <a:rPr lang="kk-KZ" dirty="0" smtClean="0">
                <a:latin typeface="Times New Roman" pitchFamily="18" charset="0"/>
                <a:cs typeface="Times New Roman" pitchFamily="18" charset="0"/>
              </a:rPr>
              <a:t>        Педагогтың шаш үлгісі де, киген киімі де, таққан әшекейлері де балаға ықпал ету мақсатында таңдалу керек</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lvl="0">
              <a:buNone/>
            </a:pPr>
            <a:r>
              <a:rPr lang="kk-KZ" dirty="0" smtClean="0">
                <a:latin typeface="Times New Roman" pitchFamily="18" charset="0"/>
                <a:cs typeface="Times New Roman" pitchFamily="18" charset="0"/>
              </a:rPr>
              <a:t>      Педагогтың жүзі жайдарлы, қозғалыстары жинақы болғаны дұрыс.Педагог өзіне-өзі сенімді болуы керек.</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571480"/>
            <a:ext cx="8686800" cy="5786478"/>
          </a:xfrm>
        </p:spPr>
        <p:txBody>
          <a:bodyPr>
            <a:normAutofit fontScale="70000" lnSpcReduction="20000"/>
          </a:bodyPr>
          <a:lstStyle/>
          <a:p>
            <a:pPr>
              <a:buNone/>
            </a:pPr>
            <a:r>
              <a:rPr lang="kk-KZ" b="1" dirty="0" smtClean="0">
                <a:latin typeface="Times New Roman" pitchFamily="18" charset="0"/>
                <a:cs typeface="Times New Roman" pitchFamily="18" charset="0"/>
              </a:rPr>
              <a:t>         </a:t>
            </a:r>
          </a:p>
          <a:p>
            <a:pPr>
              <a:buNone/>
            </a:pPr>
            <a:endParaRPr lang="kk-KZ" b="1" dirty="0" smtClean="0">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           </a:t>
            </a:r>
            <a:r>
              <a:rPr lang="kk-KZ" sz="3400" b="1" dirty="0" smtClean="0">
                <a:latin typeface="Times New Roman" pitchFamily="18" charset="0"/>
                <a:cs typeface="Times New Roman" pitchFamily="18" charset="0"/>
              </a:rPr>
              <a:t>Педагогтың бойында қандай этикалық қасиеттер болу керек?</a:t>
            </a:r>
          </a:p>
          <a:p>
            <a:pPr>
              <a:buNone/>
            </a:pP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r>
              <a:rPr lang="kk-KZ" sz="3400" dirty="0" smtClean="0">
                <a:latin typeface="Times New Roman" pitchFamily="18" charset="0"/>
                <a:cs typeface="Times New Roman" pitchFamily="18" charset="0"/>
              </a:rPr>
              <a:t>Шебер педагог үшін ең бастысы ол кіммен болса да тіл табыса алуы, үйде достарының қасында, ұжымда болсын жағымды атмасфере тудыра біледі. Ал ең бастысы алдында отырған 30 баланы айтып жатқанын сендіре білу, көңіл-күйін айтқызбай ақ түсіну, деркезінде көмек көрсету, бұл қасиеттер педагог үшін аса маңызды дүние. Педагог өне бойы өзін сергек, көңілді ұстау керек. Балаға сіздің шаршағаныңыз, көңіл-күйіңіздің жоқтығы сезіліп отырады. Педагогтың мінезі жайдары, кең пейілді , сабырлы, ашу дегенді білмейтін, сөзі өте сыпайы, жұмсақ, ешкімнің көңіліне қаяу түсірмейтін болуы керек. Бұл туралы Чеховтың «Өзіңді қарапайым жылы лебізіңмен сыйлата білмесең, құр қаталдықтан түкте шықпайды» деген нақыл сөзін ескеру біздерге өте лайықты.</a:t>
            </a:r>
            <a:endParaRPr lang="ru-RU" sz="34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571480"/>
            <a:ext cx="8686800" cy="6286520"/>
          </a:xfrm>
        </p:spPr>
        <p:txBody>
          <a:bodyPr>
            <a:normAutofit fontScale="77500" lnSpcReduction="20000"/>
          </a:bodyPr>
          <a:lstStyle/>
          <a:p>
            <a:pPr>
              <a:buNone/>
            </a:pPr>
            <a:r>
              <a:rPr lang="kk-KZ" dirty="0" smtClean="0">
                <a:latin typeface="Times New Roman" pitchFamily="18" charset="0"/>
                <a:cs typeface="Times New Roman" pitchFamily="18" charset="0"/>
              </a:rPr>
              <a:t>         </a:t>
            </a:r>
          </a:p>
          <a:p>
            <a:pPr>
              <a:buNone/>
            </a:pPr>
            <a:endParaRPr lang="kk-KZ" b="1" dirty="0" smtClean="0">
              <a:latin typeface="Times New Roman" pitchFamily="18" charset="0"/>
              <a:cs typeface="Times New Roman" pitchFamily="18" charset="0"/>
            </a:endParaRPr>
          </a:p>
          <a:p>
            <a:pPr>
              <a:buNone/>
            </a:pPr>
            <a:r>
              <a:rPr lang="kk-KZ" b="1" dirty="0" smtClean="0">
                <a:latin typeface="Times New Roman" pitchFamily="18" charset="0"/>
                <a:cs typeface="Times New Roman" pitchFamily="18" charset="0"/>
              </a:rPr>
              <a:t>     Педагогтың бойында қандай қасиеттер болу керек?</a:t>
            </a:r>
            <a:endParaRPr lang="ru-RU" dirty="0" smtClean="0">
              <a:latin typeface="Times New Roman" pitchFamily="18" charset="0"/>
              <a:cs typeface="Times New Roman" pitchFamily="18" charset="0"/>
            </a:endParaRPr>
          </a:p>
          <a:p>
            <a:pPr lvl="0">
              <a:buNone/>
            </a:pPr>
            <a:r>
              <a:rPr lang="ru-RU" dirty="0" smtClean="0">
                <a:latin typeface="Times New Roman" pitchFamily="18" charset="0"/>
                <a:cs typeface="Times New Roman" pitchFamily="18" charset="0"/>
              </a:rPr>
              <a:t>  1.Мейірімділік</a:t>
            </a:r>
          </a:p>
          <a:p>
            <a:pPr lvl="0">
              <a:buNone/>
            </a:pPr>
            <a:r>
              <a:rPr lang="ru-RU" dirty="0" smtClean="0">
                <a:latin typeface="Times New Roman" pitchFamily="18" charset="0"/>
                <a:cs typeface="Times New Roman" pitchFamily="18" charset="0"/>
              </a:rPr>
              <a:t>  2.Балаларға деген шынайы махаббат</a:t>
            </a:r>
          </a:p>
          <a:p>
            <a:pPr lvl="0">
              <a:buNone/>
            </a:pPr>
            <a:r>
              <a:rPr lang="ru-RU" dirty="0" smtClean="0">
                <a:latin typeface="Times New Roman" pitchFamily="18" charset="0"/>
                <a:cs typeface="Times New Roman" pitchFamily="18" charset="0"/>
              </a:rPr>
              <a:t>  3.Эмоционалдық байсалдылық</a:t>
            </a:r>
          </a:p>
          <a:p>
            <a:pPr lvl="0">
              <a:buNone/>
            </a:pPr>
            <a:r>
              <a:rPr lang="ru-RU" dirty="0" smtClean="0">
                <a:latin typeface="Times New Roman" pitchFamily="18" charset="0"/>
                <a:cs typeface="Times New Roman" pitchFamily="18" charset="0"/>
              </a:rPr>
              <a:t>  4.Әділдік</a:t>
            </a:r>
          </a:p>
          <a:p>
            <a:pPr lvl="0">
              <a:buNone/>
            </a:pPr>
            <a:r>
              <a:rPr lang="ru-RU" dirty="0" smtClean="0">
                <a:latin typeface="Times New Roman" pitchFamily="18" charset="0"/>
                <a:cs typeface="Times New Roman" pitchFamily="18" charset="0"/>
              </a:rPr>
              <a:t>  5.Балаларға деген зейін</a:t>
            </a:r>
          </a:p>
          <a:p>
            <a:pPr lvl="0">
              <a:buNone/>
            </a:pPr>
            <a:r>
              <a:rPr lang="ru-RU" dirty="0" smtClean="0">
                <a:latin typeface="Times New Roman" pitchFamily="18" charset="0"/>
                <a:cs typeface="Times New Roman" pitchFamily="18" charset="0"/>
              </a:rPr>
              <a:t>  6.Қайырымдылық</a:t>
            </a:r>
          </a:p>
          <a:p>
            <a:pPr lvl="0">
              <a:buNone/>
            </a:pPr>
            <a:r>
              <a:rPr lang="ru-RU" dirty="0" smtClean="0">
                <a:latin typeface="Times New Roman" pitchFamily="18" charset="0"/>
                <a:cs typeface="Times New Roman" pitchFamily="18" charset="0"/>
              </a:rPr>
              <a:t>  7.Сергектік</a:t>
            </a:r>
          </a:p>
          <a:p>
            <a:pPr lvl="0">
              <a:buNone/>
            </a:pPr>
            <a:r>
              <a:rPr lang="ru-RU" dirty="0" smtClean="0">
                <a:latin typeface="Times New Roman" pitchFamily="18" charset="0"/>
                <a:cs typeface="Times New Roman" pitchFamily="18" charset="0"/>
              </a:rPr>
              <a:t>  8.Өмірді сүйгіштік</a:t>
            </a:r>
          </a:p>
          <a:p>
            <a:pPr lvl="0">
              <a:buNone/>
            </a:pPr>
            <a:r>
              <a:rPr lang="ru-RU" dirty="0" smtClean="0">
                <a:latin typeface="Times New Roman" pitchFamily="18" charset="0"/>
                <a:cs typeface="Times New Roman" pitchFamily="18" charset="0"/>
              </a:rPr>
              <a:t>  9.Тіл табыса білу, бәрімен араласа білу</a:t>
            </a:r>
          </a:p>
          <a:p>
            <a:pPr lvl="0">
              <a:buNone/>
            </a:pPr>
            <a:r>
              <a:rPr lang="ru-RU" dirty="0" smtClean="0">
                <a:latin typeface="Times New Roman" pitchFamily="18" charset="0"/>
                <a:cs typeface="Times New Roman" pitchFamily="18" charset="0"/>
              </a:rPr>
              <a:t>  10.Жігер</a:t>
            </a:r>
          </a:p>
          <a:p>
            <a:pPr lvl="0">
              <a:buNone/>
            </a:pPr>
            <a:r>
              <a:rPr lang="kk-KZ" dirty="0" smtClean="0">
                <a:latin typeface="Times New Roman" pitchFamily="18" charset="0"/>
                <a:cs typeface="Times New Roman" pitchFamily="18" charset="0"/>
              </a:rPr>
              <a:t>   11.Қарапайымдылық, сабырлық көрсетуі, өзін-өзі басқарып ұстамдылық жасауы, жат қылықтардан бойын аулақ ұстауы, қарым-қатынас жасай алу ептілігі, ол бала үшін құрметті адам.</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428604"/>
            <a:ext cx="8686800" cy="6072230"/>
          </a:xfrm>
        </p:spPr>
        <p:txBody>
          <a:bodyPr>
            <a:normAutofit fontScale="92500"/>
          </a:bodyPr>
          <a:lstStyle/>
          <a:p>
            <a:pPr>
              <a:buNone/>
            </a:pPr>
            <a:r>
              <a:rPr lang="ru-RU" b="1" dirty="0" smtClean="0"/>
              <a:t>   </a:t>
            </a:r>
          </a:p>
          <a:p>
            <a:pPr>
              <a:buNone/>
            </a:pPr>
            <a:endParaRPr lang="ru-RU" b="1" dirty="0" smtClean="0">
              <a:latin typeface="Times New Roman" pitchFamily="18" charset="0"/>
              <a:cs typeface="Times New Roman" pitchFamily="18" charset="0"/>
            </a:endParaRPr>
          </a:p>
          <a:p>
            <a:pPr>
              <a:buNone/>
            </a:pP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Педагогтың </a:t>
            </a:r>
            <a:r>
              <a:rPr lang="ru-RU" b="1" dirty="0" smtClean="0">
                <a:latin typeface="Times New Roman" pitchFamily="18" charset="0"/>
                <a:cs typeface="Times New Roman" pitchFamily="18" charset="0"/>
              </a:rPr>
              <a:t>бойында болмау керек қасиеттер</a:t>
            </a:r>
            <a:endParaRPr lang="ru-RU" dirty="0" smtClean="0">
              <a:latin typeface="Times New Roman" pitchFamily="18" charset="0"/>
              <a:cs typeface="Times New Roman" pitchFamily="18" charset="0"/>
            </a:endParaRPr>
          </a:p>
          <a:p>
            <a:pPr lvl="0">
              <a:buNone/>
            </a:pPr>
            <a:r>
              <a:rPr lang="ru-RU" dirty="0" smtClean="0">
                <a:latin typeface="Times New Roman" pitchFamily="18" charset="0"/>
                <a:cs typeface="Times New Roman" pitchFamily="18" charset="0"/>
              </a:rPr>
              <a:t>   Дөрекілік</a:t>
            </a:r>
          </a:p>
          <a:p>
            <a:pPr lvl="0">
              <a:buNone/>
            </a:pPr>
            <a:r>
              <a:rPr lang="ru-RU" dirty="0" smtClean="0">
                <a:latin typeface="Times New Roman" pitchFamily="18" charset="0"/>
                <a:cs typeface="Times New Roman" pitchFamily="18" charset="0"/>
              </a:rPr>
              <a:t>   Баланы жеке тұлға ретінде қабылдамау,сыйламау</a:t>
            </a:r>
          </a:p>
          <a:p>
            <a:pPr lvl="0">
              <a:buNone/>
            </a:pPr>
            <a:r>
              <a:rPr lang="ru-RU" dirty="0" smtClean="0">
                <a:latin typeface="Times New Roman" pitchFamily="18" charset="0"/>
                <a:cs typeface="Times New Roman" pitchFamily="18" charset="0"/>
              </a:rPr>
              <a:t>    Әділетсіздік</a:t>
            </a:r>
          </a:p>
          <a:p>
            <a:pPr lvl="0">
              <a:buNone/>
            </a:pPr>
            <a:r>
              <a:rPr lang="ru-RU" dirty="0" smtClean="0">
                <a:latin typeface="Times New Roman" pitchFamily="18" charset="0"/>
                <a:cs typeface="Times New Roman" pitchFamily="18" charset="0"/>
              </a:rPr>
              <a:t>    Өзін-өзі ұстай білмеу</a:t>
            </a:r>
          </a:p>
          <a:p>
            <a:pPr lvl="0">
              <a:buNone/>
            </a:pPr>
            <a:r>
              <a:rPr lang="ru-RU" dirty="0" smtClean="0">
                <a:latin typeface="Times New Roman" pitchFamily="18" charset="0"/>
                <a:cs typeface="Times New Roman" pitchFamily="18" charset="0"/>
              </a:rPr>
              <a:t>    Әдепсіздік</a:t>
            </a:r>
          </a:p>
          <a:p>
            <a:pPr lvl="0">
              <a:buNone/>
            </a:pPr>
            <a:r>
              <a:rPr lang="ru-RU" dirty="0" smtClean="0">
                <a:latin typeface="Times New Roman" pitchFamily="18" charset="0"/>
                <a:cs typeface="Times New Roman" pitchFamily="18" charset="0"/>
              </a:rPr>
              <a:t>    Балаларға немқұрайлы қарау</a:t>
            </a:r>
          </a:p>
          <a:p>
            <a:pPr lvl="0">
              <a:buNone/>
            </a:pPr>
            <a:r>
              <a:rPr lang="ru-RU" dirty="0" smtClean="0">
                <a:latin typeface="Times New Roman" pitchFamily="18" charset="0"/>
                <a:cs typeface="Times New Roman" pitchFamily="18" charset="0"/>
              </a:rPr>
              <a:t>    Өзінің мамандығына немқұрайлы қарау</a:t>
            </a:r>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34</TotalTime>
  <Words>253</Words>
  <PresentationFormat>Экран (4:3)</PresentationFormat>
  <Paragraphs>62</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Трек</vt:lpstr>
      <vt:lpstr>Жамбыл облысы білім басқармасы «Жамбыл политехникалық жоғары колледжі» Коммуналдық қазыналық кәсіпорны</vt:lpstr>
      <vt:lpstr>Слайд 2</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Жамбыл облысы білім басқармасы «Жамбыл политехникалық жоғары колледжі» Коммуналдық қазыналық кәсіпорны</dc:title>
  <dc:creator>Hewlett Packard</dc:creator>
  <cp:lastModifiedBy>Hewlett Packard</cp:lastModifiedBy>
  <cp:revision>13</cp:revision>
  <dcterms:created xsi:type="dcterms:W3CDTF">2020-09-23T14:00:11Z</dcterms:created>
  <dcterms:modified xsi:type="dcterms:W3CDTF">2020-09-24T08:32:05Z</dcterms:modified>
</cp:coreProperties>
</file>