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1" r:id="rId5"/>
    <p:sldId id="273" r:id="rId6"/>
    <p:sldId id="259" r:id="rId7"/>
    <p:sldId id="266" r:id="rId8"/>
    <p:sldId id="269" r:id="rId9"/>
    <p:sldId id="267" r:id="rId10"/>
    <p:sldId id="274" r:id="rId11"/>
    <p:sldId id="265" r:id="rId12"/>
    <p:sldId id="260" r:id="rId13"/>
    <p:sldId id="261" r:id="rId14"/>
    <p:sldId id="262" r:id="rId15"/>
    <p:sldId id="263" r:id="rId16"/>
    <p:sldId id="264" r:id="rId17"/>
    <p:sldId id="268" r:id="rId18"/>
    <p:sldId id="270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3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48680"/>
            <a:ext cx="8352928" cy="2448272"/>
          </a:xfrm>
        </p:spPr>
        <p:txBody>
          <a:bodyPr>
            <a:noAutofit/>
          </a:bodyPr>
          <a:lstStyle/>
          <a:p>
            <a:pPr algn="ctr"/>
            <a:r>
              <a:rPr lang="kk-KZ" sz="5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алушылардың жетістіктерін бағалаудың критериалды жүйесі</a:t>
            </a:r>
            <a:endParaRPr lang="ru-RU" sz="5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3320988"/>
            <a:ext cx="8496944" cy="20522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2008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наурыздағы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№ 125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</a:t>
            </a:r>
            <a:r>
              <a:rPr lang="kk-KZ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тамыздағы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толықтырулары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endParaRPr lang="ru-RU" sz="3600" b="1" dirty="0">
              <a:ln w="50800"/>
              <a:solidFill>
                <a:schemeClr val="bg1">
                  <a:shade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886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0648"/>
            <a:ext cx="8424936" cy="619268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- 70% -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уақтылы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дербестік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танытады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балл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тапсырмаларының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80% - 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1-2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елеусіз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түсініктемелері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қателіктерін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түзетеді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бетінше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балл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тапсырмаларының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90% - 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шамалы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дәлсіздіктерге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қателермен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бетінше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балл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тапсырмаларының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100%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жібермеді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жауаптарын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21072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4087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Кеңейтілген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шін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күнделігі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түсініктемелер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сынылатын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айдарларды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1-сыныпта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жүргізілмейді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ҚО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режимінің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енгізілуіне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енгізілген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форматындағы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мұғалімдерге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журналды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шін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ТЖБ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бағанына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орналастырылған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бағанға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қояды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шін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жеңілдетеді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БЖБ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ТЖБ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қолданыстағы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есептеледі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шін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шығарылады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858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480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u="sng" dirty="0" err="1" smtClean="0"/>
              <a:t>Бұл</a:t>
            </a:r>
            <a:r>
              <a:rPr lang="ru-RU" sz="2400" b="1" u="sng" dirty="0" smtClean="0"/>
              <a:t> </a:t>
            </a:r>
            <a:r>
              <a:rPr lang="ru-RU" sz="2400" b="1" u="sng" dirty="0" err="1"/>
              <a:t>ретте</a:t>
            </a:r>
            <a:r>
              <a:rPr lang="ru-RU" sz="2400" b="1" u="sng" dirty="0"/>
              <a:t> педагог: </a:t>
            </a:r>
            <a:endParaRPr lang="ru-RU" sz="2400" b="1" u="sng" dirty="0" smtClean="0"/>
          </a:p>
          <a:p>
            <a:pPr marL="18288" indent="0">
              <a:buNone/>
            </a:pPr>
            <a:r>
              <a:rPr lang="ru-RU" sz="2400" dirty="0" smtClean="0"/>
              <a:t>1</a:t>
            </a:r>
            <a:r>
              <a:rPr lang="ru-RU" sz="2400" dirty="0"/>
              <a:t>) «</a:t>
            </a:r>
            <a:r>
              <a:rPr lang="ru-RU" sz="2400" dirty="0" err="1"/>
              <a:t>Білім</a:t>
            </a:r>
            <a:r>
              <a:rPr lang="ru-RU" sz="2400" dirty="0"/>
              <a:t> </a:t>
            </a:r>
            <a:r>
              <a:rPr lang="ru-RU" sz="2400" dirty="0" err="1"/>
              <a:t>алушылардың</a:t>
            </a:r>
            <a:r>
              <a:rPr lang="ru-RU" sz="2400" dirty="0"/>
              <a:t> </a:t>
            </a:r>
            <a:r>
              <a:rPr lang="ru-RU" sz="2400" dirty="0" err="1"/>
              <a:t>үлгеріміне</a:t>
            </a:r>
            <a:r>
              <a:rPr lang="ru-RU" sz="2400" dirty="0"/>
              <a:t> </a:t>
            </a:r>
            <a:r>
              <a:rPr lang="ru-RU" sz="2400" dirty="0" err="1"/>
              <a:t>ағымдық</a:t>
            </a:r>
            <a:r>
              <a:rPr lang="ru-RU" sz="2400" dirty="0"/>
              <a:t> </a:t>
            </a:r>
            <a:r>
              <a:rPr lang="ru-RU" sz="2400" dirty="0" err="1"/>
              <a:t>бақылау</a:t>
            </a:r>
            <a:r>
              <a:rPr lang="ru-RU" sz="2400" dirty="0"/>
              <a:t>, </a:t>
            </a:r>
            <a:r>
              <a:rPr lang="ru-RU" sz="2400" dirty="0" err="1"/>
              <a:t>аралық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қорытынды</a:t>
            </a:r>
            <a:r>
              <a:rPr lang="ru-RU" sz="2400" dirty="0"/>
              <a:t> </a:t>
            </a:r>
            <a:r>
              <a:rPr lang="ru-RU" sz="2400" dirty="0" err="1"/>
              <a:t>аттестаттау</a:t>
            </a:r>
            <a:r>
              <a:rPr lang="ru-RU" sz="2400" dirty="0"/>
              <a:t> </a:t>
            </a:r>
            <a:r>
              <a:rPr lang="ru-RU" sz="2400" dirty="0" err="1" smtClean="0"/>
              <a:t>өткізудің</a:t>
            </a:r>
            <a:r>
              <a:rPr lang="ru-RU" sz="2400" dirty="0" smtClean="0"/>
              <a:t> </a:t>
            </a:r>
            <a:r>
              <a:rPr lang="ru-RU" sz="2400" dirty="0" err="1"/>
              <a:t>үлгілік</a:t>
            </a:r>
            <a:r>
              <a:rPr lang="ru-RU" sz="2400" dirty="0"/>
              <a:t> </a:t>
            </a:r>
            <a:r>
              <a:rPr lang="ru-RU" sz="2400" dirty="0" err="1"/>
              <a:t>қағидаларын</a:t>
            </a:r>
            <a:r>
              <a:rPr lang="ru-RU" sz="2400" dirty="0"/>
              <a:t> </a:t>
            </a:r>
            <a:r>
              <a:rPr lang="ru-RU" sz="2400" dirty="0" err="1"/>
              <a:t>бекіту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» </a:t>
            </a:r>
            <a:r>
              <a:rPr lang="ru-RU" sz="2400" dirty="0" err="1"/>
              <a:t>Қазақстан</a:t>
            </a:r>
            <a:r>
              <a:rPr lang="ru-RU" sz="2400" dirty="0"/>
              <a:t> </a:t>
            </a:r>
            <a:r>
              <a:rPr lang="ru-RU" sz="2400" dirty="0" err="1"/>
              <a:t>Республикасы</a:t>
            </a:r>
            <a:r>
              <a:rPr lang="ru-RU" sz="2400" dirty="0"/>
              <a:t> </a:t>
            </a:r>
            <a:r>
              <a:rPr lang="ru-RU" sz="2400" dirty="0" err="1"/>
              <a:t>Білім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ғылым</a:t>
            </a:r>
            <a:r>
              <a:rPr lang="ru-RU" sz="2400" dirty="0"/>
              <a:t> </a:t>
            </a:r>
            <a:r>
              <a:rPr lang="ru-RU" sz="2400" dirty="0" err="1"/>
              <a:t>министрінің</a:t>
            </a:r>
            <a:r>
              <a:rPr lang="ru-RU" sz="2400" dirty="0"/>
              <a:t> 2008 </a:t>
            </a:r>
            <a:r>
              <a:rPr lang="ru-RU" sz="2400" dirty="0" err="1"/>
              <a:t>жылғы</a:t>
            </a:r>
            <a:r>
              <a:rPr lang="ru-RU" sz="2400" dirty="0"/>
              <a:t> 18 </a:t>
            </a:r>
            <a:r>
              <a:rPr lang="ru-RU" sz="2400" dirty="0" err="1"/>
              <a:t>наурыздағы</a:t>
            </a:r>
            <a:r>
              <a:rPr lang="ru-RU" sz="2400" dirty="0"/>
              <a:t> № 125 </a:t>
            </a:r>
            <a:r>
              <a:rPr lang="ru-RU" sz="2400" dirty="0" err="1"/>
              <a:t>бұйрығына</a:t>
            </a:r>
            <a:r>
              <a:rPr lang="ru-RU" sz="2400" dirty="0"/>
              <a:t> </a:t>
            </a:r>
            <a:r>
              <a:rPr lang="ru-RU" sz="2400" dirty="0" err="1"/>
              <a:t>сәйкес</a:t>
            </a:r>
            <a:r>
              <a:rPr lang="ru-RU" sz="2400" dirty="0"/>
              <a:t> </a:t>
            </a:r>
            <a:r>
              <a:rPr lang="ru-RU" sz="2400" dirty="0" err="1"/>
              <a:t>жиынтық</a:t>
            </a:r>
            <a:r>
              <a:rPr lang="ru-RU" sz="2400" dirty="0"/>
              <a:t> </a:t>
            </a:r>
            <a:r>
              <a:rPr lang="ru-RU" sz="2400" dirty="0" err="1"/>
              <a:t>бағалауды</a:t>
            </a:r>
            <a:r>
              <a:rPr lang="ru-RU" sz="2400" dirty="0"/>
              <a:t> </a:t>
            </a:r>
            <a:r>
              <a:rPr lang="ru-RU" sz="2400" dirty="0" err="1" smtClean="0"/>
              <a:t>өткізу</a:t>
            </a:r>
            <a:r>
              <a:rPr lang="ru-RU" sz="2400" dirty="0" smtClean="0"/>
              <a:t> </a:t>
            </a:r>
            <a:r>
              <a:rPr lang="ru-RU" sz="2400" dirty="0" err="1"/>
              <a:t>кезінде</a:t>
            </a:r>
            <a:r>
              <a:rPr lang="ru-RU" sz="2400" dirty="0"/>
              <a:t> </a:t>
            </a:r>
            <a:r>
              <a:rPr lang="ru-RU" sz="2400" dirty="0" err="1"/>
              <a:t>қойылатын</a:t>
            </a:r>
            <a:r>
              <a:rPr lang="ru-RU" sz="2400" dirty="0"/>
              <a:t> </a:t>
            </a:r>
            <a:r>
              <a:rPr lang="ru-RU" sz="2400" dirty="0" err="1"/>
              <a:t>талаптарды</a:t>
            </a:r>
            <a:r>
              <a:rPr lang="ru-RU" sz="2400" dirty="0"/>
              <a:t> </a:t>
            </a:r>
            <a:r>
              <a:rPr lang="ru-RU" sz="2400" dirty="0"/>
              <a:t>13, 14,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14.1-14.3</a:t>
            </a:r>
            <a:r>
              <a:rPr lang="ru-RU" sz="2400" dirty="0"/>
              <a:t>, 14.5, 14.7, 14.8, 14-9, 15-18, 21-26, </a:t>
            </a:r>
            <a:r>
              <a:rPr lang="ru-RU" sz="2400" dirty="0" smtClean="0"/>
              <a:t>29 </a:t>
            </a:r>
            <a:r>
              <a:rPr lang="ru-RU" sz="2400" dirty="0" err="1" smtClean="0"/>
              <a:t>басшылыққа</a:t>
            </a:r>
            <a:r>
              <a:rPr lang="ru-RU" sz="2400" dirty="0" smtClean="0"/>
              <a:t> </a:t>
            </a:r>
            <a:r>
              <a:rPr lang="ru-RU" sz="2400" dirty="0" err="1" smtClean="0"/>
              <a:t>алады</a:t>
            </a:r>
            <a:r>
              <a:rPr lang="ru-RU" sz="2400" dirty="0" smtClean="0"/>
              <a:t> </a:t>
            </a:r>
          </a:p>
          <a:p>
            <a:pPr marL="18288" indent="0">
              <a:buNone/>
            </a:pPr>
            <a:r>
              <a:rPr lang="ru-RU" sz="2400" dirty="0" smtClean="0"/>
              <a:t>2</a:t>
            </a:r>
            <a:r>
              <a:rPr lang="ru-RU" sz="2400" dirty="0"/>
              <a:t>) </a:t>
            </a:r>
            <a:r>
              <a:rPr lang="ru-RU" sz="2400" dirty="0" smtClean="0"/>
              <a:t>«</a:t>
            </a:r>
            <a:r>
              <a:rPr lang="ru-RU" sz="2400" dirty="0" err="1" smtClean="0"/>
              <a:t>Өзін-өзі</a:t>
            </a:r>
            <a:r>
              <a:rPr lang="ru-RU" sz="2400" dirty="0" smtClean="0"/>
              <a:t> </a:t>
            </a:r>
            <a:r>
              <a:rPr lang="ru-RU" sz="2400" dirty="0" err="1"/>
              <a:t>тану</a:t>
            </a:r>
            <a:r>
              <a:rPr lang="ru-RU" sz="2400" dirty="0"/>
              <a:t>», «</a:t>
            </a:r>
            <a:r>
              <a:rPr lang="ru-RU" sz="2400" dirty="0" err="1" smtClean="0"/>
              <a:t>Көркем</a:t>
            </a:r>
            <a:r>
              <a:rPr lang="ru-RU" sz="2400" dirty="0" smtClean="0"/>
              <a:t> </a:t>
            </a:r>
            <a:r>
              <a:rPr lang="ru-RU" sz="2400" dirty="0" err="1"/>
              <a:t>еңбек</a:t>
            </a:r>
            <a:r>
              <a:rPr lang="ru-RU" sz="2400" dirty="0"/>
              <a:t>», «Музыка», «</a:t>
            </a:r>
            <a:r>
              <a:rPr lang="ru-RU" sz="2400" dirty="0" err="1"/>
              <a:t>Дене</a:t>
            </a:r>
            <a:r>
              <a:rPr lang="ru-RU" sz="2400" dirty="0"/>
              <a:t> </a:t>
            </a:r>
            <a:r>
              <a:rPr lang="ru-RU" sz="2400" dirty="0" err="1"/>
              <a:t>шынықтыру</a:t>
            </a:r>
            <a:r>
              <a:rPr lang="ru-RU" sz="2400" dirty="0"/>
              <a:t>», «</a:t>
            </a:r>
            <a:r>
              <a:rPr lang="ru-RU" sz="2400" dirty="0" err="1"/>
              <a:t>Кәсіпкерлік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бизнес </a:t>
            </a:r>
            <a:r>
              <a:rPr lang="ru-RU" sz="2400" dirty="0" err="1"/>
              <a:t>негіздері</a:t>
            </a:r>
            <a:r>
              <a:rPr lang="ru-RU" sz="2400" dirty="0"/>
              <a:t>», «Графика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жобалау</a:t>
            </a:r>
            <a:r>
              <a:rPr lang="ru-RU" sz="2400" dirty="0"/>
              <a:t>», «</a:t>
            </a:r>
            <a:r>
              <a:rPr lang="ru-RU" sz="2400" dirty="0" err="1"/>
              <a:t>Қоғам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дін</a:t>
            </a:r>
            <a:r>
              <a:rPr lang="ru-RU" sz="2400" dirty="0"/>
              <a:t>» </a:t>
            </a:r>
            <a:r>
              <a:rPr lang="ru-RU" sz="2400" dirty="0" err="1"/>
              <a:t>оқу</a:t>
            </a:r>
            <a:r>
              <a:rPr lang="ru-RU" sz="2400" dirty="0"/>
              <a:t> </a:t>
            </a:r>
            <a:r>
              <a:rPr lang="ru-RU" sz="2400" dirty="0" err="1"/>
              <a:t>пәндері</a:t>
            </a:r>
            <a:r>
              <a:rPr lang="ru-RU" sz="2400" dirty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err="1"/>
              <a:t>жиынтық</a:t>
            </a:r>
            <a:r>
              <a:rPr lang="ru-RU" sz="2400" dirty="0"/>
              <a:t> </a:t>
            </a:r>
            <a:r>
              <a:rPr lang="ru-RU" sz="2400" dirty="0" err="1"/>
              <a:t>бағалауды</a:t>
            </a:r>
            <a:r>
              <a:rPr lang="ru-RU" sz="2400" dirty="0"/>
              <a:t> </a:t>
            </a:r>
            <a:r>
              <a:rPr lang="ru-RU" sz="2400" dirty="0" err="1" smtClean="0"/>
              <a:t>өткізбейді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smtClean="0"/>
              <a:t>3</a:t>
            </a:r>
            <a:r>
              <a:rPr lang="ru-RU" sz="2400" dirty="0"/>
              <a:t>) </a:t>
            </a:r>
            <a:r>
              <a:rPr lang="ru-RU" sz="2400" dirty="0" err="1"/>
              <a:t>жиынтық</a:t>
            </a:r>
            <a:r>
              <a:rPr lang="ru-RU" sz="2400" dirty="0"/>
              <a:t> </a:t>
            </a:r>
            <a:r>
              <a:rPr lang="ru-RU" sz="2400" dirty="0" err="1"/>
              <a:t>жұмыстың</a:t>
            </a:r>
            <a:r>
              <a:rPr lang="ru-RU" sz="2400" dirty="0"/>
              <a:t> </a:t>
            </a:r>
            <a:r>
              <a:rPr lang="ru-RU" sz="2400" dirty="0" err="1"/>
              <a:t>нақты</a:t>
            </a:r>
            <a:r>
              <a:rPr lang="ru-RU" sz="2400" dirty="0"/>
              <a:t> </a:t>
            </a:r>
            <a:r>
              <a:rPr lang="ru-RU" sz="2400" dirty="0" err="1"/>
              <a:t>берілген</a:t>
            </a:r>
            <a:r>
              <a:rPr lang="ru-RU" sz="2400" dirty="0"/>
              <a:t> </a:t>
            </a:r>
            <a:r>
              <a:rPr lang="ru-RU" sz="2400" dirty="0" err="1"/>
              <a:t>күнін</a:t>
            </a:r>
            <a:r>
              <a:rPr lang="ru-RU" sz="2400" dirty="0"/>
              <a:t> </a:t>
            </a:r>
            <a:r>
              <a:rPr lang="ru-RU" sz="2400" dirty="0" err="1" smtClean="0"/>
              <a:t>көрсетеді</a:t>
            </a:r>
            <a:r>
              <a:rPr lang="ru-RU" sz="2400" dirty="0" smtClean="0"/>
              <a:t>.</a:t>
            </a:r>
          </a:p>
          <a:p>
            <a:pPr marL="18288" indent="0">
              <a:buNone/>
            </a:pPr>
            <a:r>
              <a:rPr lang="kk-KZ" sz="2400" dirty="0" smtClean="0"/>
              <a:t>         БЖБ,ТЖБ </a:t>
            </a:r>
            <a:r>
              <a:rPr lang="kk-KZ" sz="2400" dirty="0" smtClean="0"/>
              <a:t>тапсырмаларын педагог әзірлейді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62106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53285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8288" indent="0">
              <a:buNone/>
            </a:pPr>
            <a:r>
              <a:rPr lang="ru-RU" sz="2000" b="1" dirty="0" smtClean="0"/>
              <a:t>     </a:t>
            </a:r>
            <a:r>
              <a:rPr lang="ru-RU" sz="2400" b="1" dirty="0" err="1" smtClean="0"/>
              <a:t>Жиынтық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жұмыстар</a:t>
            </a:r>
            <a:r>
              <a:rPr lang="ru-RU" sz="2400" b="1" dirty="0" smtClean="0"/>
              <a:t> </a:t>
            </a:r>
            <a:r>
              <a:rPr lang="ru-RU" sz="2400" b="1" dirty="0" err="1"/>
              <a:t>тапсырмаларының</a:t>
            </a:r>
            <a:r>
              <a:rPr lang="ru-RU" sz="2400" b="1" dirty="0"/>
              <a:t> </a:t>
            </a:r>
            <a:r>
              <a:rPr lang="ru-RU" sz="2400" b="1" dirty="0" err="1" smtClean="0"/>
              <a:t>құрылымы</a:t>
            </a:r>
            <a:r>
              <a:rPr lang="ru-RU" sz="2400" b="1" dirty="0" smtClean="0"/>
              <a:t> </a:t>
            </a:r>
          </a:p>
          <a:p>
            <a:r>
              <a:rPr lang="ru-RU" sz="2400" dirty="0" err="1" smtClean="0"/>
              <a:t>Қысқа</a:t>
            </a:r>
            <a:r>
              <a:rPr lang="ru-RU" sz="2400" dirty="0" smtClean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толық</a:t>
            </a:r>
            <a:r>
              <a:rPr lang="ru-RU" sz="2400" dirty="0"/>
              <a:t> </a:t>
            </a:r>
            <a:r>
              <a:rPr lang="ru-RU" sz="2400" dirty="0" err="1"/>
              <a:t>жауаптарды</a:t>
            </a:r>
            <a:r>
              <a:rPr lang="ru-RU" sz="2400" dirty="0"/>
              <a:t> </a:t>
            </a:r>
            <a:r>
              <a:rPr lang="ru-RU" sz="2400" dirty="0" err="1"/>
              <a:t>талап</a:t>
            </a:r>
            <a:r>
              <a:rPr lang="ru-RU" sz="2400" dirty="0"/>
              <a:t> </a:t>
            </a:r>
            <a:r>
              <a:rPr lang="ru-RU" sz="2400" dirty="0" err="1"/>
              <a:t>ететін</a:t>
            </a:r>
            <a:r>
              <a:rPr lang="ru-RU" sz="2400" dirty="0"/>
              <a:t> </a:t>
            </a:r>
            <a:r>
              <a:rPr lang="ru-RU" sz="2400" dirty="0" err="1" smtClean="0"/>
              <a:t>көптеген</a:t>
            </a:r>
            <a:r>
              <a:rPr lang="ru-RU" sz="2400" dirty="0" smtClean="0"/>
              <a:t> </a:t>
            </a:r>
            <a:r>
              <a:rPr lang="ru-RU" sz="2400" dirty="0" err="1"/>
              <a:t>жауаптарды</a:t>
            </a:r>
            <a:r>
              <a:rPr lang="ru-RU" sz="2400" dirty="0"/>
              <a:t> </a:t>
            </a:r>
            <a:r>
              <a:rPr lang="ru-RU" sz="2400" dirty="0" err="1"/>
              <a:t>таңдау</a:t>
            </a:r>
            <a:r>
              <a:rPr lang="ru-RU" sz="2400" dirty="0"/>
              <a:t> </a:t>
            </a:r>
            <a:r>
              <a:rPr lang="ru-RU" sz="2400" dirty="0" err="1"/>
              <a:t>сұрақтары</a:t>
            </a:r>
            <a:r>
              <a:rPr lang="ru-RU" sz="2400" dirty="0"/>
              <a:t> бар </a:t>
            </a:r>
            <a:r>
              <a:rPr lang="ru-RU" sz="2400" dirty="0" err="1"/>
              <a:t>тапсырмалар</a:t>
            </a:r>
            <a:r>
              <a:rPr lang="ru-RU" sz="2400" dirty="0" smtClean="0"/>
              <a:t>:</a:t>
            </a:r>
          </a:p>
          <a:p>
            <a:r>
              <a:rPr lang="ru-RU" sz="2400" dirty="0" err="1" smtClean="0"/>
              <a:t>Жауап</a:t>
            </a:r>
            <a:r>
              <a:rPr lang="ru-RU" sz="2400" dirty="0" smtClean="0"/>
              <a:t> </a:t>
            </a:r>
            <a:r>
              <a:rPr lang="ru-RU" sz="2400" dirty="0" err="1"/>
              <a:t>нұсқаларымен</a:t>
            </a:r>
            <a:r>
              <a:rPr lang="ru-RU" sz="2400" dirty="0"/>
              <a:t> тест </a:t>
            </a:r>
            <a:r>
              <a:rPr lang="ru-RU" sz="2400" dirty="0" err="1"/>
              <a:t>тапсырмалары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</a:t>
            </a:r>
            <a:r>
              <a:rPr lang="ru-RU" sz="2400" dirty="0" err="1"/>
              <a:t>Шығармашылық</a:t>
            </a:r>
            <a:r>
              <a:rPr lang="ru-RU" sz="2400" dirty="0"/>
              <a:t> </a:t>
            </a:r>
            <a:r>
              <a:rPr lang="ru-RU" sz="2400" dirty="0" err="1"/>
              <a:t>тапсырмалар</a:t>
            </a:r>
            <a:r>
              <a:rPr lang="ru-RU" sz="2400" dirty="0"/>
              <a:t>, </a:t>
            </a:r>
            <a:r>
              <a:rPr lang="ru-RU" sz="2400" dirty="0" err="1"/>
              <a:t>практикалық</a:t>
            </a:r>
            <a:r>
              <a:rPr lang="ru-RU" sz="2400" dirty="0"/>
              <a:t> </a:t>
            </a:r>
            <a:r>
              <a:rPr lang="ru-RU" sz="2400" dirty="0" err="1"/>
              <a:t>жұмыстар</a:t>
            </a:r>
            <a:r>
              <a:rPr lang="ru-RU" sz="2400" dirty="0"/>
              <a:t>, </a:t>
            </a:r>
            <a:r>
              <a:rPr lang="ru-RU" sz="2400" dirty="0" err="1"/>
              <a:t>бағалаудың</a:t>
            </a:r>
            <a:r>
              <a:rPr lang="ru-RU" sz="2400" dirty="0"/>
              <a:t> </a:t>
            </a:r>
            <a:r>
              <a:rPr lang="ru-RU" sz="2400" dirty="0" err="1"/>
              <a:t>нақты</a:t>
            </a:r>
            <a:r>
              <a:rPr lang="ru-RU" sz="2400" dirty="0"/>
              <a:t> </a:t>
            </a:r>
            <a:r>
              <a:rPr lang="ru-RU" sz="2400" dirty="0" err="1"/>
              <a:t>критерийлерімен</a:t>
            </a:r>
            <a:r>
              <a:rPr lang="ru-RU" sz="2400" dirty="0"/>
              <a:t> </a:t>
            </a:r>
            <a:r>
              <a:rPr lang="ru-RU" sz="2400" dirty="0" err="1"/>
              <a:t>зерттеу</a:t>
            </a:r>
            <a:r>
              <a:rPr lang="ru-RU" sz="2400" dirty="0"/>
              <a:t> </a:t>
            </a:r>
            <a:r>
              <a:rPr lang="ru-RU" sz="2400" dirty="0" err="1"/>
              <a:t>міндеттері</a:t>
            </a:r>
            <a:r>
              <a:rPr lang="ru-RU" sz="2400" dirty="0"/>
              <a:t>. </a:t>
            </a:r>
          </a:p>
          <a:p>
            <a:r>
              <a:rPr lang="ru-RU" sz="2400" b="1" dirty="0" err="1" smtClean="0"/>
              <a:t>Бөлім</a:t>
            </a:r>
            <a:r>
              <a:rPr lang="ru-RU" sz="2400" b="1" dirty="0" smtClean="0"/>
              <a:t> </a:t>
            </a:r>
            <a:r>
              <a:rPr lang="ru-RU" sz="2400" b="1" dirty="0" err="1"/>
              <a:t>үшін</a:t>
            </a:r>
            <a:r>
              <a:rPr lang="ru-RU" sz="2400" b="1" dirty="0"/>
              <a:t> </a:t>
            </a:r>
            <a:r>
              <a:rPr lang="ru-RU" sz="2400" b="1" dirty="0" err="1"/>
              <a:t>жиынтық</a:t>
            </a:r>
            <a:r>
              <a:rPr lang="ru-RU" sz="2400" b="1" dirty="0"/>
              <a:t> </a:t>
            </a:r>
            <a:r>
              <a:rPr lang="ru-RU" sz="2400" b="1" dirty="0" err="1"/>
              <a:t>бағалаудың</a:t>
            </a:r>
            <a:r>
              <a:rPr lang="ru-RU" sz="2400" b="1" dirty="0"/>
              <a:t> </a:t>
            </a:r>
            <a:r>
              <a:rPr lang="ru-RU" sz="2400" b="1" dirty="0" err="1"/>
              <a:t>оқу</a:t>
            </a:r>
            <a:r>
              <a:rPr lang="ru-RU" sz="2400" b="1" dirty="0"/>
              <a:t> </a:t>
            </a:r>
            <a:r>
              <a:rPr lang="ru-RU" sz="2400" b="1" dirty="0" err="1"/>
              <a:t>тапсырмаларының</a:t>
            </a:r>
            <a:r>
              <a:rPr lang="ru-RU" sz="2400" b="1" dirty="0"/>
              <a:t> саны: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dirty="0" smtClean="0"/>
              <a:t>– </a:t>
            </a:r>
            <a:r>
              <a:rPr lang="ru-RU" sz="2400" dirty="0"/>
              <a:t>2-4 </a:t>
            </a:r>
            <a:r>
              <a:rPr lang="ru-RU" sz="2400" dirty="0" err="1"/>
              <a:t>сынып</a:t>
            </a:r>
            <a:r>
              <a:rPr lang="ru-RU" sz="2400" dirty="0"/>
              <a:t> </a:t>
            </a:r>
            <a:r>
              <a:rPr lang="ru-RU" sz="2400" dirty="0" err="1"/>
              <a:t>оқушылары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– 3-4 </a:t>
            </a:r>
            <a:r>
              <a:rPr lang="ru-RU" sz="2400" dirty="0" err="1"/>
              <a:t>оқу</a:t>
            </a:r>
            <a:r>
              <a:rPr lang="ru-RU" sz="2400" dirty="0"/>
              <a:t> </a:t>
            </a:r>
            <a:r>
              <a:rPr lang="ru-RU" sz="2400" dirty="0" err="1"/>
              <a:t>тапсырмасы</a:t>
            </a:r>
            <a:r>
              <a:rPr lang="ru-RU" sz="2400" dirty="0" smtClean="0"/>
              <a:t>;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dirty="0"/>
              <a:t>– 5-11 </a:t>
            </a:r>
            <a:r>
              <a:rPr lang="ru-RU" sz="2400" dirty="0" err="1"/>
              <a:t>сынып</a:t>
            </a:r>
            <a:r>
              <a:rPr lang="ru-RU" sz="2400" dirty="0"/>
              <a:t> </a:t>
            </a:r>
            <a:r>
              <a:rPr lang="ru-RU" sz="2400" dirty="0" err="1"/>
              <a:t>оқушылары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– 5-6  </a:t>
            </a:r>
            <a:r>
              <a:rPr lang="ru-RU" sz="2400" dirty="0" err="1"/>
              <a:t>оқу</a:t>
            </a:r>
            <a:r>
              <a:rPr lang="ru-RU" sz="2400" dirty="0"/>
              <a:t> </a:t>
            </a:r>
            <a:r>
              <a:rPr lang="ru-RU" sz="2400" dirty="0" err="1" smtClean="0"/>
              <a:t>тапсырмасы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86878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048" y="476672"/>
            <a:ext cx="8637432" cy="59046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БЖБ </a:t>
            </a:r>
            <a:r>
              <a:rPr lang="ru-RU" sz="2400" dirty="0" err="1" smtClean="0"/>
              <a:t>үшін</a:t>
            </a:r>
            <a:r>
              <a:rPr lang="ru-RU" sz="2400" dirty="0" smtClean="0"/>
              <a:t> </a:t>
            </a:r>
            <a:r>
              <a:rPr lang="en-US" sz="2400" dirty="0" smtClean="0"/>
              <a:t>max </a:t>
            </a:r>
            <a:r>
              <a:rPr lang="ru-RU" sz="2400" dirty="0" smtClean="0"/>
              <a:t>балл 1-4 </a:t>
            </a:r>
            <a:r>
              <a:rPr lang="ru-RU" sz="2400" dirty="0" err="1" smtClean="0"/>
              <a:t>сыныптарда</a:t>
            </a:r>
            <a:r>
              <a:rPr lang="ru-RU" sz="2400" dirty="0" smtClean="0"/>
              <a:t> 7-ден кем </a:t>
            </a:r>
            <a:r>
              <a:rPr lang="ru-RU" sz="2400" dirty="0" err="1" smtClean="0"/>
              <a:t>емес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15-тен </a:t>
            </a:r>
            <a:r>
              <a:rPr lang="ru-RU" sz="2400" dirty="0" err="1" smtClean="0"/>
              <a:t>артық</a:t>
            </a:r>
            <a:r>
              <a:rPr lang="ru-RU" sz="2400" dirty="0" smtClean="0"/>
              <a:t> </a:t>
            </a:r>
            <a:r>
              <a:rPr lang="ru-RU" sz="2800" dirty="0" err="1" smtClean="0"/>
              <a:t>емес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 5-11(12) </a:t>
            </a:r>
            <a:r>
              <a:rPr lang="ru-RU" sz="2400" dirty="0" err="1" smtClean="0"/>
              <a:t>сыныптарда</a:t>
            </a:r>
            <a:r>
              <a:rPr lang="ru-RU" sz="2400" dirty="0" smtClean="0"/>
              <a:t> 7-ден кем </a:t>
            </a:r>
            <a:r>
              <a:rPr lang="ru-RU" sz="2400" dirty="0" err="1" smtClean="0"/>
              <a:t>емес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20-дан </a:t>
            </a:r>
            <a:r>
              <a:rPr lang="ru-RU" sz="2400" dirty="0" err="1" smtClean="0"/>
              <a:t>артық</a:t>
            </a:r>
            <a:r>
              <a:rPr lang="ru-RU" sz="2400" dirty="0" smtClean="0"/>
              <a:t> </a:t>
            </a:r>
            <a:r>
              <a:rPr lang="ru-RU" sz="2400" dirty="0" err="1" smtClean="0"/>
              <a:t>емес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ТЖБ </a:t>
            </a:r>
            <a:r>
              <a:rPr lang="ru-RU" sz="2400" b="1" dirty="0" err="1" smtClean="0"/>
              <a:t>өткізу</a:t>
            </a:r>
            <a:r>
              <a:rPr lang="ru-RU" sz="2400" b="1" dirty="0" smtClean="0"/>
              <a:t> </a:t>
            </a:r>
            <a:r>
              <a:rPr lang="ru-RU" sz="2400" b="1" dirty="0" err="1"/>
              <a:t>кезіндегі</a:t>
            </a:r>
            <a:r>
              <a:rPr lang="ru-RU" sz="2400" b="1" dirty="0"/>
              <a:t> </a:t>
            </a:r>
            <a:r>
              <a:rPr lang="ru-RU" sz="2400" b="1" dirty="0" err="1"/>
              <a:t>мұғалім</a:t>
            </a:r>
            <a:r>
              <a:rPr lang="ru-RU" sz="2400" b="1" dirty="0"/>
              <a:t>: </a:t>
            </a:r>
            <a:endParaRPr lang="ru-RU" sz="2400" b="1" dirty="0" smtClean="0"/>
          </a:p>
          <a:p>
            <a:r>
              <a:rPr lang="ru-RU" sz="2400" dirty="0" smtClean="0"/>
              <a:t>1</a:t>
            </a:r>
            <a:r>
              <a:rPr lang="ru-RU" sz="2400" dirty="0"/>
              <a:t>) ТЖБ </a:t>
            </a:r>
            <a:r>
              <a:rPr lang="ru-RU" sz="2400" dirty="0" err="1"/>
              <a:t>тапсырмалардың</a:t>
            </a:r>
            <a:r>
              <a:rPr lang="ru-RU" sz="2400" dirty="0"/>
              <a:t> </a:t>
            </a:r>
            <a:r>
              <a:rPr lang="ru-RU" sz="2400" dirty="0" err="1"/>
              <a:t>техникалық</a:t>
            </a:r>
            <a:r>
              <a:rPr lang="ru-RU" sz="2400" dirty="0"/>
              <a:t> </a:t>
            </a:r>
            <a:r>
              <a:rPr lang="ru-RU" sz="2400" dirty="0" err="1"/>
              <a:t>спецификациясы</a:t>
            </a:r>
            <a:r>
              <a:rPr lang="ru-RU" sz="2400" dirty="0"/>
              <a:t> </a:t>
            </a:r>
            <a:r>
              <a:rPr lang="ru-RU" sz="2400" dirty="0" err="1"/>
              <a:t>негізінде</a:t>
            </a:r>
            <a:r>
              <a:rPr lang="ru-RU" sz="2400" dirty="0"/>
              <a:t> </a:t>
            </a:r>
            <a:r>
              <a:rPr lang="ru-RU" sz="2400" dirty="0" err="1"/>
              <a:t>тоқсан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жиынтық</a:t>
            </a:r>
            <a:r>
              <a:rPr lang="ru-RU" sz="2400" dirty="0"/>
              <a:t> </a:t>
            </a:r>
            <a:r>
              <a:rPr lang="ru-RU" sz="2400" dirty="0" err="1"/>
              <a:t>жұмыстың</a:t>
            </a:r>
            <a:r>
              <a:rPr lang="ru-RU" sz="2400" dirty="0"/>
              <a:t> </a:t>
            </a:r>
            <a:r>
              <a:rPr lang="ru-RU" sz="2400" dirty="0" err="1"/>
              <a:t>тапсырмаларын</a:t>
            </a:r>
            <a:r>
              <a:rPr lang="ru-RU" sz="2400" dirty="0"/>
              <a:t> </a:t>
            </a:r>
            <a:r>
              <a:rPr lang="ru-RU" sz="2400" dirty="0" err="1"/>
              <a:t>құрастырады</a:t>
            </a:r>
            <a:r>
              <a:rPr lang="ru-RU" sz="2400" dirty="0"/>
              <a:t>. </a:t>
            </a:r>
            <a:r>
              <a:rPr lang="ru-RU" sz="2400" dirty="0" err="1"/>
              <a:t>Орындауға</a:t>
            </a:r>
            <a:r>
              <a:rPr lang="ru-RU" sz="2400" dirty="0"/>
              <a:t>  40 </a:t>
            </a:r>
            <a:r>
              <a:rPr lang="ru-RU" sz="2400" dirty="0" err="1"/>
              <a:t>минуттан</a:t>
            </a:r>
            <a:r>
              <a:rPr lang="ru-RU" sz="2400" dirty="0"/>
              <a:t> </a:t>
            </a:r>
            <a:r>
              <a:rPr lang="ru-RU" sz="2400" dirty="0" err="1"/>
              <a:t>артық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/>
              <a:t> </a:t>
            </a:r>
            <a:r>
              <a:rPr lang="ru-RU" sz="2400" dirty="0" err="1"/>
              <a:t>уақыт</a:t>
            </a:r>
            <a:r>
              <a:rPr lang="ru-RU" sz="2400" dirty="0"/>
              <a:t> </a:t>
            </a:r>
            <a:r>
              <a:rPr lang="ru-RU" sz="2400" dirty="0" err="1" smtClean="0"/>
              <a:t>бөлінеді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2) ТЖБ </a:t>
            </a:r>
            <a:r>
              <a:rPr lang="ru-RU" sz="2400" dirty="0" err="1"/>
              <a:t>тапсырмалардың</a:t>
            </a:r>
            <a:r>
              <a:rPr lang="ru-RU" sz="2400" dirty="0"/>
              <a:t> </a:t>
            </a:r>
            <a:r>
              <a:rPr lang="ru-RU" sz="2400" dirty="0" err="1"/>
              <a:t>техникалық</a:t>
            </a:r>
            <a:r>
              <a:rPr lang="ru-RU" sz="2400" dirty="0"/>
              <a:t> </a:t>
            </a:r>
            <a:r>
              <a:rPr lang="ru-RU" sz="2400" dirty="0" err="1"/>
              <a:t>спецификациясы</a:t>
            </a:r>
            <a:r>
              <a:rPr lang="ru-RU" sz="2400" dirty="0"/>
              <a:t> </a:t>
            </a:r>
            <a:r>
              <a:rPr lang="ru-RU" sz="2400" dirty="0" err="1"/>
              <a:t>негізінде</a:t>
            </a:r>
            <a:r>
              <a:rPr lang="ru-RU" sz="2400" dirty="0"/>
              <a:t> </a:t>
            </a:r>
            <a:r>
              <a:rPr lang="ru-RU" sz="2400" dirty="0" err="1"/>
              <a:t>Білім</a:t>
            </a:r>
            <a:r>
              <a:rPr lang="ru-RU" sz="2400" dirty="0"/>
              <a:t> </a:t>
            </a:r>
            <a:r>
              <a:rPr lang="ru-RU" sz="2400" dirty="0" err="1"/>
              <a:t>алушылардың</a:t>
            </a:r>
            <a:r>
              <a:rPr lang="ru-RU" sz="2400" dirty="0"/>
              <a:t> </a:t>
            </a:r>
            <a:r>
              <a:rPr lang="ru-RU" sz="2400" dirty="0" err="1"/>
              <a:t>оқу</a:t>
            </a:r>
            <a:r>
              <a:rPr lang="ru-RU" sz="2400" dirty="0"/>
              <a:t> </a:t>
            </a:r>
            <a:r>
              <a:rPr lang="ru-RU" sz="2400" dirty="0" err="1"/>
              <a:t>жетістіктерін</a:t>
            </a:r>
            <a:r>
              <a:rPr lang="ru-RU" sz="2400" dirty="0"/>
              <a:t> </a:t>
            </a:r>
            <a:r>
              <a:rPr lang="ru-RU" sz="2400" dirty="0" err="1"/>
              <a:t>бағалау</a:t>
            </a:r>
            <a:r>
              <a:rPr lang="ru-RU" sz="2400" dirty="0"/>
              <a:t> </a:t>
            </a:r>
            <a:r>
              <a:rPr lang="ru-RU" sz="2400" dirty="0" err="1"/>
              <a:t>критерийін</a:t>
            </a:r>
            <a:r>
              <a:rPr lang="ru-RU" sz="2400" dirty="0"/>
              <a:t> </a:t>
            </a:r>
            <a:r>
              <a:rPr lang="ru-RU" sz="2400" dirty="0" err="1"/>
              <a:t>құрастырады</a:t>
            </a:r>
            <a:r>
              <a:rPr lang="ru-RU" sz="2400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239941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568952" cy="6480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/>
              <a:t> 2-11 </a:t>
            </a:r>
            <a:r>
              <a:rPr lang="ru-RU" sz="2400" dirty="0" err="1"/>
              <a:t>сыныптарда</a:t>
            </a:r>
            <a:r>
              <a:rPr lang="ru-RU" sz="2400" dirty="0"/>
              <a:t> «Музыка», «</a:t>
            </a:r>
            <a:r>
              <a:rPr lang="ru-RU" sz="2400" dirty="0" err="1" smtClean="0"/>
              <a:t>Көркем</a:t>
            </a:r>
            <a:r>
              <a:rPr lang="ru-RU" sz="2400" dirty="0" smtClean="0"/>
              <a:t> </a:t>
            </a:r>
            <a:r>
              <a:rPr lang="ru-RU" sz="2400" dirty="0" err="1"/>
              <a:t>еңбек</a:t>
            </a:r>
            <a:r>
              <a:rPr lang="ru-RU" sz="2400" dirty="0"/>
              <a:t>», «</a:t>
            </a:r>
            <a:r>
              <a:rPr lang="ru-RU" sz="2400" dirty="0" err="1"/>
              <a:t>Дене</a:t>
            </a:r>
            <a:r>
              <a:rPr lang="ru-RU" sz="2400" dirty="0"/>
              <a:t> </a:t>
            </a:r>
            <a:r>
              <a:rPr lang="ru-RU" sz="2400" dirty="0" err="1"/>
              <a:t>шынықтыру</a:t>
            </a:r>
            <a:r>
              <a:rPr lang="ru-RU" sz="2400" dirty="0"/>
              <a:t>», </a:t>
            </a:r>
            <a:r>
              <a:rPr lang="ru-RU" sz="2400" dirty="0" smtClean="0"/>
              <a:t>«</a:t>
            </a:r>
            <a:r>
              <a:rPr lang="ru-RU" sz="2400" dirty="0" err="1" smtClean="0"/>
              <a:t>Өзін-өзі</a:t>
            </a:r>
            <a:r>
              <a:rPr lang="ru-RU" sz="2400" dirty="0" smtClean="0"/>
              <a:t> </a:t>
            </a:r>
            <a:r>
              <a:rPr lang="ru-RU" sz="2400" dirty="0" err="1"/>
              <a:t>тану</a:t>
            </a:r>
            <a:r>
              <a:rPr lang="ru-RU" sz="2400" dirty="0"/>
              <a:t>», «</a:t>
            </a:r>
            <a:r>
              <a:rPr lang="ru-RU" sz="2400" dirty="0" err="1"/>
              <a:t>Кәсіпкерлік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бизнес </a:t>
            </a:r>
            <a:r>
              <a:rPr lang="ru-RU" sz="2400" dirty="0" err="1" smtClean="0"/>
              <a:t>негіздері</a:t>
            </a:r>
            <a:r>
              <a:rPr lang="ru-RU" sz="2400" dirty="0" smtClean="0"/>
              <a:t>», </a:t>
            </a:r>
            <a:r>
              <a:rPr lang="ru-RU" sz="2400" dirty="0"/>
              <a:t>«Графика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жобалау</a:t>
            </a:r>
            <a:r>
              <a:rPr lang="ru-RU" sz="2400" dirty="0"/>
              <a:t>»  </a:t>
            </a:r>
            <a:r>
              <a:rPr lang="ru-RU" sz="2400" dirty="0" err="1"/>
              <a:t>пәндері</a:t>
            </a:r>
            <a:r>
              <a:rPr lang="ru-RU" sz="2400" dirty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бағалау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ерекшеліктері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Қазақстан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Республикасы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Білім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және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ғылым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министрінің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2008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жылғы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18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наурыздағы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№ 125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бұйрығымен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бекітілген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орта,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техникалық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және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кәсіптік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, орта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білімнен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кейінгі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білім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беру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ұйымдары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үшін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білім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алушылардың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үлгеріміне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ағымдағы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бақылау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аралық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және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қорытынды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аттестаттау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жүргізудің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үлгілік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қағидаларына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сәйкес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(ҚР БҒМ 25.09.2018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жылғы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№ 494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бұйрығымен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енгізілген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ө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згерістер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мен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толықтыруларды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ескере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отырып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)</a:t>
            </a:r>
            <a:r>
              <a:rPr lang="ru-RU" sz="2400" dirty="0"/>
              <a:t> </a:t>
            </a:r>
            <a:r>
              <a:rPr lang="ru-RU" sz="2400" dirty="0" err="1"/>
              <a:t>жартыжылдық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оқу</a:t>
            </a:r>
            <a:r>
              <a:rPr lang="ru-RU" sz="2400" dirty="0"/>
              <a:t> </a:t>
            </a:r>
            <a:r>
              <a:rPr lang="ru-RU" sz="2400" dirty="0" err="1"/>
              <a:t>жылының</a:t>
            </a:r>
            <a:r>
              <a:rPr lang="ru-RU" sz="2400" dirty="0"/>
              <a:t> </a:t>
            </a:r>
            <a:r>
              <a:rPr lang="ru-RU" sz="2400" dirty="0" err="1"/>
              <a:t>соңында</a:t>
            </a:r>
            <a:r>
              <a:rPr lang="ru-RU" sz="2400" dirty="0"/>
              <a:t>  </a:t>
            </a:r>
            <a:r>
              <a:rPr lang="ru-RU" sz="2400" dirty="0" err="1" smtClean="0"/>
              <a:t>аталған</a:t>
            </a:r>
            <a:r>
              <a:rPr lang="ru-RU" sz="2400" dirty="0" smtClean="0"/>
              <a:t> </a:t>
            </a:r>
            <a:r>
              <a:rPr lang="ru-RU" sz="2400" dirty="0" err="1" smtClean="0"/>
              <a:t>пәндері</a:t>
            </a:r>
            <a:r>
              <a:rPr lang="ru-RU" sz="2400" dirty="0" smtClean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smtClean="0"/>
              <a:t> «</a:t>
            </a:r>
            <a:r>
              <a:rPr lang="ru-RU" sz="2400" dirty="0" err="1"/>
              <a:t>сынақ</a:t>
            </a:r>
            <a:r>
              <a:rPr lang="ru-RU" sz="2400" dirty="0"/>
              <a:t>» («</a:t>
            </a:r>
            <a:r>
              <a:rPr lang="ru-RU" sz="2400" dirty="0" err="1"/>
              <a:t>есептелмеген</a:t>
            </a:r>
            <a:r>
              <a:rPr lang="ru-RU" sz="2400" dirty="0"/>
              <a:t>») </a:t>
            </a:r>
            <a:r>
              <a:rPr lang="ru-RU" sz="2400" dirty="0" err="1"/>
              <a:t>қойылады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74998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9073008" cy="151216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err="1"/>
              <a:t>Формативті</a:t>
            </a:r>
            <a:r>
              <a:rPr lang="ru-RU" sz="2000" b="1" dirty="0"/>
              <a:t> </a:t>
            </a:r>
            <a:r>
              <a:rPr lang="ru-RU" sz="2000" b="1" dirty="0" err="1"/>
              <a:t>және</a:t>
            </a:r>
            <a:r>
              <a:rPr lang="ru-RU" sz="2000" b="1" dirty="0"/>
              <a:t> </a:t>
            </a:r>
            <a:r>
              <a:rPr lang="ru-RU" sz="2000" b="1" dirty="0" err="1"/>
              <a:t>жиынтық</a:t>
            </a:r>
            <a:r>
              <a:rPr lang="ru-RU" sz="2000" b="1" dirty="0"/>
              <a:t> </a:t>
            </a:r>
            <a:r>
              <a:rPr lang="ru-RU" sz="2000" b="1" dirty="0" err="1"/>
              <a:t>бағалау</a:t>
            </a:r>
            <a:r>
              <a:rPr lang="ru-RU" sz="2000" b="1" dirty="0"/>
              <a:t> </a:t>
            </a:r>
            <a:r>
              <a:rPr lang="ru-RU" sz="2000" b="1" dirty="0" err="1"/>
              <a:t>тапсырмаларын</a:t>
            </a:r>
            <a:r>
              <a:rPr lang="ru-RU" sz="2000" b="1" dirty="0"/>
              <a:t> </a:t>
            </a:r>
            <a:r>
              <a:rPr lang="ru-RU" sz="2000" b="1" dirty="0" err="1"/>
              <a:t>педагогтар</a:t>
            </a:r>
            <a:r>
              <a:rPr lang="ru-RU" sz="2000" b="1" dirty="0"/>
              <a:t> </a:t>
            </a:r>
            <a:r>
              <a:rPr lang="ru-RU" sz="2000" b="1" dirty="0" err="1"/>
              <a:t>ө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</a:t>
            </a:r>
            <a:r>
              <a:rPr lang="ru-RU" sz="2000" b="1" dirty="0" err="1"/>
              <a:t>бетінше</a:t>
            </a:r>
            <a:r>
              <a:rPr lang="ru-RU" sz="2000" b="1" dirty="0"/>
              <a:t> </a:t>
            </a:r>
            <a:r>
              <a:rPr lang="ru-RU" sz="2000" b="1" dirty="0" err="1" smtClean="0"/>
              <a:t>құрастырады</a:t>
            </a:r>
            <a:r>
              <a:rPr lang="ru-RU" sz="2000" b="1" dirty="0"/>
              <a:t>. </a:t>
            </a:r>
            <a:r>
              <a:rPr lang="ru-RU" sz="2000" dirty="0" err="1"/>
              <a:t>О</a:t>
            </a:r>
            <a:r>
              <a:rPr lang="ru-RU" sz="2000" dirty="0" err="1" smtClean="0"/>
              <a:t>йлау</a:t>
            </a:r>
            <a:r>
              <a:rPr lang="ru-RU" sz="2000" dirty="0" smtClean="0"/>
              <a:t> </a:t>
            </a:r>
            <a:r>
              <a:rPr lang="ru-RU" sz="2000" dirty="0" err="1"/>
              <a:t>дағдыларының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деңгейлерін</a:t>
            </a:r>
            <a:r>
              <a:rPr lang="ru-RU" sz="2000" dirty="0"/>
              <a:t>  </a:t>
            </a:r>
            <a:r>
              <a:rPr lang="ru-RU" sz="2000" dirty="0" err="1" smtClean="0"/>
              <a:t>анықтау</a:t>
            </a:r>
            <a:r>
              <a:rPr lang="ru-RU" sz="2000" dirty="0" smtClean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қолданылатын</a:t>
            </a:r>
            <a:r>
              <a:rPr lang="ru-RU" sz="2000" dirty="0"/>
              <a:t> </a:t>
            </a:r>
            <a:r>
              <a:rPr lang="ru-RU" sz="2000" dirty="0" err="1"/>
              <a:t>етістіктердің</a:t>
            </a:r>
            <a:r>
              <a:rPr lang="ru-RU" sz="2000" dirty="0"/>
              <a:t> </a:t>
            </a:r>
            <a:r>
              <a:rPr lang="ru-RU" sz="2000" dirty="0" err="1"/>
              <a:t>кестесі</a:t>
            </a:r>
            <a:r>
              <a:rPr lang="ru-RU" sz="2000" dirty="0"/>
              <a:t> </a:t>
            </a:r>
            <a:r>
              <a:rPr lang="ru-RU" sz="2000" dirty="0" err="1"/>
              <a:t>мұғалімге</a:t>
            </a:r>
            <a:r>
              <a:rPr lang="ru-RU" sz="2000" dirty="0"/>
              <a:t> </a:t>
            </a:r>
            <a:r>
              <a:rPr lang="ru-RU" sz="2000" dirty="0" err="1"/>
              <a:t>бағалау</a:t>
            </a:r>
            <a:r>
              <a:rPr lang="ru-RU" sz="2000" dirty="0"/>
              <a:t> </a:t>
            </a:r>
            <a:r>
              <a:rPr lang="ru-RU" sz="2000" dirty="0" err="1"/>
              <a:t>критерийлерін</a:t>
            </a:r>
            <a:r>
              <a:rPr lang="ru-RU" sz="2000" dirty="0"/>
              <a:t> </a:t>
            </a:r>
            <a:r>
              <a:rPr lang="ru-RU" sz="2000" dirty="0" err="1"/>
              <a:t>құрастыруда</a:t>
            </a:r>
            <a:r>
              <a:rPr lang="ru-RU" sz="2000" dirty="0"/>
              <a:t> </a:t>
            </a:r>
            <a:r>
              <a:rPr lang="ru-RU" sz="2000" dirty="0" err="1" smtClean="0"/>
              <a:t>көмектеседі</a:t>
            </a:r>
            <a:r>
              <a:rPr lang="ru-RU" sz="2000" dirty="0" smtClean="0"/>
              <a:t>  </a:t>
            </a:r>
          </a:p>
          <a:p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9" t="22984" r="32144" b="6250"/>
          <a:stretch/>
        </p:blipFill>
        <p:spPr bwMode="auto">
          <a:xfrm>
            <a:off x="1115615" y="1556792"/>
            <a:ext cx="6264697" cy="41178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9" t="27083" r="31529" b="56042"/>
          <a:stretch/>
        </p:blipFill>
        <p:spPr bwMode="auto">
          <a:xfrm>
            <a:off x="1115615" y="5674599"/>
            <a:ext cx="6264697" cy="10809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757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00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2008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125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ережесін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2008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125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ӛзгерістер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толықтырулар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оқу-әдістемелік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«НЗМ» ДББҰ, 2016;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35280" cy="99898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800" b="1" dirty="0" err="1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</a:t>
            </a:r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дереккөздерді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1319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404664"/>
            <a:ext cx="8496944" cy="48028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«Назарбаев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Зияткерлік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ДББҰ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Жүйелік-әдістемелік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http://smk.edu.kz;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әзірлемелерді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ғылыми-әдістемелік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ҰБА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Ы.Алтынсарин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https://www.nao.kz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сайтынан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онлайн курсы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https://academia.kz/ru/course/1; </a:t>
            </a:r>
          </a:p>
          <a:p>
            <a:endParaRPr lang="ru-RU" sz="2400" dirty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323528" y="5589240"/>
            <a:ext cx="8435280" cy="5669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қойып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тыңдағандарыңызға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рахмет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800" b="1" dirty="0">
              <a:ln w="50800"/>
              <a:solidFill>
                <a:schemeClr val="bg1">
                  <a:shade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573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268760"/>
            <a:ext cx="8640960" cy="5400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1.ҚР жалпы білім беру ұйымдарында оқу процесін ұйымдастырудың ерекшеліктері туралы әдістемелік нұсқау хатты басшылыққа ала отырып, критериалды бағалау жүйесіндегі өзгертулер мен толықтыруларды ескеріп, жүйелі жұмыс жасалсын.</a:t>
            </a: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2.Интернет жүйесін қауіпсіз пайдалану және оқушыларды келеңсіз ақпараттардан сақтау жолдары үнемі басшылыққа алынсын.</a:t>
            </a:r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71800" y="188640"/>
            <a:ext cx="3744416" cy="914400"/>
          </a:xfrm>
          <a:effectLst>
            <a:outerShdw blurRad="63500" dist="12700" dir="5400000" sx="102000" sy="102000" rotWithShape="0">
              <a:srgbClr val="000000">
                <a:alpha val="32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kk-KZ" b="1" dirty="0" smtClean="0">
                <a:ln w="17780" cmpd="sng">
                  <a:solidFill>
                    <a:schemeClr val="tx2">
                      <a:lumMod val="25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Шешім </a:t>
            </a:r>
            <a:endParaRPr lang="ru-RU" b="1" dirty="0">
              <a:ln w="17780" cmpd="sng">
                <a:solidFill>
                  <a:schemeClr val="tx2">
                    <a:lumMod val="25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249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264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жаңарту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аясында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процедуралары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мұғалімдеріне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оқу-әдістемелік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формативті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әзірлемелерді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сайттардан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табуға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nao.kz, smk.edu.kz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813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6805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err="1"/>
              <a:t>Бірінші</a:t>
            </a:r>
            <a:r>
              <a:rPr lang="ru-RU" sz="2400" b="1" dirty="0"/>
              <a:t> </a:t>
            </a:r>
            <a:r>
              <a:rPr lang="ru-RU" sz="2400" b="1" dirty="0" err="1"/>
              <a:t>тоқсанда</a:t>
            </a:r>
            <a:r>
              <a:rPr lang="ru-RU" sz="2400" b="1" dirty="0"/>
              <a:t> </a:t>
            </a:r>
            <a:r>
              <a:rPr lang="ru-RU" sz="2400" b="1" dirty="0" err="1"/>
              <a:t>педагогтер</a:t>
            </a:r>
            <a:r>
              <a:rPr lang="ru-RU" sz="2400" b="1" dirty="0"/>
              <a:t> 2-11 </a:t>
            </a:r>
            <a:r>
              <a:rPr lang="ru-RU" sz="2400" b="1" dirty="0" err="1"/>
              <a:t>сыныптарда</a:t>
            </a:r>
            <a:r>
              <a:rPr lang="ru-RU" sz="2400" b="1" dirty="0"/>
              <a:t> </a:t>
            </a:r>
            <a:r>
              <a:rPr lang="ru-RU" sz="2400" b="1" dirty="0" err="1" smtClean="0"/>
              <a:t>бөлімге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бұдан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әрі</a:t>
            </a:r>
            <a:r>
              <a:rPr lang="ru-RU" sz="2400" b="1" dirty="0" smtClean="0"/>
              <a:t> – 1 БЖБ </a:t>
            </a:r>
            <a:r>
              <a:rPr lang="ru-RU" sz="2400" b="1" dirty="0" err="1" smtClean="0"/>
              <a:t>жиынтық</a:t>
            </a:r>
            <a:r>
              <a:rPr lang="ru-RU" sz="2400" b="1" dirty="0" smtClean="0"/>
              <a:t> </a:t>
            </a:r>
            <a:r>
              <a:rPr lang="ru-RU" sz="2400" b="1" dirty="0" err="1"/>
              <a:t>жұмыс</a:t>
            </a:r>
            <a:r>
              <a:rPr lang="ru-RU" sz="2400" b="1" dirty="0"/>
              <a:t> </a:t>
            </a:r>
            <a:r>
              <a:rPr lang="ru-RU" sz="2400" b="1" dirty="0" err="1"/>
              <a:t>және</a:t>
            </a:r>
            <a:r>
              <a:rPr lang="ru-RU" sz="2400" b="1" dirty="0"/>
              <a:t> </a:t>
            </a:r>
            <a:r>
              <a:rPr lang="ru-RU" sz="2400" b="1" dirty="0" err="1"/>
              <a:t>тоқсанға</a:t>
            </a:r>
            <a:r>
              <a:rPr lang="ru-RU" sz="2400" b="1" dirty="0"/>
              <a:t> (</a:t>
            </a:r>
            <a:r>
              <a:rPr lang="ru-RU" sz="2400" b="1" dirty="0" err="1"/>
              <a:t>бұдан</a:t>
            </a:r>
            <a:r>
              <a:rPr lang="ru-RU" sz="2400" b="1" dirty="0"/>
              <a:t> </a:t>
            </a:r>
            <a:r>
              <a:rPr lang="ru-RU" sz="2400" b="1" dirty="0" err="1"/>
              <a:t>әрі</a:t>
            </a:r>
            <a:r>
              <a:rPr lang="ru-RU" sz="2400" b="1" dirty="0"/>
              <a:t> – ТЖБ) 1 </a:t>
            </a:r>
            <a:r>
              <a:rPr lang="ru-RU" sz="2400" b="1" dirty="0" err="1"/>
              <a:t>жиынтық</a:t>
            </a:r>
            <a:r>
              <a:rPr lang="ru-RU" sz="2400" b="1" dirty="0"/>
              <a:t> </a:t>
            </a:r>
            <a:r>
              <a:rPr lang="ru-RU" sz="2400" b="1" dirty="0" err="1"/>
              <a:t>жұмыс</a:t>
            </a:r>
            <a:r>
              <a:rPr lang="ru-RU" sz="2400" b="1" dirty="0"/>
              <a:t>  </a:t>
            </a:r>
            <a:r>
              <a:rPr lang="ru-RU" sz="2400" b="1" dirty="0" err="1" smtClean="0"/>
              <a:t>өткізеді</a:t>
            </a:r>
            <a:r>
              <a:rPr lang="ru-RU" sz="2400" b="1" dirty="0"/>
              <a:t>. </a:t>
            </a:r>
            <a:r>
              <a:rPr lang="ru-RU" sz="2400" b="1" dirty="0" smtClean="0"/>
              <a:t>(№345 </a:t>
            </a:r>
            <a:r>
              <a:rPr lang="ru-RU" sz="2400" b="1" dirty="0" err="1" smtClean="0"/>
              <a:t>бұйрықта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толық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кестесі</a:t>
            </a:r>
            <a:r>
              <a:rPr lang="ru-RU" sz="2400" b="1" dirty="0" smtClean="0"/>
              <a:t>)</a:t>
            </a:r>
          </a:p>
          <a:p>
            <a:endParaRPr lang="kk-KZ" sz="2400" b="1" dirty="0"/>
          </a:p>
          <a:p>
            <a:endParaRPr lang="kk-KZ" sz="2400" b="1" dirty="0" smtClean="0"/>
          </a:p>
          <a:p>
            <a:endParaRPr lang="kk-KZ" sz="2400" b="1" dirty="0"/>
          </a:p>
          <a:p>
            <a:endParaRPr lang="kk-KZ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6336704" cy="7829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бар?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3923928" y="1196752"/>
            <a:ext cx="1080120" cy="504056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340747"/>
              </p:ext>
            </p:extLst>
          </p:nvPr>
        </p:nvGraphicFramePr>
        <p:xfrm>
          <a:off x="539551" y="3501008"/>
          <a:ext cx="7896200" cy="18338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16225"/>
                <a:gridCol w="1296144"/>
                <a:gridCol w="1425351"/>
                <a:gridCol w="1579240"/>
                <a:gridCol w="157924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Пәні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1 тоқсан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2 тоқсан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3 тоқсан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4 тоқсан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Аптасына 2 немесе </a:t>
                      </a:r>
                      <a:r>
                        <a:rPr lang="kk-KZ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 одан да көп  оқу жүктемесіндегі пәндер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1БЖБ </a:t>
                      </a:r>
                    </a:p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ТЖБ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2/3 БЖБ</a:t>
                      </a:r>
                    </a:p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ТЖБ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2/3 БЖБ</a:t>
                      </a:r>
                    </a:p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ТЖБ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2/3 БЖБ</a:t>
                      </a:r>
                    </a:p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ТЖБ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81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496944" cy="46805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err="1" smtClean="0"/>
              <a:t>Аптасына</a:t>
            </a:r>
            <a:r>
              <a:rPr lang="ru-RU" sz="2400" b="1" dirty="0" smtClean="0"/>
              <a:t> 1 </a:t>
            </a:r>
            <a:r>
              <a:rPr lang="ru-RU" sz="2400" b="1" dirty="0" err="1" smtClean="0"/>
              <a:t>сағаттық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оқу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жүктемесіндегі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пәндер</a:t>
            </a:r>
            <a:endParaRPr lang="ru-RU" sz="2400" b="1" dirty="0" smtClean="0"/>
          </a:p>
          <a:p>
            <a:pPr marL="18288" indent="0">
              <a:buNone/>
            </a:pPr>
            <a:r>
              <a:rPr lang="ru-RU" sz="2400" b="1" dirty="0" smtClean="0"/>
              <a:t> І </a:t>
            </a:r>
            <a:r>
              <a:rPr lang="ru-RU" sz="2400" b="1" dirty="0" err="1" smtClean="0"/>
              <a:t>және</a:t>
            </a:r>
            <a:r>
              <a:rPr lang="ru-RU" sz="2400" b="1" dirty="0" smtClean="0"/>
              <a:t> ІІ </a:t>
            </a:r>
            <a:r>
              <a:rPr lang="ru-RU" sz="2400" b="1" dirty="0" err="1" smtClean="0"/>
              <a:t>жартыжылдықта</a:t>
            </a:r>
            <a:r>
              <a:rPr lang="ru-RU" sz="2400" b="1" dirty="0" smtClean="0"/>
              <a:t> 1 </a:t>
            </a:r>
            <a:r>
              <a:rPr lang="ru-RU" sz="2400" b="1" dirty="0" err="1" smtClean="0"/>
              <a:t>реттен</a:t>
            </a:r>
            <a:r>
              <a:rPr lang="ru-RU" sz="2400" b="1" dirty="0" smtClean="0"/>
              <a:t>  ТЖБ </a:t>
            </a:r>
            <a:r>
              <a:rPr lang="ru-RU" sz="2400" b="1" dirty="0" err="1" smtClean="0"/>
              <a:t>алып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отырады</a:t>
            </a:r>
            <a:r>
              <a:rPr lang="ru-RU" sz="2400" b="1" dirty="0" smtClean="0"/>
              <a:t>.</a:t>
            </a:r>
          </a:p>
          <a:p>
            <a:pPr marL="18288" indent="0">
              <a:buNone/>
            </a:pPr>
            <a:endParaRPr lang="kk-KZ" sz="2400" b="1" dirty="0"/>
          </a:p>
          <a:p>
            <a:pPr marL="18288" indent="0">
              <a:buNone/>
            </a:pPr>
            <a:endParaRPr lang="kk-KZ" sz="2400" b="1" dirty="0" smtClean="0"/>
          </a:p>
          <a:p>
            <a:pPr marL="18288" indent="0">
              <a:buNone/>
            </a:pPr>
            <a:endParaRPr lang="kk-KZ" sz="2400" b="1" dirty="0"/>
          </a:p>
          <a:p>
            <a:pPr marL="18288" indent="0">
              <a:buNone/>
            </a:pPr>
            <a:endParaRPr lang="kk-KZ" sz="2400" b="1" dirty="0" smtClean="0"/>
          </a:p>
          <a:p>
            <a:pPr marL="18288" indent="0">
              <a:buNone/>
            </a:pPr>
            <a:endParaRPr lang="kk-KZ" sz="2400" b="1" dirty="0"/>
          </a:p>
          <a:p>
            <a:pPr marL="18288" indent="0">
              <a:buNone/>
            </a:pPr>
            <a:endParaRPr lang="ru-RU" sz="2400" b="1" dirty="0" smtClean="0"/>
          </a:p>
          <a:p>
            <a:r>
              <a:rPr lang="ru-RU" sz="2400" b="1" dirty="0" err="1" smtClean="0"/>
              <a:t>Төтенше</a:t>
            </a:r>
            <a:r>
              <a:rPr lang="ru-RU" sz="2400" b="1" dirty="0" smtClean="0"/>
              <a:t>  </a:t>
            </a:r>
            <a:r>
              <a:rPr lang="ru-RU" sz="2400" b="1" dirty="0" err="1" smtClean="0"/>
              <a:t>жағдайындағы</a:t>
            </a:r>
            <a:r>
              <a:rPr lang="ru-RU" sz="2400" b="1" dirty="0" smtClean="0"/>
              <a:t> 1 </a:t>
            </a:r>
            <a:r>
              <a:rPr lang="ru-RU" sz="2400" b="1" dirty="0" err="1" smtClean="0"/>
              <a:t>тоқсанда</a:t>
            </a:r>
            <a:r>
              <a:rPr lang="ru-RU" sz="2400" b="1" dirty="0" smtClean="0"/>
              <a:t> БЖБ </a:t>
            </a:r>
            <a:r>
              <a:rPr lang="ru-RU" sz="2400" b="1" dirty="0" err="1" smtClean="0"/>
              <a:t>өткізбейді</a:t>
            </a:r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092108"/>
              </p:ext>
            </p:extLst>
          </p:nvPr>
        </p:nvGraphicFramePr>
        <p:xfrm>
          <a:off x="755576" y="2636912"/>
          <a:ext cx="7560840" cy="174078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12168"/>
                <a:gridCol w="1512168"/>
                <a:gridCol w="1512168"/>
                <a:gridCol w="1512168"/>
                <a:gridCol w="1512168"/>
              </a:tblGrid>
              <a:tr h="552061"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Пәні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1 тоқсан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2 тоқсан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3 тоқсан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4 тоқсан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  <a:tr h="552061"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1 сағаттық</a:t>
                      </a:r>
                      <a:r>
                        <a:rPr lang="kk-KZ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 оқу жүктемесіндегі  пәндер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--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1БЖБ</a:t>
                      </a:r>
                    </a:p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ТЖБ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1 БЖБ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1БЖБ</a:t>
                      </a:r>
                    </a:p>
                    <a:p>
                      <a:r>
                        <a:rPr lang="kk-KZ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ТЖБ</a:t>
                      </a:r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862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453650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/>
              <a:t>БЖБ -    2-11сыныптарда 2020 </a:t>
            </a:r>
            <a:r>
              <a:rPr lang="ru-RU" sz="2800" b="1" dirty="0" err="1"/>
              <a:t>жылдың</a:t>
            </a:r>
            <a:r>
              <a:rPr lang="ru-RU" sz="2800" b="1" dirty="0"/>
              <a:t> 5-15 </a:t>
            </a:r>
            <a:r>
              <a:rPr lang="ru-RU" sz="2800" b="1" dirty="0" err="1"/>
              <a:t>қазан</a:t>
            </a:r>
            <a:r>
              <a:rPr lang="ru-RU" sz="2800" b="1" dirty="0"/>
              <a:t> </a:t>
            </a:r>
            <a:r>
              <a:rPr lang="ru-RU" sz="2800" b="1" dirty="0" err="1"/>
              <a:t>аралығында</a:t>
            </a:r>
            <a:r>
              <a:rPr lang="ru-RU" sz="2800" b="1" dirty="0"/>
              <a:t> </a:t>
            </a:r>
          </a:p>
          <a:p>
            <a:r>
              <a:rPr lang="ru-RU" sz="2800" b="1" dirty="0"/>
              <a:t>ТЖБ -  2-11 </a:t>
            </a:r>
            <a:r>
              <a:rPr lang="ru-RU" sz="2800" b="1" dirty="0" err="1"/>
              <a:t>сыныптарда</a:t>
            </a:r>
            <a:r>
              <a:rPr lang="ru-RU" sz="2800" b="1" dirty="0"/>
              <a:t> 2020 </a:t>
            </a:r>
            <a:r>
              <a:rPr lang="ru-RU" sz="2800" b="1" dirty="0" err="1"/>
              <a:t>жылдың</a:t>
            </a:r>
            <a:r>
              <a:rPr lang="ru-RU" sz="2800" b="1" dirty="0"/>
              <a:t>  28 </a:t>
            </a:r>
            <a:r>
              <a:rPr lang="ru-RU" sz="2800" b="1" dirty="0" err="1"/>
              <a:t>қазаннан</a:t>
            </a:r>
            <a:r>
              <a:rPr lang="ru-RU" sz="2800" b="1" dirty="0"/>
              <a:t> </a:t>
            </a:r>
            <a:r>
              <a:rPr lang="ru-RU" sz="2800" b="1" dirty="0" err="1"/>
              <a:t>бастап</a:t>
            </a:r>
            <a:r>
              <a:rPr lang="ru-RU" sz="2800" b="1" dirty="0"/>
              <a:t>   </a:t>
            </a:r>
            <a:r>
              <a:rPr lang="ru-RU" sz="2800" b="1" dirty="0" err="1"/>
              <a:t>өткізу</a:t>
            </a:r>
            <a:r>
              <a:rPr lang="ru-RU" sz="2800" b="1" dirty="0"/>
              <a:t> </a:t>
            </a:r>
            <a:r>
              <a:rPr lang="ru-RU" sz="2800" b="1" dirty="0" err="1"/>
              <a:t>ұсынылады</a:t>
            </a:r>
            <a:r>
              <a:rPr lang="ru-RU" sz="2800" b="1" dirty="0"/>
              <a:t>. БЖБ </a:t>
            </a:r>
            <a:r>
              <a:rPr lang="ru-RU" sz="2800" b="1" dirty="0" err="1"/>
              <a:t>және</a:t>
            </a:r>
            <a:r>
              <a:rPr lang="ru-RU" sz="2800" b="1" dirty="0"/>
              <a:t> ТЖБ </a:t>
            </a:r>
            <a:r>
              <a:rPr lang="ru-RU" sz="3200" b="1" dirty="0" err="1"/>
              <a:t>өткізілетін</a:t>
            </a:r>
            <a:r>
              <a:rPr lang="ru-RU" sz="2800" b="1" dirty="0"/>
              <a:t> </a:t>
            </a:r>
            <a:r>
              <a:rPr lang="ru-RU" sz="2800" b="1" dirty="0" err="1"/>
              <a:t>пәндер</a:t>
            </a:r>
            <a:r>
              <a:rPr lang="ru-RU" sz="2800" b="1" dirty="0"/>
              <a:t> </a:t>
            </a:r>
            <a:r>
              <a:rPr lang="ru-RU" sz="2800" b="1" dirty="0" err="1"/>
              <a:t>мектептің</a:t>
            </a:r>
            <a:r>
              <a:rPr lang="ru-RU" sz="2800" b="1" dirty="0"/>
              <a:t> </a:t>
            </a:r>
            <a:r>
              <a:rPr lang="ru-RU" sz="2800" b="1" dirty="0" err="1"/>
              <a:t>жұмыс</a:t>
            </a:r>
            <a:r>
              <a:rPr lang="ru-RU" sz="2800" b="1" dirty="0"/>
              <a:t> </a:t>
            </a:r>
            <a:r>
              <a:rPr lang="ru-RU" sz="2800" b="1" dirty="0" err="1"/>
              <a:t>оқу</a:t>
            </a:r>
            <a:r>
              <a:rPr lang="ru-RU" sz="2800" b="1" dirty="0"/>
              <a:t> </a:t>
            </a:r>
            <a:r>
              <a:rPr lang="ru-RU" sz="2800" b="1" dirty="0" err="1"/>
              <a:t>жоспарына</a:t>
            </a:r>
            <a:r>
              <a:rPr lang="ru-RU" sz="2800" b="1" dirty="0"/>
              <a:t> </a:t>
            </a:r>
            <a:r>
              <a:rPr lang="ru-RU" sz="2800" b="1" dirty="0" err="1"/>
              <a:t>сәйкес</a:t>
            </a:r>
            <a:r>
              <a:rPr lang="ru-RU" sz="2800" b="1" dirty="0"/>
              <a:t> </a:t>
            </a:r>
            <a:r>
              <a:rPr lang="ru-RU" sz="2800" b="1" dirty="0" err="1"/>
              <a:t>анықталады</a:t>
            </a:r>
            <a:r>
              <a:rPr lang="ru-RU" sz="2800" b="1" dirty="0"/>
              <a:t>.</a:t>
            </a:r>
          </a:p>
          <a:p>
            <a:r>
              <a:rPr lang="ru-RU" sz="2800" b="1" dirty="0"/>
              <a:t>1-сыныпты </a:t>
            </a:r>
            <a:r>
              <a:rPr lang="ru-RU" sz="2800" b="1" dirty="0" err="1"/>
              <a:t>бағалау</a:t>
            </a:r>
            <a:r>
              <a:rPr lang="ru-RU" sz="2800" b="1" dirty="0"/>
              <a:t> </a:t>
            </a:r>
            <a:r>
              <a:rPr lang="ru-RU" sz="2800" b="1" dirty="0" err="1"/>
              <a:t>жүргізілмейді</a:t>
            </a:r>
            <a:r>
              <a:rPr lang="ru-RU" sz="2800" b="1" dirty="0"/>
              <a:t>. 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4809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абиғи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техногендік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карантин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төтенше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формативті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бағанында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Мұғалімге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кезеңділігін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балл саны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арақатынаста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 БЖБ – 25%, ФБ - 25%, ТЖБ – 50 %</a:t>
            </a:r>
          </a:p>
        </p:txBody>
      </p:sp>
    </p:spTree>
    <p:extLst>
      <p:ext uri="{BB962C8B-B14F-4D97-AF65-F5344CB8AC3E}">
        <p14:creationId xmlns:p14="http://schemas.microsoft.com/office/powerpoint/2010/main" val="243926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64533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800" b="1" dirty="0" smtClean="0"/>
          </a:p>
          <a:p>
            <a:endParaRPr lang="ru-RU" sz="800" b="1" dirty="0"/>
          </a:p>
          <a:p>
            <a:endParaRPr lang="ru-RU" sz="800" b="1" dirty="0" smtClean="0"/>
          </a:p>
          <a:p>
            <a:pPr marL="0" indent="0" algn="ctr">
              <a:buNone/>
            </a:pP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Карантин және шектік шаралары кезіндегі   ҚБ қойылу шарттары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Бағаланатын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балл 2-11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балдан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1-3 балл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критерийлеріне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4-7 балл – орта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8-10 балл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ілгерілеуін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саралауға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белгілейді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endParaRPr lang="kk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063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548680"/>
            <a:ext cx="8424936" cy="60486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балл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-10%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жасамайды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танытпайды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білмейді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балл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20%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әрдайым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бермейді,тапсырмаларды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танытпайды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балл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30%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құрдастарының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33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5527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балл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40% -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әрдайым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бермейді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балл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- 50%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бес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әрдайым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бермейді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балл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60% -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ынталы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4012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609</TotalTime>
  <Words>1410</Words>
  <Application>Microsoft Office PowerPoint</Application>
  <PresentationFormat>Экран (4:3)</PresentationFormat>
  <Paragraphs>118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Базовая</vt:lpstr>
      <vt:lpstr>Презентация PowerPoint</vt:lpstr>
      <vt:lpstr>Презентация PowerPoint</vt:lpstr>
      <vt:lpstr>Қандай өзгерістер  бар?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Критериалды бағалау сұрақтары бойынша келесі дереккөздерді пайдалануға болады </vt:lpstr>
      <vt:lpstr>Көңіл қойып тыңдағандарыңызға рахмет!</vt:lpstr>
      <vt:lpstr>Шешім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Бағалау жүйесі</dc:title>
  <dc:creator>Lenovo</dc:creator>
  <cp:lastModifiedBy>Пользователь Windows</cp:lastModifiedBy>
  <cp:revision>66</cp:revision>
  <dcterms:created xsi:type="dcterms:W3CDTF">2020-09-09T17:01:38Z</dcterms:created>
  <dcterms:modified xsi:type="dcterms:W3CDTF">2020-09-11T16:53:38Z</dcterms:modified>
</cp:coreProperties>
</file>