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2"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50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ru-RU" smtClean="0"/>
              <a:t>Образец заголовка</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04.10.2020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04.10.2020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04.10.2020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04.10.2020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04.10.2020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04.10.2020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04.10.2020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04.10.2020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04.10.2020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04.10.2020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04.10.2020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4C71EC6-210F-42DE-9C53-41977AD35B3D}" type="datetimeFigureOut">
              <a:rPr lang="ru-RU" smtClean="0"/>
              <a:t>04.10.2020</a:t>
            </a:fld>
            <a:endParaRPr lang="ru-R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ru-R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Permutations</a:t>
            </a:r>
            <a:endParaRPr lang="ru-RU"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78543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Permutations of n </a:t>
            </a:r>
            <a:r>
              <a:rPr lang="en-US" dirty="0" err="1" smtClean="0"/>
              <a:t>Elemets</a:t>
            </a:r>
            <a:endParaRPr lang="ru-RU" dirty="0"/>
          </a:p>
        </p:txBody>
      </p:sp>
      <p:sp>
        <p:nvSpPr>
          <p:cNvPr id="3" name="Объект 2"/>
          <p:cNvSpPr>
            <a:spLocks noGrp="1"/>
          </p:cNvSpPr>
          <p:nvPr>
            <p:ph idx="1"/>
          </p:nvPr>
        </p:nvSpPr>
        <p:spPr>
          <a:xfrm>
            <a:off x="457200" y="1600200"/>
            <a:ext cx="8229600" cy="1684784"/>
          </a:xfrm>
        </p:spPr>
        <p:txBody>
          <a:bodyPr/>
          <a:lstStyle/>
          <a:p>
            <a:r>
              <a:rPr lang="en-US" dirty="0" smtClean="0"/>
              <a:t>An ordered arrangement of some or all of the elements of a given set is called a </a:t>
            </a:r>
            <a:r>
              <a:rPr lang="en-US" b="1" dirty="0" smtClean="0">
                <a:solidFill>
                  <a:srgbClr val="00B050"/>
                </a:solidFill>
              </a:rPr>
              <a:t>permutation</a:t>
            </a:r>
            <a:r>
              <a:rPr lang="en-US" dirty="0" smtClean="0"/>
              <a:t>. The number of permutations of all of the n distinct elements in a set is denoted by P(</a:t>
            </a:r>
            <a:r>
              <a:rPr lang="en-US" dirty="0" err="1" smtClean="0"/>
              <a:t>n,n</a:t>
            </a:r>
            <a:r>
              <a:rPr lang="en-US" dirty="0" smtClean="0"/>
              <a:t>), where P(</a:t>
            </a:r>
            <a:r>
              <a:rPr lang="en-US" dirty="0" err="1" smtClean="0"/>
              <a:t>n,n</a:t>
            </a:r>
            <a:r>
              <a:rPr lang="en-US" dirty="0" smtClean="0"/>
              <a:t>)=n*(n-1)*(n-2)*…*2*1=n!</a:t>
            </a:r>
            <a:endParaRPr lang="ru-RU" dirty="0"/>
          </a:p>
        </p:txBody>
      </p:sp>
      <p:sp>
        <p:nvSpPr>
          <p:cNvPr id="4" name="TextBox 3"/>
          <p:cNvSpPr txBox="1"/>
          <p:nvPr/>
        </p:nvSpPr>
        <p:spPr>
          <a:xfrm>
            <a:off x="251520" y="3356992"/>
            <a:ext cx="3600400" cy="584775"/>
          </a:xfrm>
          <a:prstGeom prst="rect">
            <a:avLst/>
          </a:prstGeom>
          <a:noFill/>
        </p:spPr>
        <p:txBody>
          <a:bodyPr wrap="square" rtlCol="0">
            <a:spAutoFit/>
          </a:bodyPr>
          <a:lstStyle/>
          <a:p>
            <a:r>
              <a:rPr lang="en-US" sz="3200" dirty="0" smtClean="0"/>
              <a:t>“!”- factorial</a:t>
            </a:r>
          </a:p>
        </p:txBody>
      </p:sp>
      <p:pic>
        <p:nvPicPr>
          <p:cNvPr id="1030" name="Picture 6" descr="Factorials, Permutations and Combinations | Wyzant Resourc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4077072"/>
            <a:ext cx="3024336" cy="240312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Zero Factorial - ChiliMat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6096" y="3395716"/>
            <a:ext cx="2520280" cy="117831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4022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030"/>
                                        </p:tgtEl>
                                        <p:attrNameLst>
                                          <p:attrName>style.visibility</p:attrName>
                                        </p:attrNameLst>
                                      </p:cBhvr>
                                      <p:to>
                                        <p:strVal val="visible"/>
                                      </p:to>
                                    </p:set>
                                    <p:animEffect transition="in" filter="wipe(down)">
                                      <p:cBhvr>
                                        <p:cTn id="12" dur="500"/>
                                        <p:tgtEl>
                                          <p:spTgt spid="1030"/>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1032"/>
                                        </p:tgtEl>
                                        <p:attrNameLst>
                                          <p:attrName>style.visibility</p:attrName>
                                        </p:attrNameLst>
                                      </p:cBhvr>
                                      <p:to>
                                        <p:strVal val="visible"/>
                                      </p:to>
                                    </p:set>
                                    <p:animEffect transition="in" filter="fade">
                                      <p:cBhvr>
                                        <p:cTn id="17" dur="1000"/>
                                        <p:tgtEl>
                                          <p:spTgt spid="1032"/>
                                        </p:tgtEl>
                                      </p:cBhvr>
                                    </p:animEffect>
                                    <p:anim calcmode="lin" valueType="num">
                                      <p:cBhvr>
                                        <p:cTn id="18" dur="1000" fill="hold"/>
                                        <p:tgtEl>
                                          <p:spTgt spid="1032"/>
                                        </p:tgtEl>
                                        <p:attrNameLst>
                                          <p:attrName>ppt_x</p:attrName>
                                        </p:attrNameLst>
                                      </p:cBhvr>
                                      <p:tavLst>
                                        <p:tav tm="0">
                                          <p:val>
                                            <p:strVal val="#ppt_x"/>
                                          </p:val>
                                        </p:tav>
                                        <p:tav tm="100000">
                                          <p:val>
                                            <p:strVal val="#ppt_x"/>
                                          </p:val>
                                        </p:tav>
                                      </p:tavLst>
                                    </p:anim>
                                    <p:anim calcmode="lin" valueType="num">
                                      <p:cBhvr>
                                        <p:cTn id="19" dur="1000" fill="hold"/>
                                        <p:tgtEl>
                                          <p:spTgt spid="10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764704"/>
            <a:ext cx="8229600" cy="990600"/>
          </a:xfrm>
        </p:spPr>
        <p:txBody>
          <a:bodyPr>
            <a:normAutofit fontScale="90000"/>
          </a:bodyPr>
          <a:lstStyle/>
          <a:p>
            <a:r>
              <a:rPr lang="en-US" dirty="0" smtClean="0"/>
              <a:t>What is the number of permutations of 5 different math books pilled on a table?</a:t>
            </a:r>
            <a:endParaRPr lang="ru-RU" dirty="0"/>
          </a:p>
        </p:txBody>
      </p:sp>
      <p:sp>
        <p:nvSpPr>
          <p:cNvPr id="4" name="TextBox 3"/>
          <p:cNvSpPr txBox="1"/>
          <p:nvPr/>
        </p:nvSpPr>
        <p:spPr>
          <a:xfrm>
            <a:off x="323528" y="2124757"/>
            <a:ext cx="8568952" cy="646331"/>
          </a:xfrm>
          <a:prstGeom prst="rect">
            <a:avLst/>
          </a:prstGeom>
          <a:noFill/>
        </p:spPr>
        <p:txBody>
          <a:bodyPr wrap="square" rtlCol="0">
            <a:spAutoFit/>
          </a:bodyPr>
          <a:lstStyle/>
          <a:p>
            <a:r>
              <a:rPr lang="en-US" sz="3600" dirty="0" smtClean="0"/>
              <a:t>P(5,5)=5!=5*4*3*2*1=120</a:t>
            </a:r>
            <a:endParaRPr lang="ru-RU" sz="3600" dirty="0"/>
          </a:p>
        </p:txBody>
      </p:sp>
    </p:spTree>
    <p:extLst>
      <p:ext uri="{BB962C8B-B14F-4D97-AF65-F5344CB8AC3E}">
        <p14:creationId xmlns:p14="http://schemas.microsoft.com/office/powerpoint/2010/main" val="838469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179512" y="980728"/>
            <a:ext cx="8229600" cy="990600"/>
          </a:xfrm>
        </p:spPr>
        <p:txBody>
          <a:bodyPr>
            <a:noAutofit/>
          </a:bodyPr>
          <a:lstStyle/>
          <a:p>
            <a:r>
              <a:rPr lang="en-US" sz="2000" dirty="0" smtClean="0"/>
              <a:t>Murat has 5 different math books, 3 different biology books and 4 different physics books. In how many different ways can Murat arrange his books</a:t>
            </a:r>
            <a:br>
              <a:rPr lang="en-US" sz="2000" dirty="0" smtClean="0"/>
            </a:br>
            <a:r>
              <a:rPr lang="en-US" sz="2000" dirty="0" smtClean="0"/>
              <a:t/>
            </a:r>
            <a:br>
              <a:rPr lang="en-US" sz="2000" dirty="0" smtClean="0"/>
            </a:br>
            <a:r>
              <a:rPr lang="en-US" sz="2000" dirty="0" smtClean="0"/>
              <a:t>a. on a book shelf</a:t>
            </a:r>
            <a:br>
              <a:rPr lang="en-US" sz="2000" dirty="0" smtClean="0"/>
            </a:br>
            <a:r>
              <a:rPr lang="en-US" sz="2000" dirty="0" smtClean="0"/>
              <a:t/>
            </a:r>
            <a:br>
              <a:rPr lang="en-US" sz="2000" dirty="0" smtClean="0"/>
            </a:br>
            <a:r>
              <a:rPr lang="en-US" sz="2000" dirty="0" smtClean="0">
                <a:solidFill>
                  <a:srgbClr val="00B050"/>
                </a:solidFill>
              </a:rPr>
              <a:t>b. in three different file holders, if each holders is for a different subject?</a:t>
            </a:r>
            <a:endParaRPr lang="ru-RU" sz="2000" dirty="0">
              <a:solidFill>
                <a:srgbClr val="00B050"/>
              </a:solidFill>
            </a:endParaRPr>
          </a:p>
        </p:txBody>
      </p:sp>
      <p:sp>
        <p:nvSpPr>
          <p:cNvPr id="5" name="TextBox 4"/>
          <p:cNvSpPr txBox="1"/>
          <p:nvPr/>
        </p:nvSpPr>
        <p:spPr>
          <a:xfrm>
            <a:off x="5436096" y="5949280"/>
            <a:ext cx="3600400" cy="83099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342900" indent="-342900">
              <a:buAutoNum type="alphaLcPeriod"/>
            </a:pPr>
            <a:r>
              <a:rPr lang="en-US" sz="2400" dirty="0" smtClean="0">
                <a:latin typeface="Bahnschrift SemiBold" pitchFamily="34" charset="0"/>
              </a:rPr>
              <a:t>P(12,12)</a:t>
            </a:r>
          </a:p>
          <a:p>
            <a:pPr marL="342900" indent="-342900">
              <a:buAutoNum type="alphaLcPeriod"/>
            </a:pPr>
            <a:r>
              <a:rPr lang="en-US" sz="2400" dirty="0" smtClean="0">
                <a:latin typeface="Bahnschrift SemiBold" pitchFamily="34" charset="0"/>
              </a:rPr>
              <a:t>3!*P(5,5)*P(3,3)*P(4,4)</a:t>
            </a:r>
            <a:endParaRPr lang="ru-RU" sz="2400" dirty="0">
              <a:latin typeface="Bahnschrift SemiBold" pitchFamily="34" charset="0"/>
            </a:endParaRPr>
          </a:p>
        </p:txBody>
      </p:sp>
    </p:spTree>
    <p:extLst>
      <p:ext uri="{BB962C8B-B14F-4D97-AF65-F5344CB8AC3E}">
        <p14:creationId xmlns:p14="http://schemas.microsoft.com/office/powerpoint/2010/main" val="541422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p:cNvSpPr>
                <a:spLocks noGrp="1"/>
              </p:cNvSpPr>
              <p:nvPr>
                <p:ph type="title"/>
              </p:nvPr>
            </p:nvSpPr>
            <p:spPr/>
            <p:txBody>
              <a:bodyPr>
                <a:normAutofit fontScale="90000"/>
              </a:bodyPr>
              <a:lstStyle/>
              <a:p>
                <a:r>
                  <a:rPr lang="en-US" dirty="0" smtClean="0">
                    <a:solidFill>
                      <a:srgbClr val="00B050"/>
                    </a:solidFill>
                  </a:rPr>
                  <a:t>Permutations of r elements selected from n elements.     </a:t>
                </a:r>
                <a14:m>
                  <m:oMath xmlns:m="http://schemas.openxmlformats.org/officeDocument/2006/math">
                    <m:r>
                      <a:rPr lang="en-US" b="0" i="1" smtClean="0">
                        <a:solidFill>
                          <a:srgbClr val="00B050"/>
                        </a:solidFill>
                        <a:latin typeface="Cambria Math"/>
                      </a:rPr>
                      <m:t>0</m:t>
                    </m:r>
                    <m:r>
                      <a:rPr lang="en-US" b="0" i="1" smtClean="0">
                        <a:solidFill>
                          <a:srgbClr val="00B050"/>
                        </a:solidFill>
                        <a:latin typeface="Cambria Math"/>
                        <a:ea typeface="Cambria Math"/>
                      </a:rPr>
                      <m:t>≤</m:t>
                    </m:r>
                    <m:r>
                      <a:rPr lang="en-US" b="0" i="1" smtClean="0">
                        <a:solidFill>
                          <a:srgbClr val="00B050"/>
                        </a:solidFill>
                        <a:latin typeface="Cambria Math"/>
                        <a:ea typeface="Cambria Math"/>
                      </a:rPr>
                      <m:t>𝑟</m:t>
                    </m:r>
                    <m:r>
                      <a:rPr lang="en-US" b="0" i="1" smtClean="0">
                        <a:solidFill>
                          <a:srgbClr val="00B050"/>
                        </a:solidFill>
                        <a:latin typeface="Cambria Math"/>
                        <a:ea typeface="Cambria Math"/>
                      </a:rPr>
                      <m:t>≤</m:t>
                    </m:r>
                    <m:r>
                      <a:rPr lang="en-US" b="0" i="1" smtClean="0">
                        <a:solidFill>
                          <a:srgbClr val="00B050"/>
                        </a:solidFill>
                        <a:latin typeface="Cambria Math"/>
                        <a:ea typeface="Cambria Math"/>
                      </a:rPr>
                      <m:t>𝑛</m:t>
                    </m:r>
                  </m:oMath>
                </a14:m>
                <a:endParaRPr lang="ru-RU" dirty="0">
                  <a:solidFill>
                    <a:srgbClr val="00B050"/>
                  </a:solidFill>
                </a:endParaRPr>
              </a:p>
            </p:txBody>
          </p:sp>
        </mc:Choice>
        <mc:Fallback xmlns="">
          <p:sp>
            <p:nvSpPr>
              <p:cNvPr id="2" name="Заголовок 1"/>
              <p:cNvSpPr>
                <a:spLocks noGrp="1" noRot="1" noChangeAspect="1" noMove="1" noResize="1" noEditPoints="1" noAdjustHandles="1" noChangeArrowheads="1" noChangeShapeType="1" noTextEdit="1"/>
              </p:cNvSpPr>
              <p:nvPr>
                <p:ph type="title"/>
              </p:nvPr>
            </p:nvSpPr>
            <p:spPr>
              <a:blipFill rotWithShape="1">
                <a:blip r:embed="rId2"/>
                <a:stretch>
                  <a:fillRect l="-2222" t="-19753" r="-889" b="-33333"/>
                </a:stretch>
              </a:blipFill>
            </p:spPr>
            <p:txBody>
              <a:bodyPr/>
              <a:lstStyle/>
              <a:p>
                <a:r>
                  <a:rPr lang="ru-RU">
                    <a:noFill/>
                  </a:rPr>
                  <a:t> </a:t>
                </a:r>
              </a:p>
            </p:txBody>
          </p:sp>
        </mc:Fallback>
      </mc:AlternateContent>
      <p:sp>
        <p:nvSpPr>
          <p:cNvPr id="3" name="Объект 2"/>
          <p:cNvSpPr>
            <a:spLocks noGrp="1"/>
          </p:cNvSpPr>
          <p:nvPr>
            <p:ph idx="1"/>
          </p:nvPr>
        </p:nvSpPr>
        <p:spPr>
          <a:xfrm>
            <a:off x="457200" y="1600200"/>
            <a:ext cx="8229600" cy="3052936"/>
          </a:xfrm>
        </p:spPr>
        <p:txBody>
          <a:bodyPr>
            <a:normAutofit fontScale="92500" lnSpcReduction="20000"/>
          </a:bodyPr>
          <a:lstStyle/>
          <a:p>
            <a:r>
              <a:rPr lang="en-US" dirty="0" smtClean="0"/>
              <a:t>How many different two-letter combinations can we form from the letters of the word </a:t>
            </a:r>
            <a:r>
              <a:rPr lang="en-US" dirty="0" smtClean="0">
                <a:solidFill>
                  <a:schemeClr val="tx2">
                    <a:lumMod val="75000"/>
                  </a:schemeClr>
                </a:solidFill>
              </a:rPr>
              <a:t>DIAS </a:t>
            </a:r>
            <a:r>
              <a:rPr lang="en-US" dirty="0" smtClean="0"/>
              <a:t>if a letter can not be used more than once?</a:t>
            </a:r>
          </a:p>
          <a:p>
            <a:endParaRPr lang="en-US" dirty="0" smtClean="0">
              <a:solidFill>
                <a:schemeClr val="tx2">
                  <a:lumMod val="75000"/>
                </a:schemeClr>
              </a:solidFill>
            </a:endParaRPr>
          </a:p>
          <a:p>
            <a:r>
              <a:rPr lang="en-US" dirty="0" smtClean="0">
                <a:solidFill>
                  <a:schemeClr val="tx2">
                    <a:lumMod val="75000"/>
                  </a:schemeClr>
                </a:solidFill>
              </a:rPr>
              <a:t>Answer is 4*3=12</a:t>
            </a:r>
          </a:p>
          <a:p>
            <a:r>
              <a:rPr lang="en-US" dirty="0" smtClean="0">
                <a:solidFill>
                  <a:schemeClr val="tx2">
                    <a:lumMod val="75000"/>
                  </a:schemeClr>
                </a:solidFill>
              </a:rPr>
              <a:t>DI  DA  DS</a:t>
            </a:r>
          </a:p>
          <a:p>
            <a:r>
              <a:rPr lang="en-US" dirty="0" smtClean="0">
                <a:solidFill>
                  <a:schemeClr val="tx2">
                    <a:lumMod val="75000"/>
                  </a:schemeClr>
                </a:solidFill>
              </a:rPr>
              <a:t>ID  IA   IS</a:t>
            </a:r>
          </a:p>
          <a:p>
            <a:r>
              <a:rPr lang="en-US" dirty="0" smtClean="0">
                <a:solidFill>
                  <a:schemeClr val="tx2">
                    <a:lumMod val="75000"/>
                  </a:schemeClr>
                </a:solidFill>
              </a:rPr>
              <a:t>AD  AI  AS</a:t>
            </a:r>
          </a:p>
          <a:p>
            <a:r>
              <a:rPr lang="en-US" dirty="0" smtClean="0">
                <a:solidFill>
                  <a:schemeClr val="tx2">
                    <a:lumMod val="75000"/>
                  </a:schemeClr>
                </a:solidFill>
              </a:rPr>
              <a:t>SD   SI   SA </a:t>
            </a:r>
            <a:endParaRPr lang="en-US" dirty="0">
              <a:solidFill>
                <a:schemeClr val="tx2">
                  <a:lumMod val="75000"/>
                </a:schemeClr>
              </a:solidFill>
            </a:endParaRPr>
          </a:p>
          <a:p>
            <a:endParaRPr lang="ru-RU" dirty="0">
              <a:solidFill>
                <a:schemeClr val="tx2">
                  <a:lumMod val="75000"/>
                </a:schemeClr>
              </a:solidFill>
            </a:endParaRPr>
          </a:p>
        </p:txBody>
      </p:sp>
      <mc:AlternateContent xmlns:mc="http://schemas.openxmlformats.org/markup-compatibility/2006" xmlns:a14="http://schemas.microsoft.com/office/drawing/2010/main">
        <mc:Choice Requires="a14">
          <p:sp>
            <p:nvSpPr>
              <p:cNvPr id="4" name="TextBox 3"/>
              <p:cNvSpPr txBox="1"/>
              <p:nvPr/>
            </p:nvSpPr>
            <p:spPr>
              <a:xfrm>
                <a:off x="3995936" y="2708920"/>
                <a:ext cx="4680520" cy="135088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smtClean="0">
                    <a:ln w="1905"/>
                    <a:solidFill>
                      <a:srgbClr val="0070C0"/>
                    </a:solidFill>
                    <a:effectLst>
                      <a:innerShdw blurRad="69850" dist="43180" dir="5400000">
                        <a:srgbClr val="000000">
                          <a:alpha val="65000"/>
                        </a:srgbClr>
                      </a:innerShdw>
                    </a:effectLst>
                  </a:rPr>
                  <a:t>The number of Permutations of r elements selected from a set of n elements is </a:t>
                </a:r>
                <a14:m>
                  <m:oMath xmlns:m="http://schemas.openxmlformats.org/officeDocument/2006/math">
                    <m:r>
                      <a:rPr lang="en-US" b="1" i="1" smtClean="0">
                        <a:ln w="1905"/>
                        <a:solidFill>
                          <a:srgbClr val="0070C0"/>
                        </a:solidFill>
                        <a:effectLst>
                          <a:innerShdw blurRad="69850" dist="43180" dir="5400000">
                            <a:srgbClr val="000000">
                              <a:alpha val="65000"/>
                            </a:srgbClr>
                          </a:innerShdw>
                        </a:effectLst>
                        <a:latin typeface="Cambria Math"/>
                      </a:rPr>
                      <m:t>𝑃</m:t>
                    </m:r>
                    <m:d>
                      <m:dPr>
                        <m:ctrlPr>
                          <a:rPr lang="en-US" b="1" i="1" smtClean="0">
                            <a:ln w="1905"/>
                            <a:solidFill>
                              <a:srgbClr val="0070C0"/>
                            </a:solidFill>
                            <a:effectLst>
                              <a:innerShdw blurRad="69850" dist="43180" dir="5400000">
                                <a:srgbClr val="000000">
                                  <a:alpha val="65000"/>
                                </a:srgbClr>
                              </a:innerShdw>
                            </a:effectLst>
                            <a:latin typeface="Cambria Math"/>
                          </a:rPr>
                        </m:ctrlPr>
                      </m:dPr>
                      <m:e>
                        <m:r>
                          <a:rPr lang="en-US" b="1" i="1" smtClean="0">
                            <a:ln w="1905"/>
                            <a:solidFill>
                              <a:srgbClr val="0070C0"/>
                            </a:solidFill>
                            <a:effectLst>
                              <a:innerShdw blurRad="69850" dist="43180" dir="5400000">
                                <a:srgbClr val="000000">
                                  <a:alpha val="65000"/>
                                </a:srgbClr>
                              </a:innerShdw>
                            </a:effectLst>
                            <a:latin typeface="Cambria Math"/>
                          </a:rPr>
                          <m:t>𝑛</m:t>
                        </m:r>
                        <m:r>
                          <a:rPr lang="en-US" b="1" i="1" smtClean="0">
                            <a:ln w="1905"/>
                            <a:solidFill>
                              <a:srgbClr val="0070C0"/>
                            </a:solidFill>
                            <a:effectLst>
                              <a:innerShdw blurRad="69850" dist="43180" dir="5400000">
                                <a:srgbClr val="000000">
                                  <a:alpha val="65000"/>
                                </a:srgbClr>
                              </a:innerShdw>
                            </a:effectLst>
                            <a:latin typeface="Cambria Math"/>
                          </a:rPr>
                          <m:t>,</m:t>
                        </m:r>
                        <m:r>
                          <a:rPr lang="en-US" b="1" i="1" smtClean="0">
                            <a:ln w="1905"/>
                            <a:solidFill>
                              <a:srgbClr val="0070C0"/>
                            </a:solidFill>
                            <a:effectLst>
                              <a:innerShdw blurRad="69850" dist="43180" dir="5400000">
                                <a:srgbClr val="000000">
                                  <a:alpha val="65000"/>
                                </a:srgbClr>
                              </a:innerShdw>
                            </a:effectLst>
                            <a:latin typeface="Cambria Math"/>
                          </a:rPr>
                          <m:t>𝑟</m:t>
                        </m:r>
                      </m:e>
                    </m:d>
                    <m:r>
                      <a:rPr lang="en-US" b="1" i="1" smtClean="0">
                        <a:ln w="1905"/>
                        <a:solidFill>
                          <a:srgbClr val="0070C0"/>
                        </a:solidFill>
                        <a:effectLst>
                          <a:innerShdw blurRad="69850" dist="43180" dir="5400000">
                            <a:srgbClr val="000000">
                              <a:alpha val="65000"/>
                            </a:srgbClr>
                          </a:innerShdw>
                        </a:effectLst>
                        <a:latin typeface="Cambria Math"/>
                      </a:rPr>
                      <m:t>=</m:t>
                    </m:r>
                    <m:f>
                      <m:fPr>
                        <m:ctrlPr>
                          <a:rPr lang="en-US" b="1" i="1" smtClean="0">
                            <a:ln w="1905"/>
                            <a:solidFill>
                              <a:srgbClr val="0070C0"/>
                            </a:solidFill>
                            <a:effectLst>
                              <a:innerShdw blurRad="69850" dist="43180" dir="5400000">
                                <a:srgbClr val="000000">
                                  <a:alpha val="65000"/>
                                </a:srgbClr>
                              </a:innerShdw>
                            </a:effectLst>
                            <a:latin typeface="Cambria Math"/>
                          </a:rPr>
                        </m:ctrlPr>
                      </m:fPr>
                      <m:num>
                        <m:r>
                          <a:rPr lang="en-US" b="1" i="1" smtClean="0">
                            <a:ln w="1905"/>
                            <a:solidFill>
                              <a:srgbClr val="0070C0"/>
                            </a:solidFill>
                            <a:effectLst>
                              <a:innerShdw blurRad="69850" dist="43180" dir="5400000">
                                <a:srgbClr val="000000">
                                  <a:alpha val="65000"/>
                                </a:srgbClr>
                              </a:innerShdw>
                            </a:effectLst>
                            <a:latin typeface="Cambria Math"/>
                          </a:rPr>
                          <m:t>𝑛</m:t>
                        </m:r>
                        <m:r>
                          <a:rPr lang="en-US" b="1" i="1" smtClean="0">
                            <a:ln w="1905"/>
                            <a:solidFill>
                              <a:srgbClr val="0070C0"/>
                            </a:solidFill>
                            <a:effectLst>
                              <a:innerShdw blurRad="69850" dist="43180" dir="5400000">
                                <a:srgbClr val="000000">
                                  <a:alpha val="65000"/>
                                </a:srgbClr>
                              </a:innerShdw>
                            </a:effectLst>
                            <a:latin typeface="Cambria Math"/>
                          </a:rPr>
                          <m:t>!</m:t>
                        </m:r>
                      </m:num>
                      <m:den>
                        <m:d>
                          <m:dPr>
                            <m:ctrlPr>
                              <a:rPr lang="en-US" b="1" i="1" smtClean="0">
                                <a:ln w="1905"/>
                                <a:solidFill>
                                  <a:srgbClr val="0070C0"/>
                                </a:solidFill>
                                <a:effectLst>
                                  <a:innerShdw blurRad="69850" dist="43180" dir="5400000">
                                    <a:srgbClr val="000000">
                                      <a:alpha val="65000"/>
                                    </a:srgbClr>
                                  </a:innerShdw>
                                </a:effectLst>
                                <a:latin typeface="Cambria Math"/>
                              </a:rPr>
                            </m:ctrlPr>
                          </m:dPr>
                          <m:e>
                            <m:r>
                              <a:rPr lang="en-US" b="1" i="1" smtClean="0">
                                <a:ln w="1905"/>
                                <a:solidFill>
                                  <a:srgbClr val="0070C0"/>
                                </a:solidFill>
                                <a:effectLst>
                                  <a:innerShdw blurRad="69850" dist="43180" dir="5400000">
                                    <a:srgbClr val="000000">
                                      <a:alpha val="65000"/>
                                    </a:srgbClr>
                                  </a:innerShdw>
                                </a:effectLst>
                                <a:latin typeface="Cambria Math"/>
                              </a:rPr>
                              <m:t>𝑛</m:t>
                            </m:r>
                            <m:r>
                              <a:rPr lang="en-US" b="1" i="1" smtClean="0">
                                <a:ln w="1905"/>
                                <a:solidFill>
                                  <a:srgbClr val="0070C0"/>
                                </a:solidFill>
                                <a:effectLst>
                                  <a:innerShdw blurRad="69850" dist="43180" dir="5400000">
                                    <a:srgbClr val="000000">
                                      <a:alpha val="65000"/>
                                    </a:srgbClr>
                                  </a:innerShdw>
                                </a:effectLst>
                                <a:latin typeface="Cambria Math"/>
                              </a:rPr>
                              <m:t>−</m:t>
                            </m:r>
                            <m:r>
                              <a:rPr lang="en-US" b="1" i="1" smtClean="0">
                                <a:ln w="1905"/>
                                <a:solidFill>
                                  <a:srgbClr val="0070C0"/>
                                </a:solidFill>
                                <a:effectLst>
                                  <a:innerShdw blurRad="69850" dist="43180" dir="5400000">
                                    <a:srgbClr val="000000">
                                      <a:alpha val="65000"/>
                                    </a:srgbClr>
                                  </a:innerShdw>
                                </a:effectLst>
                                <a:latin typeface="Cambria Math"/>
                              </a:rPr>
                              <m:t>𝑟</m:t>
                            </m:r>
                          </m:e>
                        </m:d>
                        <m:r>
                          <a:rPr lang="en-US" b="1" i="1" smtClean="0">
                            <a:ln w="1905"/>
                            <a:solidFill>
                              <a:srgbClr val="0070C0"/>
                            </a:solidFill>
                            <a:effectLst>
                              <a:innerShdw blurRad="69850" dist="43180" dir="5400000">
                                <a:srgbClr val="000000">
                                  <a:alpha val="65000"/>
                                </a:srgbClr>
                              </a:innerShdw>
                            </a:effectLst>
                            <a:latin typeface="Cambria Math"/>
                          </a:rPr>
                          <m:t>!</m:t>
                        </m:r>
                      </m:den>
                    </m:f>
                    <m:r>
                      <a:rPr lang="en-US" b="1" i="1" smtClean="0">
                        <a:ln w="1905"/>
                        <a:solidFill>
                          <a:srgbClr val="0070C0"/>
                        </a:solidFill>
                        <a:effectLst>
                          <a:innerShdw blurRad="69850" dist="43180" dir="5400000">
                            <a:srgbClr val="000000">
                              <a:alpha val="65000"/>
                            </a:srgbClr>
                          </a:innerShdw>
                        </a:effectLst>
                        <a:latin typeface="Cambria Math"/>
                      </a:rPr>
                      <m:t>        (</m:t>
                    </m:r>
                    <m:r>
                      <a:rPr lang="en-US" b="1" i="1" smtClean="0">
                        <a:ln w="1905"/>
                        <a:solidFill>
                          <a:srgbClr val="0070C0"/>
                        </a:solidFill>
                        <a:effectLst>
                          <a:innerShdw blurRad="69850" dist="43180" dir="5400000">
                            <a:srgbClr val="000000">
                              <a:alpha val="65000"/>
                            </a:srgbClr>
                          </a:innerShdw>
                        </a:effectLst>
                        <a:latin typeface="Cambria Math"/>
                      </a:rPr>
                      <m:t>𝑛</m:t>
                    </m:r>
                    <m:r>
                      <a:rPr lang="en-US" b="1" i="1" smtClean="0">
                        <a:ln w="1905"/>
                        <a:solidFill>
                          <a:srgbClr val="0070C0"/>
                        </a:solidFill>
                        <a:effectLst>
                          <a:innerShdw blurRad="69850" dist="43180" dir="5400000">
                            <a:srgbClr val="000000">
                              <a:alpha val="65000"/>
                            </a:srgbClr>
                          </a:innerShdw>
                        </a:effectLst>
                        <a:latin typeface="Cambria Math"/>
                      </a:rPr>
                      <m:t>,</m:t>
                    </m:r>
                    <m:r>
                      <a:rPr lang="en-US" b="1" i="1" smtClean="0">
                        <a:ln w="1905"/>
                        <a:solidFill>
                          <a:srgbClr val="0070C0"/>
                        </a:solidFill>
                        <a:effectLst>
                          <a:innerShdw blurRad="69850" dist="43180" dir="5400000">
                            <a:srgbClr val="000000">
                              <a:alpha val="65000"/>
                            </a:srgbClr>
                          </a:innerShdw>
                        </a:effectLst>
                        <a:latin typeface="Cambria Math"/>
                      </a:rPr>
                      <m:t>𝑟</m:t>
                    </m:r>
                    <m:r>
                      <a:rPr lang="en-US" b="1" i="1" smtClean="0">
                        <a:ln w="1905"/>
                        <a:solidFill>
                          <a:srgbClr val="0070C0"/>
                        </a:solidFill>
                        <a:effectLst>
                          <a:innerShdw blurRad="69850" dist="43180" dir="5400000">
                            <a:srgbClr val="000000">
                              <a:alpha val="65000"/>
                            </a:srgbClr>
                          </a:innerShdw>
                        </a:effectLst>
                        <a:latin typeface="Cambria Math"/>
                        <a:ea typeface="Cambria Math"/>
                      </a:rPr>
                      <m:t>∈</m:t>
                    </m:r>
                    <m:r>
                      <a:rPr lang="en-US" b="1" i="1" smtClean="0">
                        <a:ln w="1905"/>
                        <a:solidFill>
                          <a:srgbClr val="0070C0"/>
                        </a:solidFill>
                        <a:effectLst>
                          <a:innerShdw blurRad="69850" dist="43180" dir="5400000">
                            <a:srgbClr val="000000">
                              <a:alpha val="65000"/>
                            </a:srgbClr>
                          </a:innerShdw>
                        </a:effectLst>
                        <a:latin typeface="Cambria Math"/>
                        <a:ea typeface="Cambria Math"/>
                      </a:rPr>
                      <m:t>𝑁</m:t>
                    </m:r>
                    <m:r>
                      <a:rPr lang="en-US" b="1" i="1" smtClean="0">
                        <a:ln w="1905"/>
                        <a:solidFill>
                          <a:srgbClr val="0070C0"/>
                        </a:solidFill>
                        <a:effectLst>
                          <a:innerShdw blurRad="69850" dist="43180" dir="5400000">
                            <a:srgbClr val="000000">
                              <a:alpha val="65000"/>
                            </a:srgbClr>
                          </a:innerShdw>
                        </a:effectLst>
                        <a:latin typeface="Cambria Math"/>
                        <a:ea typeface="Cambria Math"/>
                      </a:rPr>
                      <m:t>   </m:t>
                    </m:r>
                    <m:r>
                      <a:rPr lang="en-US" b="1" i="1" smtClean="0">
                        <a:ln w="1905"/>
                        <a:solidFill>
                          <a:srgbClr val="0070C0"/>
                        </a:solidFill>
                        <a:effectLst>
                          <a:innerShdw blurRad="69850" dist="43180" dir="5400000">
                            <a:srgbClr val="000000">
                              <a:alpha val="65000"/>
                            </a:srgbClr>
                          </a:innerShdw>
                        </a:effectLst>
                        <a:latin typeface="Cambria Math"/>
                        <a:ea typeface="Cambria Math"/>
                      </a:rPr>
                      <m:t>𝑎𝑛𝑑</m:t>
                    </m:r>
                    <m:r>
                      <a:rPr lang="en-US" b="1" i="1" smtClean="0">
                        <a:ln w="1905"/>
                        <a:solidFill>
                          <a:srgbClr val="0070C0"/>
                        </a:solidFill>
                        <a:effectLst>
                          <a:innerShdw blurRad="69850" dist="43180" dir="5400000">
                            <a:srgbClr val="000000">
                              <a:alpha val="65000"/>
                            </a:srgbClr>
                          </a:innerShdw>
                        </a:effectLst>
                        <a:latin typeface="Cambria Math"/>
                        <a:ea typeface="Cambria Math"/>
                      </a:rPr>
                      <m:t> 0≤</m:t>
                    </m:r>
                    <m:r>
                      <a:rPr lang="en-US" b="1" i="1" smtClean="0">
                        <a:ln w="1905"/>
                        <a:solidFill>
                          <a:srgbClr val="0070C0"/>
                        </a:solidFill>
                        <a:effectLst>
                          <a:innerShdw blurRad="69850" dist="43180" dir="5400000">
                            <a:srgbClr val="000000">
                              <a:alpha val="65000"/>
                            </a:srgbClr>
                          </a:innerShdw>
                        </a:effectLst>
                        <a:latin typeface="Cambria Math"/>
                        <a:ea typeface="Cambria Math"/>
                      </a:rPr>
                      <m:t>𝑟</m:t>
                    </m:r>
                    <m:r>
                      <a:rPr lang="en-US" b="1" i="1" smtClean="0">
                        <a:ln w="1905"/>
                        <a:solidFill>
                          <a:srgbClr val="0070C0"/>
                        </a:solidFill>
                        <a:effectLst>
                          <a:innerShdw blurRad="69850" dist="43180" dir="5400000">
                            <a:srgbClr val="000000">
                              <a:alpha val="65000"/>
                            </a:srgbClr>
                          </a:innerShdw>
                        </a:effectLst>
                        <a:latin typeface="Cambria Math"/>
                        <a:ea typeface="Cambria Math"/>
                      </a:rPr>
                      <m:t>≤</m:t>
                    </m:r>
                    <m:r>
                      <a:rPr lang="en-US" b="1" i="1" smtClean="0">
                        <a:ln w="1905"/>
                        <a:solidFill>
                          <a:srgbClr val="0070C0"/>
                        </a:solidFill>
                        <a:effectLst>
                          <a:innerShdw blurRad="69850" dist="43180" dir="5400000">
                            <a:srgbClr val="000000">
                              <a:alpha val="65000"/>
                            </a:srgbClr>
                          </a:innerShdw>
                        </a:effectLst>
                        <a:latin typeface="Cambria Math"/>
                        <a:ea typeface="Cambria Math"/>
                      </a:rPr>
                      <m:t>𝑛</m:t>
                    </m:r>
                  </m:oMath>
                </a14:m>
                <a:endParaRPr lang="ru-RU" b="1" dirty="0">
                  <a:ln w="1905"/>
                  <a:solidFill>
                    <a:srgbClr val="0070C0"/>
                  </a:solidFill>
                  <a:effectLst>
                    <a:innerShdw blurRad="69850" dist="43180" dir="5400000">
                      <a:srgbClr val="000000">
                        <a:alpha val="65000"/>
                      </a:srgbClr>
                    </a:innerShdw>
                  </a:effectLst>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3995936" y="2708920"/>
                <a:ext cx="4680520" cy="1350883"/>
              </a:xfrm>
              <a:prstGeom prst="rect">
                <a:avLst/>
              </a:prstGeom>
              <a:blipFill rotWithShape="1">
                <a:blip r:embed="rId3"/>
                <a:stretch>
                  <a:fillRect l="-908" t="-1327"/>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467544" y="4941168"/>
                <a:ext cx="5268686" cy="65197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𝑃</m:t>
                      </m:r>
                      <m:d>
                        <m:dPr>
                          <m:ctrlPr>
                            <a:rPr lang="en-US" b="0" i="1" smtClean="0">
                              <a:latin typeface="Cambria Math"/>
                            </a:rPr>
                          </m:ctrlPr>
                        </m:dPr>
                        <m:e>
                          <m:r>
                            <a:rPr lang="en-US" b="0" i="1" smtClean="0">
                              <a:latin typeface="Cambria Math"/>
                            </a:rPr>
                            <m:t>4,2</m:t>
                          </m:r>
                        </m:e>
                      </m:d>
                      <m:r>
                        <a:rPr lang="en-US" b="0" i="1" smtClean="0">
                          <a:latin typeface="Cambria Math"/>
                        </a:rPr>
                        <m:t>=</m:t>
                      </m:r>
                      <m:f>
                        <m:fPr>
                          <m:ctrlPr>
                            <a:rPr lang="en-US" b="0" i="1" smtClean="0">
                              <a:latin typeface="Cambria Math"/>
                            </a:rPr>
                          </m:ctrlPr>
                        </m:fPr>
                        <m:num>
                          <m:r>
                            <a:rPr lang="en-US" b="0" i="1" smtClean="0">
                              <a:latin typeface="Cambria Math"/>
                            </a:rPr>
                            <m:t>4!</m:t>
                          </m:r>
                        </m:num>
                        <m:den>
                          <m:d>
                            <m:dPr>
                              <m:ctrlPr>
                                <a:rPr lang="en-US" b="0" i="1" smtClean="0">
                                  <a:latin typeface="Cambria Math"/>
                                </a:rPr>
                              </m:ctrlPr>
                            </m:dPr>
                            <m:e>
                              <m:r>
                                <a:rPr lang="en-US" b="0" i="1" smtClean="0">
                                  <a:latin typeface="Cambria Math"/>
                                </a:rPr>
                                <m:t>4−2</m:t>
                              </m:r>
                            </m:e>
                          </m:d>
                          <m:r>
                            <a:rPr lang="en-US" b="0" i="1" smtClean="0">
                              <a:latin typeface="Cambria Math"/>
                            </a:rPr>
                            <m:t>!</m:t>
                          </m:r>
                        </m:den>
                      </m:f>
                      <m:r>
                        <a:rPr lang="en-US" b="0" i="1" smtClean="0">
                          <a:latin typeface="Cambria Math"/>
                        </a:rPr>
                        <m:t>=</m:t>
                      </m:r>
                      <m:f>
                        <m:fPr>
                          <m:ctrlPr>
                            <a:rPr lang="en-US" b="0" i="1" smtClean="0">
                              <a:latin typeface="Cambria Math"/>
                            </a:rPr>
                          </m:ctrlPr>
                        </m:fPr>
                        <m:num>
                          <m:r>
                            <a:rPr lang="en-US" b="0" i="1" smtClean="0">
                              <a:latin typeface="Cambria Math"/>
                            </a:rPr>
                            <m:t>4!</m:t>
                          </m:r>
                        </m:num>
                        <m:den>
                          <m:r>
                            <a:rPr lang="en-US" b="0" i="1" smtClean="0">
                              <a:latin typeface="Cambria Math"/>
                            </a:rPr>
                            <m:t>2!</m:t>
                          </m:r>
                        </m:den>
                      </m:f>
                      <m:r>
                        <a:rPr lang="en-US" b="0" i="1" smtClean="0">
                          <a:latin typeface="Cambria Math"/>
                        </a:rPr>
                        <m:t>=</m:t>
                      </m:r>
                      <m:f>
                        <m:fPr>
                          <m:ctrlPr>
                            <a:rPr lang="en-US" b="0" i="1" smtClean="0">
                              <a:latin typeface="Cambria Math"/>
                            </a:rPr>
                          </m:ctrlPr>
                        </m:fPr>
                        <m:num>
                          <m:r>
                            <a:rPr lang="en-US" b="0" i="1" smtClean="0">
                              <a:latin typeface="Cambria Math"/>
                            </a:rPr>
                            <m:t>1∗2∗3∗4</m:t>
                          </m:r>
                        </m:num>
                        <m:den>
                          <m:r>
                            <a:rPr lang="en-US" b="0" i="1" smtClean="0">
                              <a:latin typeface="Cambria Math"/>
                            </a:rPr>
                            <m:t>1∗2</m:t>
                          </m:r>
                        </m:den>
                      </m:f>
                      <m:r>
                        <a:rPr lang="en-US" b="0" i="1" smtClean="0">
                          <a:latin typeface="Cambria Math"/>
                        </a:rPr>
                        <m:t>=3∗4=12</m:t>
                      </m:r>
                    </m:oMath>
                  </m:oMathPara>
                </a14:m>
                <a:endParaRPr lang="ru-RU" dirty="0"/>
              </a:p>
            </p:txBody>
          </p:sp>
        </mc:Choice>
        <mc:Fallback xmlns="">
          <p:sp>
            <p:nvSpPr>
              <p:cNvPr id="5" name="TextBox 4"/>
              <p:cNvSpPr txBox="1">
                <a:spLocks noRot="1" noChangeAspect="1" noMove="1" noResize="1" noEditPoints="1" noAdjustHandles="1" noChangeArrowheads="1" noChangeShapeType="1" noTextEdit="1"/>
              </p:cNvSpPr>
              <p:nvPr/>
            </p:nvSpPr>
            <p:spPr>
              <a:xfrm>
                <a:off x="467544" y="4941168"/>
                <a:ext cx="5268686" cy="651973"/>
              </a:xfrm>
              <a:prstGeom prst="rect">
                <a:avLst/>
              </a:prstGeom>
              <a:blipFill rotWithShape="1">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439805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179512" y="548680"/>
                <a:ext cx="284283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𝐶𝑎𝑙𝑐𝑢𝑙𝑎𝑡𝑒</m:t>
                      </m:r>
                      <m:r>
                        <a:rPr lang="en-US" b="0" i="1" smtClean="0">
                          <a:latin typeface="Cambria Math"/>
                        </a:rPr>
                        <m:t>  </m:t>
                      </m:r>
                      <m:r>
                        <a:rPr lang="en-US" b="0" i="1" smtClean="0">
                          <a:latin typeface="Cambria Math"/>
                        </a:rPr>
                        <m:t>𝑃</m:t>
                      </m:r>
                      <m:d>
                        <m:dPr>
                          <m:ctrlPr>
                            <a:rPr lang="en-US" b="0" i="1" smtClean="0">
                              <a:latin typeface="Cambria Math"/>
                            </a:rPr>
                          </m:ctrlPr>
                        </m:dPr>
                        <m:e>
                          <m:r>
                            <a:rPr lang="en-US" b="0" i="1" smtClean="0">
                              <a:latin typeface="Cambria Math"/>
                            </a:rPr>
                            <m:t>5,3</m:t>
                          </m:r>
                        </m:e>
                      </m:d>
                      <m:r>
                        <a:rPr lang="en-US" b="0" i="1" smtClean="0">
                          <a:latin typeface="Cambria Math"/>
                        </a:rPr>
                        <m:t>∗</m:t>
                      </m:r>
                      <m:r>
                        <a:rPr lang="en-US" b="0" i="1" smtClean="0">
                          <a:latin typeface="Cambria Math"/>
                        </a:rPr>
                        <m:t>𝑃</m:t>
                      </m:r>
                      <m:d>
                        <m:dPr>
                          <m:ctrlPr>
                            <a:rPr lang="en-US" b="0" i="1" smtClean="0">
                              <a:latin typeface="Cambria Math"/>
                            </a:rPr>
                          </m:ctrlPr>
                        </m:dPr>
                        <m:e>
                          <m:r>
                            <a:rPr lang="en-US" b="0" i="1" smtClean="0">
                              <a:latin typeface="Cambria Math"/>
                            </a:rPr>
                            <m:t>7,2</m:t>
                          </m:r>
                        </m:e>
                      </m:d>
                    </m:oMath>
                  </m:oMathPara>
                </a14:m>
                <a:endParaRPr lang="en-US" b="0" dirty="0" smtClean="0"/>
              </a:p>
            </p:txBody>
          </p:sp>
        </mc:Choice>
        <mc:Fallback xmlns="">
          <p:sp>
            <p:nvSpPr>
              <p:cNvPr id="4" name="TextBox 3"/>
              <p:cNvSpPr txBox="1">
                <a:spLocks noRot="1" noChangeAspect="1" noMove="1" noResize="1" noEditPoints="1" noAdjustHandles="1" noChangeArrowheads="1" noChangeShapeType="1" noTextEdit="1"/>
              </p:cNvSpPr>
              <p:nvPr/>
            </p:nvSpPr>
            <p:spPr>
              <a:xfrm>
                <a:off x="179512" y="548680"/>
                <a:ext cx="2842830" cy="369332"/>
              </a:xfrm>
              <a:prstGeom prst="rect">
                <a:avLst/>
              </a:prstGeom>
              <a:blipFill rotWithShape="1">
                <a:blip r:embed="rId2"/>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226768" y="1700808"/>
                <a:ext cx="198355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𝐶𝑎𝑙𝑐𝑢𝑙𝑎𝑡𝑒</m:t>
                      </m:r>
                      <m:r>
                        <a:rPr lang="en-US" b="0" i="1" smtClean="0">
                          <a:latin typeface="Cambria Math"/>
                        </a:rPr>
                        <m:t>  </m:t>
                      </m:r>
                      <m:r>
                        <a:rPr lang="en-US" b="0" i="1" smtClean="0">
                          <a:latin typeface="Cambria Math"/>
                        </a:rPr>
                        <m:t>𝑃</m:t>
                      </m:r>
                      <m:d>
                        <m:dPr>
                          <m:ctrlPr>
                            <a:rPr lang="en-US" b="0" i="1" smtClean="0">
                              <a:latin typeface="Cambria Math"/>
                            </a:rPr>
                          </m:ctrlPr>
                        </m:dPr>
                        <m:e>
                          <m:r>
                            <a:rPr lang="en-US" b="0" i="1" smtClean="0">
                              <a:latin typeface="Cambria Math"/>
                            </a:rPr>
                            <m:t>7,3</m:t>
                          </m:r>
                        </m:e>
                      </m:d>
                    </m:oMath>
                  </m:oMathPara>
                </a14:m>
                <a:endParaRPr lang="en-US" b="0" dirty="0" smtClean="0"/>
              </a:p>
            </p:txBody>
          </p:sp>
        </mc:Choice>
        <mc:Fallback xmlns="">
          <p:sp>
            <p:nvSpPr>
              <p:cNvPr id="5" name="TextBox 4"/>
              <p:cNvSpPr txBox="1">
                <a:spLocks noRot="1" noChangeAspect="1" noMove="1" noResize="1" noEditPoints="1" noAdjustHandles="1" noChangeArrowheads="1" noChangeShapeType="1" noTextEdit="1"/>
              </p:cNvSpPr>
              <p:nvPr/>
            </p:nvSpPr>
            <p:spPr>
              <a:xfrm>
                <a:off x="226768" y="1700808"/>
                <a:ext cx="1983555" cy="369332"/>
              </a:xfrm>
              <a:prstGeom prst="rect">
                <a:avLst/>
              </a:prstGeom>
              <a:blipFill rotWithShape="1">
                <a:blip r:embed="rId3"/>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203139" y="2564904"/>
                <a:ext cx="203081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𝐶𝑎𝑙𝑐𝑢𝑙𝑎𝑡𝑒</m:t>
                      </m:r>
                      <m:r>
                        <a:rPr lang="en-US" b="0" i="1" smtClean="0">
                          <a:latin typeface="Cambria Math"/>
                        </a:rPr>
                        <m:t>  </m:t>
                      </m:r>
                      <m:r>
                        <a:rPr lang="en-US" b="0" i="1" smtClean="0">
                          <a:latin typeface="Cambria Math"/>
                        </a:rPr>
                        <m:t>𝑃</m:t>
                      </m:r>
                      <m:d>
                        <m:dPr>
                          <m:ctrlPr>
                            <a:rPr lang="en-US" b="0" i="1" smtClean="0">
                              <a:latin typeface="Cambria Math"/>
                            </a:rPr>
                          </m:ctrlPr>
                        </m:dPr>
                        <m:e>
                          <m:r>
                            <a:rPr lang="en-US" b="0" i="1" smtClean="0">
                              <a:latin typeface="Cambria Math"/>
                            </a:rPr>
                            <m:t>𝑛</m:t>
                          </m:r>
                          <m:r>
                            <a:rPr lang="en-US" b="0" i="1" smtClean="0">
                              <a:latin typeface="Cambria Math"/>
                            </a:rPr>
                            <m:t>,0</m:t>
                          </m:r>
                        </m:e>
                      </m:d>
                    </m:oMath>
                  </m:oMathPara>
                </a14:m>
                <a:endParaRPr lang="en-US" b="0" dirty="0" smtClean="0"/>
              </a:p>
            </p:txBody>
          </p:sp>
        </mc:Choice>
        <mc:Fallback xmlns="">
          <p:sp>
            <p:nvSpPr>
              <p:cNvPr id="6" name="TextBox 5"/>
              <p:cNvSpPr txBox="1">
                <a:spLocks noRot="1" noChangeAspect="1" noMove="1" noResize="1" noEditPoints="1" noAdjustHandles="1" noChangeArrowheads="1" noChangeShapeType="1" noTextEdit="1"/>
              </p:cNvSpPr>
              <p:nvPr/>
            </p:nvSpPr>
            <p:spPr>
              <a:xfrm>
                <a:off x="203139" y="2564904"/>
                <a:ext cx="2030812" cy="369332"/>
              </a:xfrm>
              <a:prstGeom prst="rect">
                <a:avLst/>
              </a:prstGeom>
              <a:blipFill rotWithShape="1">
                <a:blip r:embed="rId4"/>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162798" y="3645024"/>
                <a:ext cx="396698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𝑃</m:t>
                      </m:r>
                      <m:d>
                        <m:dPr>
                          <m:ctrlPr>
                            <a:rPr lang="en-US" b="0" i="1" smtClean="0">
                              <a:latin typeface="Cambria Math"/>
                            </a:rPr>
                          </m:ctrlPr>
                        </m:dPr>
                        <m:e>
                          <m:r>
                            <a:rPr lang="en-US" b="0" i="1" smtClean="0">
                              <a:latin typeface="Cambria Math"/>
                            </a:rPr>
                            <m:t>𝑛</m:t>
                          </m:r>
                          <m:r>
                            <a:rPr lang="en-US" b="0" i="1" smtClean="0">
                              <a:latin typeface="Cambria Math"/>
                            </a:rPr>
                            <m:t>,3</m:t>
                          </m:r>
                        </m:e>
                      </m:d>
                      <m:r>
                        <a:rPr lang="en-US" b="0" i="1" smtClean="0">
                          <a:latin typeface="Cambria Math"/>
                        </a:rPr>
                        <m:t>∗5=</m:t>
                      </m:r>
                      <m:r>
                        <a:rPr lang="en-US" b="0" i="1" smtClean="0">
                          <a:latin typeface="Cambria Math"/>
                        </a:rPr>
                        <m:t>𝑃</m:t>
                      </m:r>
                      <m:d>
                        <m:dPr>
                          <m:ctrlPr>
                            <a:rPr lang="en-US" b="0" i="1" smtClean="0">
                              <a:latin typeface="Cambria Math"/>
                            </a:rPr>
                          </m:ctrlPr>
                        </m:dPr>
                        <m:e>
                          <m:r>
                            <a:rPr lang="en-US" b="0" i="1" smtClean="0">
                              <a:latin typeface="Cambria Math"/>
                            </a:rPr>
                            <m:t>𝑛</m:t>
                          </m:r>
                          <m:r>
                            <a:rPr lang="en-US" b="0" i="1" smtClean="0">
                              <a:latin typeface="Cambria Math"/>
                            </a:rPr>
                            <m:t>,4</m:t>
                          </m:r>
                        </m:e>
                      </m:d>
                      <m:r>
                        <a:rPr lang="en-US" b="0" i="1" smtClean="0">
                          <a:latin typeface="Cambria Math"/>
                        </a:rPr>
                        <m:t> </m:t>
                      </m:r>
                      <m:r>
                        <a:rPr lang="en-US" b="0" i="1" smtClean="0">
                          <a:latin typeface="Cambria Math"/>
                        </a:rPr>
                        <m:t>𝑖𝑠</m:t>
                      </m:r>
                      <m:r>
                        <a:rPr lang="en-US" b="0" i="1" smtClean="0">
                          <a:latin typeface="Cambria Math"/>
                        </a:rPr>
                        <m:t> </m:t>
                      </m:r>
                      <m:r>
                        <a:rPr lang="en-US" b="0" i="1" smtClean="0">
                          <a:latin typeface="Cambria Math"/>
                        </a:rPr>
                        <m:t>𝑔𝑖𝑣𝑒𝑛</m:t>
                      </m:r>
                      <m:r>
                        <a:rPr lang="en-US" b="0" i="1" smtClean="0">
                          <a:latin typeface="Cambria Math"/>
                        </a:rPr>
                        <m:t>. </m:t>
                      </m:r>
                      <m:r>
                        <a:rPr lang="en-US" b="0" i="1" smtClean="0">
                          <a:latin typeface="Cambria Math"/>
                        </a:rPr>
                        <m:t>𝐹𝑖𝑛𝑑</m:t>
                      </m:r>
                      <m:r>
                        <a:rPr lang="en-US" b="0" i="1" smtClean="0">
                          <a:latin typeface="Cambria Math"/>
                        </a:rPr>
                        <m:t> </m:t>
                      </m:r>
                      <m:r>
                        <a:rPr lang="en-US" b="0" i="1" smtClean="0">
                          <a:latin typeface="Cambria Math"/>
                        </a:rPr>
                        <m:t>𝑛</m:t>
                      </m:r>
                      <m:r>
                        <a:rPr lang="en-US" b="0" i="1" smtClean="0">
                          <a:latin typeface="Cambria Math"/>
                        </a:rPr>
                        <m:t>.</m:t>
                      </m:r>
                    </m:oMath>
                  </m:oMathPara>
                </a14:m>
                <a:endParaRPr lang="en-US" b="0" dirty="0" smtClean="0"/>
              </a:p>
            </p:txBody>
          </p:sp>
        </mc:Choice>
        <mc:Fallback xmlns="">
          <p:sp>
            <p:nvSpPr>
              <p:cNvPr id="7" name="TextBox 6"/>
              <p:cNvSpPr txBox="1">
                <a:spLocks noRot="1" noChangeAspect="1" noMove="1" noResize="1" noEditPoints="1" noAdjustHandles="1" noChangeArrowheads="1" noChangeShapeType="1" noTextEdit="1"/>
              </p:cNvSpPr>
              <p:nvPr/>
            </p:nvSpPr>
            <p:spPr>
              <a:xfrm>
                <a:off x="162798" y="3645024"/>
                <a:ext cx="3966983" cy="369332"/>
              </a:xfrm>
              <a:prstGeom prst="rect">
                <a:avLst/>
              </a:prstGeom>
              <a:blipFill rotWithShape="1">
                <a:blip r:embed="rId5"/>
                <a:stretch>
                  <a:fillRect b="-13115"/>
                </a:stretch>
              </a:blipFill>
            </p:spPr>
            <p:txBody>
              <a:bodyPr/>
              <a:lstStyle/>
              <a:p>
                <a:r>
                  <a:rPr lang="ru-RU">
                    <a:noFill/>
                  </a:rPr>
                  <a:t> </a:t>
                </a:r>
              </a:p>
            </p:txBody>
          </p:sp>
        </mc:Fallback>
      </mc:AlternateContent>
    </p:spTree>
    <p:extLst>
      <p:ext uri="{BB962C8B-B14F-4D97-AF65-F5344CB8AC3E}">
        <p14:creationId xmlns:p14="http://schemas.microsoft.com/office/powerpoint/2010/main" val="3123056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332656"/>
            <a:ext cx="8686800" cy="2160240"/>
          </a:xfrm>
        </p:spPr>
        <p:txBody>
          <a:bodyPr>
            <a:noAutofit/>
          </a:bodyPr>
          <a:lstStyle/>
          <a:p>
            <a:r>
              <a:rPr lang="en-US" sz="2400" dirty="0" smtClean="0"/>
              <a:t>A three digit number is formed by choosing elements from the set (1,3,4,5,7,8,9) without repetition.</a:t>
            </a:r>
            <a:br>
              <a:rPr lang="en-US" sz="2400" dirty="0" smtClean="0"/>
            </a:br>
            <a:r>
              <a:rPr lang="en-US" sz="2400" dirty="0" smtClean="0"/>
              <a:t>a. how many numbers don’t contain the digit 5?</a:t>
            </a:r>
            <a:br>
              <a:rPr lang="en-US" sz="2400" dirty="0" smtClean="0"/>
            </a:br>
            <a:r>
              <a:rPr lang="en-US" sz="2400" dirty="0" smtClean="0"/>
              <a:t>b. how many numbers contain the digit 5?</a:t>
            </a:r>
            <a:br>
              <a:rPr lang="en-US" sz="2400" dirty="0" smtClean="0"/>
            </a:br>
            <a:r>
              <a:rPr lang="en-US" sz="2400" dirty="0"/>
              <a:t>c</a:t>
            </a:r>
            <a:r>
              <a:rPr lang="en-US" sz="2400" dirty="0" smtClean="0"/>
              <a:t>. How many numbers contain 1 or 7or both 1 and 7?</a:t>
            </a:r>
            <a:endParaRPr lang="ru-RU" sz="2400" dirty="0"/>
          </a:p>
        </p:txBody>
      </p:sp>
    </p:spTree>
    <p:extLst>
      <p:ext uri="{BB962C8B-B14F-4D97-AF65-F5344CB8AC3E}">
        <p14:creationId xmlns:p14="http://schemas.microsoft.com/office/powerpoint/2010/main" val="1763033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HOMEWORK</a:t>
            </a:r>
            <a:endParaRPr lang="ru-RU" dirty="0"/>
          </a:p>
        </p:txBody>
      </p:sp>
      <p:sp>
        <p:nvSpPr>
          <p:cNvPr id="4" name="Заголовок 1"/>
          <p:cNvSpPr txBox="1">
            <a:spLocks/>
          </p:cNvSpPr>
          <p:nvPr/>
        </p:nvSpPr>
        <p:spPr>
          <a:xfrm>
            <a:off x="179512" y="2060848"/>
            <a:ext cx="8686800" cy="21602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sz="2400" dirty="0" smtClean="0"/>
              <a:t>A four digit number is formed by choosing elements from the set (1,2,3,4,5,7,8) without repetition.</a:t>
            </a:r>
          </a:p>
          <a:p>
            <a:r>
              <a:rPr lang="en-US" sz="2400" dirty="0" smtClean="0"/>
              <a:t/>
            </a:r>
            <a:br>
              <a:rPr lang="en-US" sz="2400" dirty="0" smtClean="0"/>
            </a:br>
            <a:r>
              <a:rPr lang="en-US" sz="2400" dirty="0" smtClean="0"/>
              <a:t>a. how many numbers don’t contain the digit 4?</a:t>
            </a:r>
            <a:br>
              <a:rPr lang="en-US" sz="2400" dirty="0" smtClean="0"/>
            </a:br>
            <a:r>
              <a:rPr lang="en-US" sz="2400" dirty="0" smtClean="0"/>
              <a:t>b. how many numbers contain the digit 4?</a:t>
            </a:r>
            <a:br>
              <a:rPr lang="en-US" sz="2400" dirty="0" smtClean="0"/>
            </a:br>
            <a:r>
              <a:rPr lang="en-US" sz="2400" dirty="0" smtClean="0"/>
              <a:t>c. How many numbers contain 2 or 8 or both 2 and 8?</a:t>
            </a:r>
            <a:endParaRPr lang="ru-RU" sz="2400" dirty="0"/>
          </a:p>
        </p:txBody>
      </p:sp>
    </p:spTree>
    <p:extLst>
      <p:ext uri="{BB962C8B-B14F-4D97-AF65-F5344CB8AC3E}">
        <p14:creationId xmlns:p14="http://schemas.microsoft.com/office/powerpoint/2010/main" val="1276496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сность">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Ясность">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66</TotalTime>
  <Words>317</Words>
  <Application>Microsoft Office PowerPoint</Application>
  <PresentationFormat>Экран (4:3)</PresentationFormat>
  <Paragraphs>27</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Ясность</vt:lpstr>
      <vt:lpstr>Permutations</vt:lpstr>
      <vt:lpstr>Permutations of n Elemets</vt:lpstr>
      <vt:lpstr>What is the number of permutations of 5 different math books pilled on a table?</vt:lpstr>
      <vt:lpstr>Murat has 5 different math books, 3 different biology books and 4 different physics books. In how many different ways can Murat arrange his books  a. on a book shelf  b. in three different file holders, if each holders is for a different subject?</vt:lpstr>
      <vt:lpstr>Permutations of r elements selected from n elements.     0≤r≤n</vt:lpstr>
      <vt:lpstr>Презентация PowerPoint</vt:lpstr>
      <vt:lpstr>A three digit number is formed by choosing elements from the set (1,3,4,5,7,8,9) without repetition. a. how many numbers don’t contain the digit 5? b. how many numbers contain the digit 5? c. How many numbers contain 1 or 7or both 1 and 7?</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Permutations</dc:title>
  <dc:creator>student7</dc:creator>
  <cp:lastModifiedBy>student7</cp:lastModifiedBy>
  <cp:revision>6</cp:revision>
  <dcterms:created xsi:type="dcterms:W3CDTF">2020-05-17T23:45:10Z</dcterms:created>
  <dcterms:modified xsi:type="dcterms:W3CDTF">2020-10-04T13:57:56Z</dcterms:modified>
</cp:coreProperties>
</file>