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70" r:id="rId5"/>
    <p:sldId id="259" r:id="rId6"/>
    <p:sldId id="260" r:id="rId7"/>
    <p:sldId id="261" r:id="rId8"/>
    <p:sldId id="262" r:id="rId9"/>
    <p:sldId id="267" r:id="rId10"/>
    <p:sldId id="263" r:id="rId11"/>
    <p:sldId id="265" r:id="rId12"/>
    <p:sldId id="269"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518601B-A068-4777-9280-7DDE06E3BD9E}" type="datetimeFigureOut">
              <a:rPr lang="ru-RU" smtClean="0"/>
              <a:t>21.03.2019</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A538BD4A-6F88-4089-8B48-D5819D8A4E5D}"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403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518601B-A068-4777-9280-7DDE06E3BD9E}" type="datetimeFigureOut">
              <a:rPr lang="ru-RU" smtClean="0"/>
              <a:t>21.03.2019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38BD4A-6F88-4089-8B48-D5819D8A4E5D}" type="slidenum">
              <a:rPr lang="ru-RU" smtClean="0"/>
              <a:t>‹#›</a:t>
            </a:fld>
            <a:endParaRPr lang="ru-RU"/>
          </a:p>
        </p:txBody>
      </p:sp>
    </p:spTree>
    <p:extLst>
      <p:ext uri="{BB962C8B-B14F-4D97-AF65-F5344CB8AC3E}">
        <p14:creationId xmlns:p14="http://schemas.microsoft.com/office/powerpoint/2010/main" val="3288136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518601B-A068-4777-9280-7DDE06E3BD9E}" type="datetimeFigureOut">
              <a:rPr lang="ru-RU" smtClean="0"/>
              <a:t>21.03.2019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38BD4A-6F88-4089-8B48-D5819D8A4E5D}"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612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518601B-A068-4777-9280-7DDE06E3BD9E}" type="datetimeFigureOut">
              <a:rPr lang="ru-RU" smtClean="0"/>
              <a:t>21.03.2019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38BD4A-6F88-4089-8B48-D5819D8A4E5D}"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28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518601B-A068-4777-9280-7DDE06E3BD9E}" type="datetimeFigureOut">
              <a:rPr lang="ru-RU" smtClean="0"/>
              <a:t>21.03.2019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38BD4A-6F88-4089-8B48-D5819D8A4E5D}" type="slidenum">
              <a:rPr lang="ru-RU" smtClean="0"/>
              <a:t>‹#›</a:t>
            </a:fld>
            <a:endParaRPr lang="ru-RU"/>
          </a:p>
        </p:txBody>
      </p:sp>
    </p:spTree>
    <p:extLst>
      <p:ext uri="{BB962C8B-B14F-4D97-AF65-F5344CB8AC3E}">
        <p14:creationId xmlns:p14="http://schemas.microsoft.com/office/powerpoint/2010/main" val="2781141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518601B-A068-4777-9280-7DDE06E3BD9E}" type="datetimeFigureOut">
              <a:rPr lang="ru-RU" smtClean="0"/>
              <a:t>21.03.2019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38BD4A-6F88-4089-8B48-D5819D8A4E5D}"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5339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518601B-A068-4777-9280-7DDE06E3BD9E}" type="datetimeFigureOut">
              <a:rPr lang="ru-RU" smtClean="0"/>
              <a:t>21.03.2019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38BD4A-6F88-4089-8B48-D5819D8A4E5D}"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4686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518601B-A068-4777-9280-7DDE06E3BD9E}" type="datetimeFigureOut">
              <a:rPr lang="ru-RU" smtClean="0"/>
              <a:t>21.03.2019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38BD4A-6F88-4089-8B48-D5819D8A4E5D}"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264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518601B-A068-4777-9280-7DDE06E3BD9E}" type="datetimeFigureOut">
              <a:rPr lang="ru-RU" smtClean="0"/>
              <a:t>21.03.2019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38BD4A-6F88-4089-8B48-D5819D8A4E5D}"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9740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518601B-A068-4777-9280-7DDE06E3BD9E}" type="datetimeFigureOut">
              <a:rPr lang="ru-RU" smtClean="0"/>
              <a:t>21.03.2019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38BD4A-6F88-4089-8B48-D5819D8A4E5D}" type="slidenum">
              <a:rPr lang="ru-RU" smtClean="0"/>
              <a:t>‹#›</a:t>
            </a:fld>
            <a:endParaRPr lang="ru-RU"/>
          </a:p>
        </p:txBody>
      </p:sp>
    </p:spTree>
    <p:extLst>
      <p:ext uri="{BB962C8B-B14F-4D97-AF65-F5344CB8AC3E}">
        <p14:creationId xmlns:p14="http://schemas.microsoft.com/office/powerpoint/2010/main" val="71437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518601B-A068-4777-9280-7DDE06E3BD9E}" type="datetimeFigureOut">
              <a:rPr lang="ru-RU" smtClean="0"/>
              <a:t>21.03.2019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38BD4A-6F88-4089-8B48-D5819D8A4E5D}"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101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518601B-A068-4777-9280-7DDE06E3BD9E}" type="datetimeFigureOut">
              <a:rPr lang="ru-RU" smtClean="0"/>
              <a:t>21.03.2019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38BD4A-6F88-4089-8B48-D5819D8A4E5D}" type="slidenum">
              <a:rPr lang="ru-RU" smtClean="0"/>
              <a:t>‹#›</a:t>
            </a:fld>
            <a:endParaRPr lang="ru-RU"/>
          </a:p>
        </p:txBody>
      </p:sp>
    </p:spTree>
    <p:extLst>
      <p:ext uri="{BB962C8B-B14F-4D97-AF65-F5344CB8AC3E}">
        <p14:creationId xmlns:p14="http://schemas.microsoft.com/office/powerpoint/2010/main" val="3191816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518601B-A068-4777-9280-7DDE06E3BD9E}" type="datetimeFigureOut">
              <a:rPr lang="ru-RU" smtClean="0"/>
              <a:t>21.03.2019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538BD4A-6F88-4089-8B48-D5819D8A4E5D}"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48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518601B-A068-4777-9280-7DDE06E3BD9E}" type="datetimeFigureOut">
              <a:rPr lang="ru-RU" smtClean="0"/>
              <a:t>21.03.2019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538BD4A-6F88-4089-8B48-D5819D8A4E5D}"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633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8601B-A068-4777-9280-7DDE06E3BD9E}" type="datetimeFigureOut">
              <a:rPr lang="ru-RU" smtClean="0"/>
              <a:t>21.03.2019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538BD4A-6F88-4089-8B48-D5819D8A4E5D}" type="slidenum">
              <a:rPr lang="ru-RU" smtClean="0"/>
              <a:t>‹#›</a:t>
            </a:fld>
            <a:endParaRPr lang="ru-RU"/>
          </a:p>
        </p:txBody>
      </p:sp>
    </p:spTree>
    <p:extLst>
      <p:ext uri="{BB962C8B-B14F-4D97-AF65-F5344CB8AC3E}">
        <p14:creationId xmlns:p14="http://schemas.microsoft.com/office/powerpoint/2010/main" val="337975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518601B-A068-4777-9280-7DDE06E3BD9E}" type="datetimeFigureOut">
              <a:rPr lang="ru-RU" smtClean="0"/>
              <a:t>21.03.2019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38BD4A-6F88-4089-8B48-D5819D8A4E5D}"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5166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518601B-A068-4777-9280-7DDE06E3BD9E}" type="datetimeFigureOut">
              <a:rPr lang="ru-RU" smtClean="0"/>
              <a:t>21.03.2019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38BD4A-6F88-4089-8B48-D5819D8A4E5D}" type="slidenum">
              <a:rPr lang="ru-RU" smtClean="0"/>
              <a:t>‹#›</a:t>
            </a:fld>
            <a:endParaRPr lang="ru-RU"/>
          </a:p>
        </p:txBody>
      </p:sp>
    </p:spTree>
    <p:extLst>
      <p:ext uri="{BB962C8B-B14F-4D97-AF65-F5344CB8AC3E}">
        <p14:creationId xmlns:p14="http://schemas.microsoft.com/office/powerpoint/2010/main" val="2780868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18601B-A068-4777-9280-7DDE06E3BD9E}" type="datetimeFigureOut">
              <a:rPr lang="ru-RU" smtClean="0"/>
              <a:t>21.03.2019</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538BD4A-6F88-4089-8B48-D5819D8A4E5D}" type="slidenum">
              <a:rPr lang="ru-RU" smtClean="0"/>
              <a:t>‹#›</a:t>
            </a:fld>
            <a:endParaRPr lang="ru-RU"/>
          </a:p>
        </p:txBody>
      </p:sp>
    </p:spTree>
    <p:extLst>
      <p:ext uri="{BB962C8B-B14F-4D97-AF65-F5344CB8AC3E}">
        <p14:creationId xmlns:p14="http://schemas.microsoft.com/office/powerpoint/2010/main" val="28082838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kk-KZ" b="1" dirty="0" smtClean="0">
                <a:solidFill>
                  <a:srgbClr val="FF0000"/>
                </a:solidFill>
                <a:latin typeface="Times New Roman" panose="02020603050405020304" pitchFamily="18" charset="0"/>
                <a:cs typeface="Times New Roman" panose="02020603050405020304" pitchFamily="18" charset="0"/>
              </a:rPr>
              <a:t>Тақырыбы</a:t>
            </a:r>
            <a:r>
              <a:rPr lang="kk-KZ" dirty="0" smtClean="0"/>
              <a:t> </a:t>
            </a:r>
            <a:endParaRPr lang="ru-RU" dirty="0"/>
          </a:p>
        </p:txBody>
      </p:sp>
      <p:sp>
        <p:nvSpPr>
          <p:cNvPr id="3" name="Подзаголовок 2"/>
          <p:cNvSpPr>
            <a:spLocks noGrp="1"/>
          </p:cNvSpPr>
          <p:nvPr>
            <p:ph type="subTitle" idx="1"/>
          </p:nvPr>
        </p:nvSpPr>
        <p:spPr/>
        <p:txBody>
          <a:bodyPr>
            <a:normAutofit/>
          </a:bodyPr>
          <a:lstStyle/>
          <a:p>
            <a:r>
              <a:rPr lang="kk-KZ" sz="4000" b="1" dirty="0" smtClean="0">
                <a:latin typeface="Times New Roman" panose="02020603050405020304" pitchFamily="18" charset="0"/>
                <a:cs typeface="Times New Roman" panose="02020603050405020304" pitchFamily="18" charset="0"/>
              </a:rPr>
              <a:t>Талдаушы будандастыру</a:t>
            </a:r>
            <a:endParaRPr lang="ru-RU"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7955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r="46621" b="29987"/>
          <a:stretch/>
        </p:blipFill>
        <p:spPr>
          <a:xfrm>
            <a:off x="5324913" y="1849498"/>
            <a:ext cx="5893547" cy="4141869"/>
          </a:xfrm>
          <a:prstGeom prst="rect">
            <a:avLst/>
          </a:prstGeom>
        </p:spPr>
      </p:pic>
      <p:sp>
        <p:nvSpPr>
          <p:cNvPr id="5" name="TextBox 4"/>
          <p:cNvSpPr txBox="1"/>
          <p:nvPr/>
        </p:nvSpPr>
        <p:spPr>
          <a:xfrm>
            <a:off x="777922" y="1255594"/>
            <a:ext cx="9539785" cy="461665"/>
          </a:xfrm>
          <a:prstGeom prst="rect">
            <a:avLst/>
          </a:prstGeom>
          <a:noFill/>
        </p:spPr>
        <p:txBody>
          <a:bodyPr wrap="square" rtlCol="0">
            <a:spAutoFit/>
          </a:bodyPr>
          <a:lstStyle/>
          <a:p>
            <a:r>
              <a:rPr lang="kk-KZ" sz="2400" b="1" dirty="0" smtClean="0">
                <a:latin typeface="Times New Roman" panose="02020603050405020304" pitchFamily="18" charset="0"/>
                <a:cs typeface="Times New Roman" panose="02020603050405020304" pitchFamily="18" charset="0"/>
              </a:rPr>
              <a:t>Тапсырма 2</a:t>
            </a:r>
            <a:r>
              <a:rPr lang="kk-KZ" sz="2400" dirty="0" smtClean="0">
                <a:latin typeface="Times New Roman" panose="02020603050405020304" pitchFamily="18" charset="0"/>
                <a:cs typeface="Times New Roman" panose="02020603050405020304" pitchFamily="18" charset="0"/>
              </a:rPr>
              <a:t> : Мына сурет бойынша есеп құрастырып, шығарыңыз</a:t>
            </a:r>
            <a:endParaRPr lang="ru-RU"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119116" y="2251881"/>
            <a:ext cx="4205797" cy="2246769"/>
          </a:xfrm>
          <a:prstGeom prst="rect">
            <a:avLst/>
          </a:prstGeom>
          <a:noFill/>
        </p:spPr>
        <p:txBody>
          <a:bodyPr wrap="square" rtlCol="0">
            <a:spAutoFit/>
          </a:bodyPr>
          <a:lstStyle/>
          <a:p>
            <a:r>
              <a:rPr lang="kk-KZ" sz="2800" b="1" dirty="0" smtClean="0">
                <a:latin typeface="Times New Roman" panose="02020603050405020304" pitchFamily="18" charset="0"/>
                <a:cs typeface="Times New Roman" panose="02020603050405020304" pitchFamily="18" charset="0"/>
              </a:rPr>
              <a:t>Дескрипторлар</a:t>
            </a:r>
            <a:r>
              <a:rPr lang="kk-KZ" sz="2800" dirty="0" smtClean="0">
                <a:latin typeface="Times New Roman" panose="02020603050405020304" pitchFamily="18" charset="0"/>
                <a:cs typeface="Times New Roman" panose="02020603050405020304" pitchFamily="18" charset="0"/>
              </a:rPr>
              <a:t>:</a:t>
            </a:r>
          </a:p>
          <a:p>
            <a:r>
              <a:rPr lang="kk-KZ" sz="2800" dirty="0" smtClean="0">
                <a:latin typeface="Times New Roman" panose="02020603050405020304" pitchFamily="18" charset="0"/>
                <a:cs typeface="Times New Roman" panose="02020603050405020304" pitchFamily="18" charset="0"/>
              </a:rPr>
              <a:t> 1.Есепті дұрыс</a:t>
            </a:r>
          </a:p>
          <a:p>
            <a:r>
              <a:rPr lang="kk-KZ" sz="2800" dirty="0" smtClean="0">
                <a:latin typeface="Times New Roman" panose="02020603050405020304" pitchFamily="18" charset="0"/>
                <a:cs typeface="Times New Roman" panose="02020603050405020304" pitchFamily="18" charset="0"/>
              </a:rPr>
              <a:t>   құрастырады </a:t>
            </a:r>
          </a:p>
          <a:p>
            <a:r>
              <a:rPr lang="kk-KZ" sz="2800" dirty="0" smtClean="0">
                <a:latin typeface="Times New Roman" panose="02020603050405020304" pitchFamily="18" charset="0"/>
                <a:cs typeface="Times New Roman" panose="02020603050405020304" pitchFamily="18" charset="0"/>
              </a:rPr>
              <a:t>2. Нәтижесін дұрыс </a:t>
            </a:r>
          </a:p>
          <a:p>
            <a:r>
              <a:rPr lang="kk-KZ" sz="2800" dirty="0">
                <a:latin typeface="Times New Roman" panose="02020603050405020304" pitchFamily="18" charset="0"/>
                <a:cs typeface="Times New Roman" panose="02020603050405020304" pitchFamily="18" charset="0"/>
              </a:rPr>
              <a:t> </a:t>
            </a:r>
            <a:r>
              <a:rPr lang="kk-KZ" sz="2800" dirty="0" smtClean="0">
                <a:latin typeface="Times New Roman" panose="02020603050405020304" pitchFamily="18" charset="0"/>
                <a:cs typeface="Times New Roman" panose="02020603050405020304" pitchFamily="18" charset="0"/>
              </a:rPr>
              <a:t>    анықтайды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5078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2238740"/>
          </a:xfrm>
        </p:spPr>
        <p:txBody>
          <a:bodyPr/>
          <a:lstStyle/>
          <a:p>
            <a:r>
              <a:rPr lang="kk-KZ" dirty="0" smtClean="0">
                <a:latin typeface="Times New Roman" panose="02020603050405020304" pitchFamily="18" charset="0"/>
                <a:cs typeface="Times New Roman" panose="02020603050405020304" pitchFamily="18" charset="0"/>
              </a:rPr>
              <a:t>Қалыптастырушы бағалау жұмысын орындау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6313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887611"/>
          </a:xfrm>
        </p:spPr>
        <p:txBody>
          <a:bodyPr>
            <a:normAutofit fontScale="90000"/>
          </a:bodyPr>
          <a:lstStyle/>
          <a:p>
            <a:r>
              <a:rPr lang="kk-KZ" sz="5400" b="1" dirty="0" smtClean="0">
                <a:solidFill>
                  <a:srgbClr val="FF0000"/>
                </a:solidFill>
                <a:latin typeface="Times New Roman" panose="02020603050405020304" pitchFamily="18" charset="0"/>
                <a:cs typeface="Times New Roman" panose="02020603050405020304" pitchFamily="18" charset="0"/>
              </a:rPr>
              <a:t>Бағалау критерийлері </a:t>
            </a:r>
            <a:endParaRPr lang="ru-RU" sz="54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91821" y="2556932"/>
            <a:ext cx="9804776" cy="3318936"/>
          </a:xfrm>
        </p:spPr>
        <p:txBody>
          <a:bodyPr/>
          <a:lstStyle/>
          <a:p>
            <a:r>
              <a:rPr lang="kk-KZ" sz="3600" dirty="0">
                <a:latin typeface="Times New Roman" panose="02020603050405020304" pitchFamily="18" charset="0"/>
                <a:cs typeface="Times New Roman" panose="02020603050405020304" pitchFamily="18" charset="0"/>
              </a:rPr>
              <a:t>1.Талдаушы будандастыруға есептер шығара </a:t>
            </a:r>
            <a:r>
              <a:rPr lang="kk-KZ" sz="3600" dirty="0" smtClean="0">
                <a:latin typeface="Times New Roman" panose="02020603050405020304" pitchFamily="18" charset="0"/>
                <a:cs typeface="Times New Roman" panose="02020603050405020304" pitchFamily="18" charset="0"/>
              </a:rPr>
              <a:t>алады. </a:t>
            </a:r>
            <a:endParaRPr lang="ru-RU" sz="3600" dirty="0">
              <a:latin typeface="Times New Roman" panose="02020603050405020304" pitchFamily="18" charset="0"/>
              <a:cs typeface="Times New Roman" panose="02020603050405020304" pitchFamily="18" charset="0"/>
            </a:endParaRPr>
          </a:p>
          <a:p>
            <a:r>
              <a:rPr lang="kk-KZ" sz="3600" dirty="0" smtClean="0">
                <a:latin typeface="Times New Roman" panose="02020603050405020304" pitchFamily="18" charset="0"/>
                <a:cs typeface="Times New Roman" panose="02020603050405020304" pitchFamily="18" charset="0"/>
              </a:rPr>
              <a:t>2</a:t>
            </a:r>
            <a:r>
              <a:rPr lang="kk-KZ" sz="3600" dirty="0">
                <a:latin typeface="Times New Roman" panose="02020603050405020304" pitchFamily="18" charset="0"/>
                <a:cs typeface="Times New Roman" panose="02020603050405020304" pitchFamily="18" charset="0"/>
              </a:rPr>
              <a:t>. Талдай будандастырудың ауылшаруашылығындағы маңызын түсіндіре алады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234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682895"/>
          </a:xfrm>
        </p:spPr>
        <p:txBody>
          <a:bodyPr>
            <a:noAutofit/>
          </a:bodyPr>
          <a:lstStyle/>
          <a:p>
            <a:r>
              <a:rPr lang="kk-KZ" sz="4800" b="1" dirty="0" smtClean="0">
                <a:solidFill>
                  <a:srgbClr val="FF0000"/>
                </a:solidFill>
                <a:latin typeface="Times New Roman" panose="02020603050405020304" pitchFamily="18" charset="0"/>
                <a:cs typeface="Times New Roman" panose="02020603050405020304" pitchFamily="18" charset="0"/>
              </a:rPr>
              <a:t>Кері байланыс </a:t>
            </a:r>
            <a:endParaRPr lang="ru-RU" sz="48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95401" y="1815152"/>
            <a:ext cx="9601196" cy="4060716"/>
          </a:xfrm>
        </p:spPr>
        <p:txBody>
          <a:bodyPr>
            <a:normAutofit/>
          </a:bodyPr>
          <a:lstStyle/>
          <a:p>
            <a:r>
              <a:rPr lang="kk-KZ" sz="4000" i="1" dirty="0">
                <a:latin typeface="Times New Roman" panose="02020603050405020304" pitchFamily="18" charset="0"/>
                <a:cs typeface="Times New Roman" panose="02020603050405020304" pitchFamily="18" charset="0"/>
              </a:rPr>
              <a:t>Мен барлығын түсіндім </a:t>
            </a:r>
            <a:endParaRPr lang="ru-RU" sz="4000" dirty="0">
              <a:latin typeface="Times New Roman" panose="02020603050405020304" pitchFamily="18" charset="0"/>
              <a:cs typeface="Times New Roman" panose="02020603050405020304" pitchFamily="18" charset="0"/>
            </a:endParaRPr>
          </a:p>
          <a:p>
            <a:r>
              <a:rPr lang="kk-KZ" sz="4000" i="1" dirty="0">
                <a:latin typeface="Times New Roman" panose="02020603050405020304" pitchFamily="18" charset="0"/>
                <a:cs typeface="Times New Roman" panose="02020603050405020304" pitchFamily="18" charset="0"/>
              </a:rPr>
              <a:t>Мен шамалы түсіндім</a:t>
            </a:r>
            <a:endParaRPr lang="ru-RU" sz="4000" dirty="0">
              <a:latin typeface="Times New Roman" panose="02020603050405020304" pitchFamily="18" charset="0"/>
              <a:cs typeface="Times New Roman" panose="02020603050405020304" pitchFamily="18" charset="0"/>
            </a:endParaRPr>
          </a:p>
          <a:p>
            <a:r>
              <a:rPr lang="kk-KZ" sz="4000" i="1" dirty="0">
                <a:latin typeface="Times New Roman" panose="02020603050405020304" pitchFamily="18" charset="0"/>
                <a:cs typeface="Times New Roman" panose="02020603050405020304" pitchFamily="18" charset="0"/>
              </a:rPr>
              <a:t>Мен  ....     түсінбедім</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090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5400" b="1" dirty="0" smtClean="0">
                <a:solidFill>
                  <a:srgbClr val="FF0000"/>
                </a:solidFill>
                <a:latin typeface="Times New Roman" panose="02020603050405020304" pitchFamily="18" charset="0"/>
                <a:cs typeface="Times New Roman" panose="02020603050405020304" pitchFamily="18" charset="0"/>
              </a:rPr>
              <a:t>Оқу мақсаты</a:t>
            </a:r>
            <a:r>
              <a:rPr lang="kk-KZ" sz="5400" dirty="0" smtClean="0">
                <a:solidFill>
                  <a:srgbClr val="FF0000"/>
                </a:solidFill>
                <a:latin typeface="Times New Roman" panose="02020603050405020304" pitchFamily="18" charset="0"/>
                <a:cs typeface="Times New Roman" panose="02020603050405020304" pitchFamily="18" charset="0"/>
              </a:rPr>
              <a:t> </a:t>
            </a:r>
            <a:endParaRPr lang="ru-RU" sz="54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algn="ctr"/>
            <a:r>
              <a:rPr lang="kk-KZ" sz="4400" b="1" dirty="0">
                <a:latin typeface="Times New Roman" panose="02020603050405020304" pitchFamily="18" charset="0"/>
                <a:cs typeface="Times New Roman" panose="02020603050405020304" pitchFamily="18" charset="0"/>
              </a:rPr>
              <a:t>9.2.4.5 – талдай будандастырудың маңызын бағалау</a:t>
            </a:r>
            <a:endParaRPr lang="ru-RU"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424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887611"/>
          </a:xfrm>
        </p:spPr>
        <p:txBody>
          <a:bodyPr>
            <a:normAutofit fontScale="90000"/>
          </a:bodyPr>
          <a:lstStyle/>
          <a:p>
            <a:r>
              <a:rPr lang="kk-KZ" sz="5400" b="1" dirty="0" smtClean="0">
                <a:solidFill>
                  <a:srgbClr val="FF0000"/>
                </a:solidFill>
                <a:latin typeface="Times New Roman" panose="02020603050405020304" pitchFamily="18" charset="0"/>
                <a:cs typeface="Times New Roman" panose="02020603050405020304" pitchFamily="18" charset="0"/>
              </a:rPr>
              <a:t>Бағалау критерийлері </a:t>
            </a:r>
            <a:endParaRPr lang="ru-RU" sz="54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91821" y="2556932"/>
            <a:ext cx="9804776" cy="3318936"/>
          </a:xfrm>
        </p:spPr>
        <p:txBody>
          <a:bodyPr/>
          <a:lstStyle/>
          <a:p>
            <a:r>
              <a:rPr lang="kk-KZ" sz="3600" dirty="0">
                <a:latin typeface="Times New Roman" panose="02020603050405020304" pitchFamily="18" charset="0"/>
                <a:cs typeface="Times New Roman" panose="02020603050405020304" pitchFamily="18" charset="0"/>
              </a:rPr>
              <a:t>1.Талдаушы будандастыруға есептер шығара алады </a:t>
            </a:r>
            <a:endParaRPr lang="ru-RU" sz="3600" dirty="0">
              <a:latin typeface="Times New Roman" panose="02020603050405020304" pitchFamily="18" charset="0"/>
              <a:cs typeface="Times New Roman" panose="02020603050405020304" pitchFamily="18" charset="0"/>
            </a:endParaRPr>
          </a:p>
          <a:p>
            <a:r>
              <a:rPr lang="kk-KZ" sz="3600" dirty="0" smtClean="0">
                <a:latin typeface="Times New Roman" panose="02020603050405020304" pitchFamily="18" charset="0"/>
                <a:cs typeface="Times New Roman" panose="02020603050405020304" pitchFamily="18" charset="0"/>
              </a:rPr>
              <a:t>2</a:t>
            </a:r>
            <a:r>
              <a:rPr lang="kk-KZ" sz="3600" dirty="0">
                <a:latin typeface="Times New Roman" panose="02020603050405020304" pitchFamily="18" charset="0"/>
                <a:cs typeface="Times New Roman" panose="02020603050405020304" pitchFamily="18" charset="0"/>
              </a:rPr>
              <a:t>. Талдай будандастырудың ауылшаруашылығындағы маңызын түсіндіре алады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0584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777416"/>
            <a:ext cx="9601196" cy="682895"/>
          </a:xfrm>
        </p:spPr>
        <p:txBody>
          <a:bodyPr>
            <a:normAutofit fontScale="90000"/>
          </a:bodyPr>
          <a:lstStyle/>
          <a:p>
            <a:r>
              <a:rPr lang="kk-KZ" dirty="0" smtClean="0"/>
              <a:t/>
            </a:r>
            <a:br>
              <a:rPr lang="kk-KZ" dirty="0" smtClean="0"/>
            </a:br>
            <a:r>
              <a:rPr lang="kk-KZ" dirty="0" smtClean="0">
                <a:solidFill>
                  <a:srgbClr val="FF0000"/>
                </a:solidFill>
              </a:rPr>
              <a:t>«</a:t>
            </a:r>
            <a:r>
              <a:rPr lang="kk-KZ" dirty="0">
                <a:solidFill>
                  <a:srgbClr val="FF0000"/>
                </a:solidFill>
              </a:rPr>
              <a:t>True and False»</a:t>
            </a:r>
            <a:r>
              <a:rPr lang="ru-RU" dirty="0"/>
              <a:t/>
            </a:r>
            <a:br>
              <a:rPr lang="ru-RU" dirty="0"/>
            </a:br>
            <a:endParaRPr lang="ru-RU" dirty="0"/>
          </a:p>
        </p:txBody>
      </p:sp>
      <p:sp>
        <p:nvSpPr>
          <p:cNvPr id="3" name="Объект 2"/>
          <p:cNvSpPr>
            <a:spLocks noGrp="1"/>
          </p:cNvSpPr>
          <p:nvPr>
            <p:ph idx="1"/>
          </p:nvPr>
        </p:nvSpPr>
        <p:spPr>
          <a:xfrm>
            <a:off x="1295401" y="1555845"/>
            <a:ext cx="9601196" cy="4320023"/>
          </a:xfrm>
        </p:spPr>
        <p:txBody>
          <a:bodyPr>
            <a:normAutofit fontScale="85000" lnSpcReduction="10000"/>
          </a:bodyPr>
          <a:lstStyle/>
          <a:p>
            <a:r>
              <a:rPr lang="kk-KZ" sz="2800" dirty="0" smtClean="0">
                <a:latin typeface="Times New Roman" panose="02020603050405020304" pitchFamily="18" charset="0"/>
                <a:cs typeface="Times New Roman" panose="02020603050405020304" pitchFamily="18" charset="0"/>
              </a:rPr>
              <a:t>1</a:t>
            </a:r>
            <a:r>
              <a:rPr lang="kk-KZ" sz="2800" dirty="0">
                <a:latin typeface="Times New Roman" panose="02020603050405020304" pitchFamily="18" charset="0"/>
                <a:cs typeface="Times New Roman" panose="02020603050405020304" pitchFamily="18" charset="0"/>
              </a:rPr>
              <a:t>. Бір белгілі белгінің дамуын анықтайтын және гомологтық хромосомалардың бірдей локусында орналасқан гендерді аллельді гендер деп атайды.</a:t>
            </a:r>
            <a:endParaRPr lang="ru-RU" sz="2800" dirty="0">
              <a:latin typeface="Times New Roman" panose="02020603050405020304" pitchFamily="18" charset="0"/>
              <a:cs typeface="Times New Roman" panose="02020603050405020304" pitchFamily="18" charset="0"/>
            </a:endParaRPr>
          </a:p>
          <a:p>
            <a:r>
              <a:rPr lang="kk-KZ" sz="2800" dirty="0">
                <a:latin typeface="Times New Roman" panose="02020603050405020304" pitchFamily="18" charset="0"/>
                <a:cs typeface="Times New Roman" panose="02020603050405020304" pitchFamily="18" charset="0"/>
              </a:rPr>
              <a:t>2. Аллельді гендердің өзара әрекеттесуінің түрлері:  Толық доминанттылық  Толымсыз доминанттылық – Кодоминанттылық</a:t>
            </a:r>
            <a:endParaRPr lang="ru-RU" sz="2800" dirty="0">
              <a:latin typeface="Times New Roman" panose="02020603050405020304" pitchFamily="18" charset="0"/>
              <a:cs typeface="Times New Roman" panose="02020603050405020304" pitchFamily="18" charset="0"/>
            </a:endParaRPr>
          </a:p>
          <a:p>
            <a:r>
              <a:rPr lang="kk-KZ" sz="2800" dirty="0">
                <a:latin typeface="Times New Roman" panose="02020603050405020304" pitchFamily="18" charset="0"/>
                <a:cs typeface="Times New Roman" panose="02020603050405020304" pitchFamily="18" charset="0"/>
              </a:rPr>
              <a:t>3. Толымсыз немесе аралық доминанттылық деп бірінші ұрпақтың ата-аналарының біріне де ұқсамайтын біркелкілігін айтады</a:t>
            </a:r>
            <a:endParaRPr lang="ru-RU" sz="2800" dirty="0">
              <a:latin typeface="Times New Roman" panose="02020603050405020304" pitchFamily="18" charset="0"/>
              <a:cs typeface="Times New Roman" panose="02020603050405020304" pitchFamily="18" charset="0"/>
            </a:endParaRPr>
          </a:p>
          <a:p>
            <a:r>
              <a:rPr lang="kk-KZ" sz="2800" dirty="0">
                <a:latin typeface="Times New Roman" panose="02020603050405020304" pitchFamily="18" charset="0"/>
                <a:cs typeface="Times New Roman" panose="02020603050405020304" pitchFamily="18" charset="0"/>
              </a:rPr>
              <a:t>4.Толымсыз доминанттылық Мендельдің бірінші заңы деп аталады .</a:t>
            </a:r>
            <a:endParaRPr lang="ru-RU" sz="2800" dirty="0">
              <a:latin typeface="Times New Roman" panose="02020603050405020304" pitchFamily="18" charset="0"/>
              <a:cs typeface="Times New Roman" panose="02020603050405020304" pitchFamily="18" charset="0"/>
            </a:endParaRPr>
          </a:p>
          <a:p>
            <a:r>
              <a:rPr lang="kk-KZ" sz="2800" dirty="0">
                <a:latin typeface="Times New Roman" panose="02020603050405020304" pitchFamily="18" charset="0"/>
                <a:cs typeface="Times New Roman" panose="02020603050405020304" pitchFamily="18" charset="0"/>
              </a:rPr>
              <a:t>5.Толық </a:t>
            </a:r>
            <a:r>
              <a:rPr lang="kk-KZ" sz="3300" dirty="0">
                <a:latin typeface="Times New Roman" panose="02020603050405020304" pitchFamily="18" charset="0"/>
                <a:cs typeface="Times New Roman" panose="02020603050405020304" pitchFamily="18" charset="0"/>
              </a:rPr>
              <a:t>доминантт</a:t>
            </a:r>
            <a:r>
              <a:rPr lang="kk-KZ" sz="2800" dirty="0">
                <a:latin typeface="Times New Roman" panose="02020603050405020304" pitchFamily="18" charset="0"/>
                <a:cs typeface="Times New Roman" panose="02020603050405020304" pitchFamily="18" charset="0"/>
              </a:rPr>
              <a:t>ылық Мендельдің 1заңына </a:t>
            </a:r>
            <a:endParaRPr lang="ru-RU" sz="2800" dirty="0">
              <a:latin typeface="Times New Roman" panose="02020603050405020304" pitchFamily="18" charset="0"/>
              <a:cs typeface="Times New Roman" panose="02020603050405020304" pitchFamily="18" charset="0"/>
            </a:endParaRPr>
          </a:p>
          <a:p>
            <a:r>
              <a:rPr lang="kk-KZ" sz="2800" dirty="0">
                <a:latin typeface="Times New Roman" panose="02020603050405020304" pitchFamily="18" charset="0"/>
                <a:cs typeface="Times New Roman" panose="02020603050405020304" pitchFamily="18" charset="0"/>
              </a:rPr>
              <a:t>сәйкес келеді</a:t>
            </a:r>
            <a:endParaRPr lang="ru-RU" sz="28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746465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5401" y="914400"/>
            <a:ext cx="9950354" cy="4961468"/>
          </a:xfrm>
        </p:spPr>
        <p:txBody>
          <a:bodyPr>
            <a:normAutofit/>
          </a:bodyPr>
          <a:lstStyle/>
          <a:p>
            <a:r>
              <a:rPr lang="kk-KZ" sz="3200" b="1" dirty="0">
                <a:latin typeface="Times New Roman" panose="02020603050405020304" pitchFamily="18" charset="0"/>
                <a:cs typeface="Times New Roman" panose="02020603050405020304" pitchFamily="18" charset="0"/>
              </a:rPr>
              <a:t>Талдай будандастыру. </a:t>
            </a:r>
            <a:r>
              <a:rPr lang="kk-KZ" sz="3200" dirty="0">
                <a:latin typeface="Times New Roman" panose="02020603050405020304" pitchFamily="18" charset="0"/>
                <a:cs typeface="Times New Roman" panose="02020603050405020304" pitchFamily="18" charset="0"/>
              </a:rPr>
              <a:t>Фенотиптері ұқсас өсімдіктер мен жануарлардың генотиптерін анықтау мақсатында талдай будандастыру жүргізіледі. Ол үшін генотипі белгісіз дарақ  рецессивті белгісі бар гомозиготалы дарақпен будандастырылады. Егер алынған ұрпақ біркелкі болса, зерттеліп отырған дарақтың генотипі гомозиготалы, ал ажырау жүріп екі түрлі белгі көрінсе оның гетерозиготалы болғаны</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6105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C:\Users\bekbossynova_n@kst.nis.edu.kz\Desktop\Безымянный.png"/>
          <p:cNvPicPr>
            <a:picLocks noGrp="1"/>
          </p:cNvPicPr>
          <p:nvPr>
            <p:ph idx="1"/>
          </p:nvPr>
        </p:nvPicPr>
        <p:blipFill rotWithShape="1">
          <a:blip r:embed="rId2">
            <a:extLst>
              <a:ext uri="{28A0092B-C50C-407E-A947-70E740481C1C}">
                <a14:useLocalDpi xmlns:a14="http://schemas.microsoft.com/office/drawing/2010/main" val="0"/>
              </a:ext>
            </a:extLst>
          </a:blip>
          <a:srcRect r="18874" b="59420"/>
          <a:stretch/>
        </p:blipFill>
        <p:spPr bwMode="auto">
          <a:xfrm>
            <a:off x="1705970" y="1241946"/>
            <a:ext cx="8434317" cy="40356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0549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696543"/>
          </a:xfrm>
        </p:spPr>
        <p:txBody>
          <a:bodyPr>
            <a:noAutofit/>
          </a:bodyPr>
          <a:lstStyle/>
          <a:p>
            <a:r>
              <a:rPr lang="kk-KZ" dirty="0" smtClean="0">
                <a:solidFill>
                  <a:srgbClr val="FF0000"/>
                </a:solidFill>
                <a:latin typeface="Times New Roman" panose="02020603050405020304" pitchFamily="18" charset="0"/>
                <a:cs typeface="Times New Roman" panose="02020603050405020304" pitchFamily="18" charset="0"/>
              </a:rPr>
              <a:t>Егер Пеннет торына салсақ </a:t>
            </a:r>
            <a:endParaRPr lang="ru-RU" dirty="0">
              <a:solidFill>
                <a:srgbClr val="FF0000"/>
              </a:solidFill>
              <a:latin typeface="Times New Roman" panose="02020603050405020304" pitchFamily="18" charset="0"/>
              <a:cs typeface="Times New Roman" panose="02020603050405020304" pitchFamily="18" charset="0"/>
            </a:endParaRPr>
          </a:p>
        </p:txBody>
      </p:sp>
      <p:pic>
        <p:nvPicPr>
          <p:cNvPr id="4" name="Объект 3" descr="Image result for Ð°Ð½Ð°Ð»Ð¸Ð·Ð¸ÑÑÑÑÐµÐµ ÑÐºÑÐµÑÐ¸Ð²Ð°Ð½Ð¸Ðµ Ð¿ÑÐ¸Ð¼ÐµÑÑ"/>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4274" y="1951630"/>
            <a:ext cx="9995846" cy="4244454"/>
          </a:xfrm>
          <a:prstGeom prst="rect">
            <a:avLst/>
          </a:prstGeom>
          <a:noFill/>
          <a:ln>
            <a:noFill/>
          </a:ln>
        </p:spPr>
      </p:pic>
    </p:spTree>
    <p:extLst>
      <p:ext uri="{BB962C8B-B14F-4D97-AF65-F5344CB8AC3E}">
        <p14:creationId xmlns:p14="http://schemas.microsoft.com/office/powerpoint/2010/main" val="60334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82388" y="545910"/>
            <a:ext cx="10522424" cy="5882185"/>
          </a:xfrm>
          <a:prstGeom prst="rect">
            <a:avLst/>
          </a:prstGeom>
        </p:spPr>
      </p:pic>
    </p:spTree>
    <p:extLst>
      <p:ext uri="{BB962C8B-B14F-4D97-AF65-F5344CB8AC3E}">
        <p14:creationId xmlns:p14="http://schemas.microsoft.com/office/powerpoint/2010/main" val="2853485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710190"/>
          </a:xfrm>
        </p:spPr>
        <p:txBody>
          <a:bodyPr>
            <a:normAutofit fontScale="90000"/>
          </a:bodyPr>
          <a:lstStyle/>
          <a:p>
            <a:r>
              <a:rPr lang="kk-KZ" dirty="0" smtClean="0">
                <a:latin typeface="Times New Roman" panose="02020603050405020304" pitchFamily="18" charset="0"/>
                <a:cs typeface="Times New Roman" panose="02020603050405020304" pitchFamily="18" charset="0"/>
              </a:rPr>
              <a:t>Есеп шығару</a:t>
            </a:r>
            <a:r>
              <a:rPr lang="kk-KZ" dirty="0" smtClean="0"/>
              <a:t> </a:t>
            </a:r>
            <a:endParaRPr lang="ru-RU" dirty="0"/>
          </a:p>
        </p:txBody>
      </p:sp>
      <p:sp>
        <p:nvSpPr>
          <p:cNvPr id="3" name="Объект 2"/>
          <p:cNvSpPr>
            <a:spLocks noGrp="1"/>
          </p:cNvSpPr>
          <p:nvPr>
            <p:ph idx="1"/>
          </p:nvPr>
        </p:nvSpPr>
        <p:spPr>
          <a:xfrm>
            <a:off x="1295401" y="1828800"/>
            <a:ext cx="9601196" cy="4047068"/>
          </a:xfrm>
        </p:spPr>
        <p:txBody>
          <a:bodyPr/>
          <a:lstStyle/>
          <a:p>
            <a:r>
              <a:rPr lang="kk-KZ" dirty="0">
                <a:latin typeface="Times New Roman" panose="02020603050405020304" pitchFamily="18" charset="0"/>
                <a:cs typeface="Times New Roman" panose="02020603050405020304" pitchFamily="18" charset="0"/>
              </a:rPr>
              <a:t>Бұршақтың сұр түсі ақ түске қарағанда доминантты. Бұршағы сұр түсті өсімдікті ,бұршағы ақ түсті өсімдікпен будандастырды. Нәтижесінде ұрпақтары 32 сұр түсті бұршақты өсімдік және 36 ақ бұршақты өсімдік алынды ата аналарының және ұрпақтарының генотипін анықтаңыз .</a:t>
            </a:r>
            <a:endParaRPr lang="ru-RU" dirty="0">
              <a:latin typeface="Times New Roman" panose="02020603050405020304" pitchFamily="18" charset="0"/>
              <a:cs typeface="Times New Roman" panose="02020603050405020304" pitchFamily="18" charset="0"/>
            </a:endParaRPr>
          </a:p>
          <a:p>
            <a:r>
              <a:rPr lang="kk-KZ" b="1" dirty="0" smtClean="0">
                <a:latin typeface="Times New Roman" panose="02020603050405020304" pitchFamily="18" charset="0"/>
                <a:cs typeface="Times New Roman" panose="02020603050405020304" pitchFamily="18" charset="0"/>
              </a:rPr>
              <a:t>Дескрипторлары :</a:t>
            </a:r>
            <a:r>
              <a:rPr lang="kk-KZ" dirty="0" smtClean="0"/>
              <a:t> </a:t>
            </a:r>
            <a:r>
              <a:rPr lang="kk-KZ" dirty="0"/>
              <a:t>1.Есепті дұрыс </a:t>
            </a:r>
            <a:r>
              <a:rPr lang="ru-RU" dirty="0" err="1"/>
              <a:t>безендіреді</a:t>
            </a:r>
            <a:r>
              <a:rPr lang="ru-RU" dirty="0"/>
              <a:t> (</a:t>
            </a:r>
            <a:r>
              <a:rPr lang="kk-KZ" dirty="0"/>
              <a:t>оформляет </a:t>
            </a:r>
            <a:r>
              <a:rPr lang="ru-RU" dirty="0" smtClean="0"/>
              <a:t>)</a:t>
            </a:r>
          </a:p>
          <a:p>
            <a:r>
              <a:rPr lang="kk-KZ" dirty="0" smtClean="0"/>
              <a:t> </a:t>
            </a:r>
            <a:r>
              <a:rPr lang="kk-KZ" dirty="0"/>
              <a:t>2. Ұрпақтарының генотипін дұрыс анықтайды 3.Ата –аналарының генотипін дұрыс  анықтайды .</a:t>
            </a:r>
            <a:endParaRPr lang="ru-RU" dirty="0"/>
          </a:p>
          <a:p>
            <a:endParaRPr lang="ru-RU" dirty="0"/>
          </a:p>
        </p:txBody>
      </p:sp>
    </p:spTree>
    <p:extLst>
      <p:ext uri="{BB962C8B-B14F-4D97-AF65-F5344CB8AC3E}">
        <p14:creationId xmlns:p14="http://schemas.microsoft.com/office/powerpoint/2010/main" val="40913014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43</TotalTime>
  <Words>212</Words>
  <Application>Microsoft Office PowerPoint</Application>
  <PresentationFormat>Широкоэкранный</PresentationFormat>
  <Paragraphs>34</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Garamond</vt:lpstr>
      <vt:lpstr>Times New Roman</vt:lpstr>
      <vt:lpstr>Натуральные материалы</vt:lpstr>
      <vt:lpstr>Тақырыбы </vt:lpstr>
      <vt:lpstr>Оқу мақсаты </vt:lpstr>
      <vt:lpstr>Бағалау критерийлері </vt:lpstr>
      <vt:lpstr> «True and False» </vt:lpstr>
      <vt:lpstr>Презентация PowerPoint</vt:lpstr>
      <vt:lpstr>Презентация PowerPoint</vt:lpstr>
      <vt:lpstr>Егер Пеннет торына салсақ </vt:lpstr>
      <vt:lpstr>Презентация PowerPoint</vt:lpstr>
      <vt:lpstr>Есеп шығару </vt:lpstr>
      <vt:lpstr>Презентация PowerPoint</vt:lpstr>
      <vt:lpstr>Қалыптастырушы бағалау жұмысын орындау  </vt:lpstr>
      <vt:lpstr>Бағалау критерийлері </vt:lpstr>
      <vt:lpstr>Кері байланыс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Тақырыбы </dc:title>
  <dc:creator>Нурзипа Бекбосынова</dc:creator>
  <cp:lastModifiedBy>Нурзипа Бекбосынова</cp:lastModifiedBy>
  <cp:revision>5</cp:revision>
  <dcterms:created xsi:type="dcterms:W3CDTF">2019-03-20T16:01:02Z</dcterms:created>
  <dcterms:modified xsi:type="dcterms:W3CDTF">2019-03-21T17:54:34Z</dcterms:modified>
</cp:coreProperties>
</file>