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9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C49D59E-049A-4009-8BD0-569E007C9B45}" type="datetimeFigureOut">
              <a:rPr lang="ru-RU" smtClean="0"/>
              <a:t>03.12.2018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C49D59E-049A-4009-8BD0-569E007C9B45}" type="datetimeFigureOut">
              <a:rPr lang="ru-RU" smtClean="0"/>
              <a:t>03.12.2018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C49D59E-049A-4009-8BD0-569E007C9B45}" type="datetimeFigureOut">
              <a:rPr lang="ru-RU" smtClean="0"/>
              <a:t>03.12.2018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C49D59E-049A-4009-8BD0-569E007C9B45}" type="datetimeFigureOut">
              <a:rPr lang="ru-RU" smtClean="0"/>
              <a:t>03.12.2018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C49D59E-049A-4009-8BD0-569E007C9B45}" type="datetimeFigureOut">
              <a:rPr lang="ru-RU" smtClean="0"/>
              <a:t>03.12.2018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C49D59E-049A-4009-8BD0-569E007C9B45}" type="datetimeFigureOut">
              <a:rPr lang="ru-RU" smtClean="0"/>
              <a:t>03.12.2018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C49D59E-049A-4009-8BD0-569E007C9B45}" type="datetimeFigureOut">
              <a:rPr lang="ru-RU" smtClean="0"/>
              <a:t>03.12.2018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C49D59E-049A-4009-8BD0-569E007C9B45}" type="datetimeFigureOut">
              <a:rPr lang="ru-RU" smtClean="0"/>
              <a:t>03.12.2018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C49D59E-049A-4009-8BD0-569E007C9B45}" type="datetimeFigureOut">
              <a:rPr lang="ru-RU" smtClean="0"/>
              <a:t>03.12.2018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C49D59E-049A-4009-8BD0-569E007C9B45}" type="datetimeFigureOut">
              <a:rPr lang="ru-RU" smtClean="0"/>
              <a:t>03.12.2018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C49D59E-049A-4009-8BD0-569E007C9B45}" type="datetimeFigureOut">
              <a:rPr lang="ru-RU" smtClean="0"/>
              <a:t>03.12.2018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04C0F8-DD9C-4602-B699-689F50317E87}"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49D59E-049A-4009-8BD0-569E007C9B45}" type="datetimeFigureOut">
              <a:rPr lang="ru-RU" smtClean="0"/>
              <a:t>03.12.2018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04C0F8-DD9C-4602-B699-689F50317E8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03648" y="548680"/>
            <a:ext cx="6400800" cy="1752600"/>
          </a:xfrm>
        </p:spPr>
        <p:txBody>
          <a:bodyPr>
            <a:normAutofit fontScale="47500" lnSpcReduction="20000"/>
          </a:bodyPr>
          <a:lstStyle/>
          <a:p>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Білім беру облысы: Таным</a:t>
            </a:r>
            <a:r>
              <a:rPr kumimoji="0" lang="ru-RU" sz="1200" b="0" i="0" u="none" strike="noStrike" cap="none" normalizeH="0" baseline="0" dirty="0" smtClean="0">
                <a:ln>
                  <a:noFill/>
                </a:ln>
                <a:solidFill>
                  <a:schemeClr val="tx1"/>
                </a:solidFill>
                <a:effectLst/>
                <a:latin typeface="Arial" pitchFamily="34" charset="0"/>
                <a:cs typeface="Arial" pitchFamily="34" charset="0"/>
              </a:rPr>
              <a:t/>
            </a:r>
            <a:br>
              <a:rPr kumimoji="0" lang="ru-RU" sz="1200" b="0" i="0" u="none" strike="noStrike" cap="none" normalizeH="0" baseline="0" dirty="0" smtClean="0">
                <a:ln>
                  <a:noFill/>
                </a:ln>
                <a:solidFill>
                  <a:schemeClr val="tx1"/>
                </a:solidFill>
                <a:effectLst/>
                <a:latin typeface="Arial" pitchFamily="34" charset="0"/>
                <a:cs typeface="Arial" pitchFamily="34" charset="0"/>
              </a:rPr>
            </a:b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Кіші саласы: Сенсорика</a:t>
            </a:r>
            <a:r>
              <a:rPr kumimoji="0" lang="ru-RU" sz="1200" b="0" i="0" u="none" strike="noStrike" cap="none" normalizeH="0" baseline="0" dirty="0" smtClean="0">
                <a:ln>
                  <a:noFill/>
                </a:ln>
                <a:solidFill>
                  <a:schemeClr val="tx1"/>
                </a:solidFill>
                <a:effectLst/>
                <a:latin typeface="Arial" pitchFamily="34" charset="0"/>
                <a:cs typeface="Arial" pitchFamily="34" charset="0"/>
              </a:rPr>
              <a:t/>
            </a:r>
            <a:br>
              <a:rPr kumimoji="0" lang="ru-RU" sz="1200" b="0" i="0" u="none" strike="noStrike" cap="none" normalizeH="0" baseline="0" dirty="0" smtClean="0">
                <a:ln>
                  <a:noFill/>
                </a:ln>
                <a:solidFill>
                  <a:schemeClr val="tx1"/>
                </a:solidFill>
                <a:effectLst/>
                <a:latin typeface="Arial" pitchFamily="34" charset="0"/>
                <a:cs typeface="Arial" pitchFamily="34" charset="0"/>
              </a:rPr>
            </a:b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Жас мөлшері: 2-3 жас</a:t>
            </a:r>
            <a:r>
              <a:rPr kumimoji="0" lang="ru-RU" sz="1200" b="0" i="0" u="none" strike="noStrike" cap="none" normalizeH="0" baseline="0" dirty="0" smtClean="0">
                <a:ln>
                  <a:noFill/>
                </a:ln>
                <a:solidFill>
                  <a:schemeClr val="tx1"/>
                </a:solidFill>
                <a:effectLst/>
                <a:latin typeface="Arial" pitchFamily="34" charset="0"/>
                <a:cs typeface="Arial" pitchFamily="34" charset="0"/>
              </a:rPr>
              <a:t/>
            </a:r>
            <a:br>
              <a:rPr kumimoji="0" lang="ru-RU" sz="1200" b="0" i="0" u="none" strike="noStrike" cap="none" normalizeH="0" baseline="0" dirty="0" smtClean="0">
                <a:ln>
                  <a:noFill/>
                </a:ln>
                <a:solidFill>
                  <a:schemeClr val="tx1"/>
                </a:solidFill>
                <a:effectLst/>
                <a:latin typeface="Arial" pitchFamily="34" charset="0"/>
                <a:cs typeface="Arial" pitchFamily="34" charset="0"/>
              </a:rPr>
            </a:br>
            <a:r>
              <a:rPr lang="kk-KZ" b="1" u="sng" dirty="0" smtClean="0">
                <a:solidFill>
                  <a:schemeClr val="tx1"/>
                </a:solidFill>
                <a:latin typeface="Times New Roman" pitchFamily="18" charset="0"/>
                <a:cs typeface="Times New Roman" pitchFamily="18" charset="0"/>
              </a:rPr>
              <a:t>Исабаева Гульсум</a:t>
            </a:r>
            <a:r>
              <a:rPr kumimoji="0" lang="ru-RU" sz="1200" b="0" i="0" u="none" strike="noStrike" cap="none" normalizeH="0" baseline="0" dirty="0" smtClean="0">
                <a:ln>
                  <a:noFill/>
                </a:ln>
                <a:solidFill>
                  <a:schemeClr val="tx1"/>
                </a:solidFill>
                <a:effectLst/>
                <a:latin typeface="Arial" pitchFamily="34" charset="0"/>
                <a:cs typeface="Arial" pitchFamily="34" charset="0"/>
              </a:rPr>
              <a:t/>
            </a:r>
            <a:br>
              <a:rPr kumimoji="0" lang="ru-RU" sz="1200" b="0" i="0" u="none" strike="noStrike" cap="none" normalizeH="0" baseline="0" dirty="0" smtClean="0">
                <a:ln>
                  <a:noFill/>
                </a:ln>
                <a:solidFill>
                  <a:schemeClr val="tx1"/>
                </a:solidFill>
                <a:effectLst/>
                <a:latin typeface="Arial" pitchFamily="34" charset="0"/>
                <a:cs typeface="Arial" pitchFamily="34" charset="0"/>
              </a:rPr>
            </a:b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Образовательная область: Познание</a:t>
            </a:r>
            <a:r>
              <a:rPr kumimoji="0" lang="ru-RU" sz="1200" b="0" i="0" u="none" strike="noStrike" cap="none" normalizeH="0" baseline="0" dirty="0" smtClean="0">
                <a:ln>
                  <a:noFill/>
                </a:ln>
                <a:solidFill>
                  <a:schemeClr val="tx1"/>
                </a:solidFill>
                <a:effectLst/>
                <a:latin typeface="Arial" pitchFamily="34" charset="0"/>
                <a:cs typeface="Arial" pitchFamily="34" charset="0"/>
              </a:rPr>
              <a:t/>
            </a:r>
            <a:br>
              <a:rPr kumimoji="0" lang="ru-RU" sz="1200" b="0" i="0" u="none" strike="noStrike" cap="none" normalizeH="0" baseline="0" dirty="0" smtClean="0">
                <a:ln>
                  <a:noFill/>
                </a:ln>
                <a:solidFill>
                  <a:schemeClr val="tx1"/>
                </a:solidFill>
                <a:effectLst/>
                <a:latin typeface="Arial" pitchFamily="34" charset="0"/>
                <a:cs typeface="Arial" pitchFamily="34" charset="0"/>
              </a:rPr>
            </a:b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Подобласть: Сенсорика</a:t>
            </a:r>
            <a:r>
              <a:rPr kumimoji="0" lang="ru-RU" sz="1200" b="0" i="0" u="none" strike="noStrike" cap="none" normalizeH="0" baseline="0" dirty="0" smtClean="0">
                <a:ln>
                  <a:noFill/>
                </a:ln>
                <a:solidFill>
                  <a:schemeClr val="tx1"/>
                </a:solidFill>
                <a:effectLst/>
                <a:latin typeface="Arial" pitchFamily="34" charset="0"/>
                <a:cs typeface="Arial" pitchFamily="34" charset="0"/>
              </a:rPr>
              <a:t/>
            </a:r>
            <a:br>
              <a:rPr kumimoji="0" lang="ru-RU" sz="1200" b="0" i="0" u="none" strike="noStrike" cap="none" normalizeH="0" baseline="0" dirty="0" smtClean="0">
                <a:ln>
                  <a:noFill/>
                </a:ln>
                <a:solidFill>
                  <a:schemeClr val="tx1"/>
                </a:solidFill>
                <a:effectLst/>
                <a:latin typeface="Arial" pitchFamily="34" charset="0"/>
                <a:cs typeface="Arial" pitchFamily="34" charset="0"/>
              </a:rPr>
            </a:b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Возрасть: 2-3 лет.</a:t>
            </a:r>
            <a:r>
              <a:rPr kumimoji="0" lang="ru-RU" sz="1200" b="0" i="0" u="none" strike="noStrike" cap="none" normalizeH="0" baseline="0" dirty="0" smtClean="0">
                <a:ln>
                  <a:noFill/>
                </a:ln>
                <a:solidFill>
                  <a:schemeClr val="tx1"/>
                </a:solidFill>
                <a:effectLst/>
                <a:latin typeface="Arial" pitchFamily="34" charset="0"/>
                <a:cs typeface="Arial" pitchFamily="34" charset="0"/>
              </a:rPr>
              <a:t/>
            </a:r>
            <a:br>
              <a:rPr kumimoji="0" lang="ru-RU" sz="1200" b="0" i="0" u="none" strike="noStrike" cap="none" normalizeH="0" baseline="0" dirty="0" smtClean="0">
                <a:ln>
                  <a:noFill/>
                </a:ln>
                <a:solidFill>
                  <a:schemeClr val="tx1"/>
                </a:solidFill>
                <a:effectLst/>
                <a:latin typeface="Arial" pitchFamily="34" charset="0"/>
                <a:cs typeface="Arial" pitchFamily="34" charset="0"/>
              </a:rPr>
            </a:br>
            <a:endParaRPr lang="ru-RU" dirty="0"/>
          </a:p>
        </p:txBody>
      </p:sp>
      <p:pic>
        <p:nvPicPr>
          <p:cNvPr id="1027" name="Рисунок 1"/>
          <p:cNvPicPr>
            <a:picLocks noChangeAspect="1" noChangeArrowheads="1"/>
          </p:cNvPicPr>
          <p:nvPr/>
        </p:nvPicPr>
        <p:blipFill>
          <a:blip r:embed="rId2" cstate="print"/>
          <a:srcRect/>
          <a:stretch>
            <a:fillRect/>
          </a:stretch>
        </p:blipFill>
        <p:spPr bwMode="auto">
          <a:xfrm>
            <a:off x="4932040" y="4797152"/>
            <a:ext cx="2628900" cy="1590675"/>
          </a:xfrm>
          <a:prstGeom prst="rect">
            <a:avLst/>
          </a:prstGeom>
          <a:noFill/>
        </p:spPr>
      </p:pic>
      <p:pic>
        <p:nvPicPr>
          <p:cNvPr id="1026" name="Рисунок 4"/>
          <p:cNvPicPr>
            <a:picLocks noChangeAspect="1" noChangeArrowheads="1"/>
          </p:cNvPicPr>
          <p:nvPr/>
        </p:nvPicPr>
        <p:blipFill>
          <a:blip r:embed="rId3" cstate="print"/>
          <a:srcRect/>
          <a:stretch>
            <a:fillRect/>
          </a:stretch>
        </p:blipFill>
        <p:spPr bwMode="auto">
          <a:xfrm>
            <a:off x="2411760" y="4797152"/>
            <a:ext cx="2343150" cy="1590675"/>
          </a:xfrm>
          <a:prstGeom prst="rect">
            <a:avLst/>
          </a:prstGeom>
          <a:noFill/>
        </p:spPr>
      </p:pic>
      <p:sp>
        <p:nvSpPr>
          <p:cNvPr id="1029" name="Rectangle 5"/>
          <p:cNvSpPr>
            <a:spLocks noChangeArrowheads="1"/>
          </p:cNvSpPr>
          <p:nvPr/>
        </p:nvSpPr>
        <p:spPr bwMode="auto">
          <a:xfrm>
            <a:off x="0" y="20478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30" name="Rectangle 6"/>
          <p:cNvSpPr>
            <a:spLocks noChangeArrowheads="1"/>
          </p:cNvSpPr>
          <p:nvPr/>
        </p:nvSpPr>
        <p:spPr bwMode="auto">
          <a:xfrm>
            <a:off x="0" y="3638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Прямоугольник 9"/>
          <p:cNvSpPr/>
          <p:nvPr/>
        </p:nvSpPr>
        <p:spPr>
          <a:xfrm>
            <a:off x="539552" y="2204864"/>
            <a:ext cx="7488832" cy="2462213"/>
          </a:xfrm>
          <a:prstGeom prst="rect">
            <a:avLst/>
          </a:prstGeom>
        </p:spPr>
        <p:txBody>
          <a:bodyPr wrap="square">
            <a:spAutoFit/>
          </a:bodyPr>
          <a:lstStyle/>
          <a:p>
            <a:pPr lvl="0" fontAlgn="base">
              <a:spcBef>
                <a:spcPct val="0"/>
              </a:spcBef>
              <a:spcAft>
                <a:spcPct val="0"/>
              </a:spcAft>
            </a:pPr>
            <a:r>
              <a:rPr lang="kk-KZ" sz="1400" b="1" dirty="0">
                <a:solidFill>
                  <a:prstClr val="black"/>
                </a:solidFill>
                <a:latin typeface="Times New Roman" pitchFamily="18" charset="0"/>
                <a:ea typeface="Calibri" pitchFamily="34" charset="0"/>
                <a:cs typeface="Times New Roman" pitchFamily="18" charset="0"/>
              </a:rPr>
              <a:t>Дидактикалық ойын:«Сыйқырлы шелек»,</a:t>
            </a:r>
            <a:endParaRPr lang="ru-RU" sz="800" dirty="0">
              <a:solidFill>
                <a:prstClr val="black"/>
              </a:solidFill>
              <a:latin typeface="Arial" pitchFamily="34" charset="0"/>
              <a:cs typeface="Arial" pitchFamily="34" charset="0"/>
            </a:endParaRPr>
          </a:p>
          <a:p>
            <a:pPr lvl="0" eaLnBrk="0" fontAlgn="base" hangingPunct="0">
              <a:spcBef>
                <a:spcPct val="0"/>
              </a:spcBef>
              <a:spcAft>
                <a:spcPct val="0"/>
              </a:spcAft>
            </a:pPr>
            <a:r>
              <a:rPr lang="kk-KZ" sz="1400" b="1" dirty="0">
                <a:solidFill>
                  <a:prstClr val="black"/>
                </a:solidFill>
                <a:latin typeface="Times New Roman" pitchFamily="18" charset="0"/>
                <a:ea typeface="Calibri" pitchFamily="34" charset="0"/>
                <a:cs typeface="Times New Roman" pitchFamily="18" charset="0"/>
              </a:rPr>
              <a:t>«Волшебное ведро»,  «Magic buket»</a:t>
            </a:r>
            <a:endParaRPr lang="ru-RU" sz="800" dirty="0">
              <a:solidFill>
                <a:prstClr val="black"/>
              </a:solidFill>
              <a:latin typeface="Arial" pitchFamily="34" charset="0"/>
              <a:cs typeface="Arial" pitchFamily="34" charset="0"/>
            </a:endParaRPr>
          </a:p>
          <a:p>
            <a:pPr lvl="0" eaLnBrk="0" fontAlgn="base" hangingPunct="0">
              <a:spcBef>
                <a:spcPct val="0"/>
              </a:spcBef>
              <a:spcAft>
                <a:spcPct val="0"/>
              </a:spcAft>
            </a:pPr>
            <a:r>
              <a:rPr lang="kk-KZ" sz="1400" b="1" dirty="0">
                <a:solidFill>
                  <a:prstClr val="black"/>
                </a:solidFill>
                <a:latin typeface="Times New Roman" pitchFamily="18" charset="0"/>
                <a:ea typeface="Calibri" pitchFamily="34" charset="0"/>
                <a:cs typeface="Times New Roman" pitchFamily="18" charset="0"/>
              </a:rPr>
              <a:t>Мақсаты</a:t>
            </a:r>
            <a:r>
              <a:rPr lang="kk-KZ" sz="1400" dirty="0">
                <a:solidFill>
                  <a:prstClr val="black"/>
                </a:solidFill>
                <a:latin typeface="Times New Roman" pitchFamily="18" charset="0"/>
                <a:ea typeface="Calibri" pitchFamily="34" charset="0"/>
                <a:cs typeface="Times New Roman" pitchFamily="18" charset="0"/>
              </a:rPr>
              <a:t>: Балалардың ұсақ саусақ моторикасын дамытады, түстерді ажыратады, геометриялық пішіндерді ажыратуды үйренеді, сөйлеу тілін дамытады.</a:t>
            </a:r>
            <a:endParaRPr lang="ru-RU" sz="800" dirty="0">
              <a:solidFill>
                <a:prstClr val="black"/>
              </a:solidFill>
              <a:latin typeface="Arial" pitchFamily="34" charset="0"/>
              <a:cs typeface="Arial" pitchFamily="34" charset="0"/>
            </a:endParaRPr>
          </a:p>
          <a:p>
            <a:pPr lvl="0" eaLnBrk="0" fontAlgn="base" hangingPunct="0">
              <a:spcBef>
                <a:spcPct val="0"/>
              </a:spcBef>
              <a:spcAft>
                <a:spcPct val="0"/>
              </a:spcAft>
            </a:pPr>
            <a:r>
              <a:rPr lang="kk-KZ" sz="1400" b="1" dirty="0">
                <a:solidFill>
                  <a:prstClr val="black"/>
                </a:solidFill>
                <a:latin typeface="Times New Roman" pitchFamily="18" charset="0"/>
                <a:ea typeface="Calibri" pitchFamily="34" charset="0"/>
                <a:cs typeface="Times New Roman" pitchFamily="18" charset="0"/>
              </a:rPr>
              <a:t>Қолданылатын құрал жабдықтар</a:t>
            </a:r>
            <a:r>
              <a:rPr lang="kk-KZ" sz="1400" dirty="0">
                <a:solidFill>
                  <a:prstClr val="black"/>
                </a:solidFill>
                <a:latin typeface="Times New Roman" pitchFamily="18" charset="0"/>
                <a:ea typeface="Calibri" pitchFamily="34" charset="0"/>
                <a:cs typeface="Times New Roman" pitchFamily="18" charset="0"/>
              </a:rPr>
              <a:t>:Сыйқырлы шелек, түрлі –түсті төртбұрыш, дөңгелек қақпақтар.</a:t>
            </a:r>
            <a:endParaRPr lang="ru-RU" sz="800" dirty="0">
              <a:solidFill>
                <a:prstClr val="black"/>
              </a:solidFill>
              <a:latin typeface="Arial" pitchFamily="34" charset="0"/>
              <a:cs typeface="Arial" pitchFamily="34" charset="0"/>
            </a:endParaRPr>
          </a:p>
          <a:p>
            <a:pPr lvl="0" eaLnBrk="0" fontAlgn="base" hangingPunct="0">
              <a:spcBef>
                <a:spcPct val="0"/>
              </a:spcBef>
              <a:spcAft>
                <a:spcPct val="0"/>
              </a:spcAft>
            </a:pPr>
            <a:r>
              <a:rPr lang="kk-KZ" sz="1400" b="1" dirty="0">
                <a:solidFill>
                  <a:prstClr val="black"/>
                </a:solidFill>
                <a:latin typeface="Times New Roman" pitchFamily="18" charset="0"/>
                <a:ea typeface="Calibri" pitchFamily="34" charset="0"/>
                <a:cs typeface="Times New Roman" pitchFamily="18" charset="0"/>
              </a:rPr>
              <a:t>Ойын барысы:</a:t>
            </a:r>
            <a:r>
              <a:rPr lang="kk-KZ" sz="1400" dirty="0">
                <a:solidFill>
                  <a:prstClr val="black"/>
                </a:solidFill>
                <a:latin typeface="Times New Roman" pitchFamily="18" charset="0"/>
                <a:ea typeface="Calibri" pitchFamily="34" charset="0"/>
                <a:cs typeface="Times New Roman" pitchFamily="18" charset="0"/>
              </a:rPr>
              <a:t>Сыйқырлы шелек-бұл шелектің екі жанында баланың қолы сиятындай етіп шүберектен жасалған қолдары ал қақпағында ,төрт түрлі төртбұрыш, ортасы дөнгелек етіп  ойлған. Балалар шелектін екі жанынан қолдарын салып, алып шыққан фигураның түсін,шішінін айта отырып,шелектің қақпағынан түсіреді.Осылайша ойнау барысында баланың сөйлеу тілін де ұсақ қол моторикасын дамытамыз.</a:t>
            </a:r>
            <a:endParaRPr lang="kk-KZ"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105</Words>
  <Application>Microsoft Office PowerPoint</Application>
  <PresentationFormat>Экран (4:3)</PresentationFormat>
  <Paragraphs>9</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Презентация PowerPoint</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Гульсим</cp:lastModifiedBy>
  <cp:revision>2</cp:revision>
  <dcterms:created xsi:type="dcterms:W3CDTF">2016-02-14T14:30:58Z</dcterms:created>
  <dcterms:modified xsi:type="dcterms:W3CDTF">2018-12-03T15:52:36Z</dcterms:modified>
</cp:coreProperties>
</file>