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73" r:id="rId2"/>
    <p:sldId id="274" r:id="rId3"/>
    <p:sldId id="257" r:id="rId4"/>
    <p:sldId id="264" r:id="rId5"/>
    <p:sldId id="265" r:id="rId6"/>
    <p:sldId id="266" r:id="rId7"/>
    <p:sldId id="267" r:id="rId8"/>
    <p:sldId id="268" r:id="rId9"/>
    <p:sldId id="270" r:id="rId10"/>
    <p:sldId id="271" r:id="rId11"/>
    <p:sldId id="272" r:id="rId12"/>
    <p:sldId id="25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030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87AAC1-8610-4021-AED1-1422024C44F0}" type="slidenum">
              <a:rPr lang="ru-RU" smtClean="0"/>
              <a:t>‹#›</a:t>
            </a:fld>
            <a:endParaRPr lang="ru-RU"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87AAC1-8610-4021-AED1-1422024C44F0}"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87AAC1-8610-4021-AED1-1422024C44F0}"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87AAC1-8610-4021-AED1-1422024C44F0}" type="slidenum">
              <a:rPr lang="ru-RU" smtClean="0"/>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A087AAC1-8610-4021-AED1-1422024C44F0}"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87AAC1-8610-4021-AED1-1422024C44F0}" type="slidenum">
              <a:rPr lang="ru-RU" smtClean="0"/>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A087AAC1-8610-4021-AED1-1422024C44F0}" type="slidenum">
              <a:rPr lang="ru-RU" smtClean="0"/>
              <a:t>‹#›</a:t>
            </a:fld>
            <a:endParaRPr lang="ru-RU" dirty="0"/>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A087AAC1-8610-4021-AED1-1422024C44F0}"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A087AAC1-8610-4021-AED1-1422024C44F0}"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87AAC1-8610-4021-AED1-1422024C44F0}" type="slidenum">
              <a:rPr lang="ru-RU" smtClean="0"/>
              <a:t>‹#›</a:t>
            </a:fld>
            <a:endParaRPr lang="ru-RU"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8C1ADBB-73F9-4E7E-B470-F8AE8BF7AE3F}" type="datetimeFigureOut">
              <a:rPr lang="ru-RU" smtClean="0"/>
              <a:t>12.09.2020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A087AAC1-8610-4021-AED1-1422024C44F0}" type="slidenum">
              <a:rPr lang="ru-RU" smtClean="0"/>
              <a:t>‹#›</a:t>
            </a:fld>
            <a:endParaRPr lang="ru-RU"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8C1ADBB-73F9-4E7E-B470-F8AE8BF7AE3F}" type="datetimeFigureOut">
              <a:rPr lang="ru-RU" smtClean="0"/>
              <a:t>12.09.2020</a:t>
            </a:fld>
            <a:endParaRPr lang="ru-RU"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087AAC1-8610-4021-AED1-1422024C44F0}"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772816"/>
            <a:ext cx="7088575" cy="1143000"/>
          </a:xfrm>
        </p:spPr>
        <p:txBody>
          <a:bodyPr/>
          <a:lstStyle/>
          <a:p>
            <a:r>
              <a:rPr lang="kk-KZ" dirty="0" smtClean="0">
                <a:latin typeface="Times New Roman" panose="02020603050405020304" pitchFamily="18" charset="0"/>
                <a:cs typeface="Times New Roman" panose="02020603050405020304" pitchFamily="18" charset="0"/>
              </a:rPr>
              <a:t>Биология пән мұғалімі: </a:t>
            </a:r>
            <a:r>
              <a:rPr lang="kk-KZ" dirty="0" err="1" smtClean="0">
                <a:latin typeface="Times New Roman" panose="02020603050405020304" pitchFamily="18" charset="0"/>
                <a:cs typeface="Times New Roman" panose="02020603050405020304" pitchFamily="18" charset="0"/>
              </a:rPr>
              <a:t>Қоғашева</a:t>
            </a:r>
            <a:r>
              <a:rPr lang="kk-KZ" dirty="0" smtClean="0">
                <a:latin typeface="Times New Roman" panose="02020603050405020304" pitchFamily="18" charset="0"/>
                <a:cs typeface="Times New Roman" panose="02020603050405020304" pitchFamily="18" charset="0"/>
              </a:rPr>
              <a:t> Жанар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8237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sz="quarter" idx="13"/>
            <p:extLst>
              <p:ext uri="{D42A27DB-BD31-4B8C-83A1-F6EECF244321}">
                <p14:modId xmlns:p14="http://schemas.microsoft.com/office/powerpoint/2010/main" val="2349460223"/>
              </p:ext>
            </p:extLst>
          </p:nvPr>
        </p:nvGraphicFramePr>
        <p:xfrm>
          <a:off x="1143000" y="1698212"/>
          <a:ext cx="6400800" cy="2804160"/>
        </p:xfrm>
        <a:graphic>
          <a:graphicData uri="http://schemas.openxmlformats.org/drawingml/2006/table">
            <a:tbl>
              <a:tblPr firstRow="1" firstCol="1" bandRow="1">
                <a:tableStyleId>{5C22544A-7EE6-4342-B048-85BDC9FD1C3A}</a:tableStyleId>
              </a:tblPr>
              <a:tblGrid>
                <a:gridCol w="2980212"/>
                <a:gridCol w="3223443"/>
                <a:gridCol w="197145"/>
              </a:tblGrid>
              <a:tr h="188440">
                <a:tc gridSpan="2">
                  <a:txBody>
                    <a:bodyPr/>
                    <a:lstStyle/>
                    <a:p>
                      <a:pPr>
                        <a:lnSpc>
                          <a:spcPct val="115000"/>
                        </a:lnSpc>
                        <a:spcAft>
                          <a:spcPts val="0"/>
                        </a:spcAft>
                        <a:tabLst>
                          <a:tab pos="447040" algn="l"/>
                        </a:tabLst>
                      </a:pPr>
                      <a:r>
                        <a:rPr lang="kk-KZ" sz="2000" dirty="0">
                          <a:solidFill>
                            <a:schemeClr val="tx1"/>
                          </a:solidFill>
                          <a:effectLst/>
                          <a:latin typeface="Times New Roman" panose="02020603050405020304" pitchFamily="18" charset="0"/>
                          <a:cs typeface="Times New Roman" panose="02020603050405020304" pitchFamily="18" charset="0"/>
                        </a:rPr>
                        <a:t>                                         Қызыл кітапқа енген</a:t>
                      </a:r>
                      <a:endParaRPr lang="ru-RU"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hMerge="1">
                  <a:txBody>
                    <a:bodyPr/>
                    <a:lstStyle/>
                    <a:p>
                      <a:endParaRPr lang="ru-RU"/>
                    </a:p>
                  </a:txBody>
                  <a:tcPr/>
                </a:tc>
                <a:tc rowSpan="7">
                  <a:txBody>
                    <a:bodyPr/>
                    <a:lstStyle/>
                    <a:p>
                      <a:pPr>
                        <a:lnSpc>
                          <a:spcPct val="115000"/>
                        </a:lnSpc>
                        <a:spcAft>
                          <a:spcPts val="0"/>
                        </a:spcAft>
                      </a:pPr>
                      <a:r>
                        <a:rPr lang="kk-KZ" sz="1100">
                          <a:effectLst/>
                        </a:rPr>
                        <a:t> </a:t>
                      </a:r>
                      <a:endParaRPr lang="ru-R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1448" marR="61448" marT="0" marB="0"/>
                </a:tc>
              </a:tr>
              <a:tr h="188440">
                <a:tc>
                  <a:txBody>
                    <a:bodyPr/>
                    <a:lstStyle/>
                    <a:p>
                      <a:pPr algn="just">
                        <a:lnSpc>
                          <a:spcPct val="115000"/>
                        </a:lnSpc>
                        <a:spcAft>
                          <a:spcPts val="0"/>
                        </a:spcAft>
                        <a:tabLst>
                          <a:tab pos="447040" algn="l"/>
                        </a:tabLst>
                      </a:pPr>
                      <a:r>
                        <a:rPr lang="kk-KZ" sz="2000" dirty="0">
                          <a:solidFill>
                            <a:schemeClr val="tx1"/>
                          </a:solidFill>
                          <a:effectLst/>
                          <a:latin typeface="Times New Roman" panose="02020603050405020304" pitchFamily="18" charset="0"/>
                          <a:cs typeface="Times New Roman" panose="02020603050405020304" pitchFamily="18" charset="0"/>
                        </a:rPr>
                        <a:t>                  өсімдіктер</a:t>
                      </a:r>
                      <a:endParaRPr lang="ru-RU"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a:txBody>
                    <a:bodyPr/>
                    <a:lstStyle/>
                    <a:p>
                      <a:pPr algn="just">
                        <a:lnSpc>
                          <a:spcPct val="115000"/>
                        </a:lnSpc>
                        <a:spcAft>
                          <a:spcPts val="0"/>
                        </a:spcAft>
                        <a:tabLst>
                          <a:tab pos="447040" algn="l"/>
                        </a:tabLst>
                      </a:pPr>
                      <a:r>
                        <a:rPr lang="kk-KZ" sz="2000">
                          <a:solidFill>
                            <a:schemeClr val="tx1"/>
                          </a:solidFill>
                          <a:effectLst/>
                          <a:latin typeface="Times New Roman" panose="02020603050405020304" pitchFamily="18" charset="0"/>
                          <a:cs typeface="Times New Roman" panose="02020603050405020304" pitchFamily="18" charset="0"/>
                        </a:rPr>
                        <a:t>                жануарлар</a:t>
                      </a:r>
                      <a:endParaRPr lang="ru-RU" sz="2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vMerge="1">
                  <a:txBody>
                    <a:bodyPr/>
                    <a:lstStyle/>
                    <a:p>
                      <a:endParaRPr lang="ru-RU"/>
                    </a:p>
                  </a:txBody>
                  <a:tcPr/>
                </a:tc>
              </a:tr>
              <a:tr h="188440">
                <a:tc>
                  <a:txBody>
                    <a:bodyPr/>
                    <a:lstStyle/>
                    <a:p>
                      <a:pPr fontAlgn="base"/>
                      <a:r>
                        <a:rPr lang="kk-KZ"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1448" marR="61448" marT="0" marB="0"/>
                </a:tc>
                <a:tc>
                  <a:txBody>
                    <a:bodyPr/>
                    <a:lstStyle/>
                    <a:p>
                      <a:pPr algn="just">
                        <a:lnSpc>
                          <a:spcPct val="115000"/>
                        </a:lnSpc>
                        <a:spcAft>
                          <a:spcPts val="0"/>
                        </a:spcAft>
                        <a:tabLst>
                          <a:tab pos="447040" algn="l"/>
                        </a:tabLst>
                      </a:pPr>
                      <a:r>
                        <a:rPr lang="kk-KZ" sz="2000">
                          <a:solidFill>
                            <a:schemeClr val="tx1"/>
                          </a:solidFill>
                          <a:effectLst/>
                          <a:latin typeface="Times New Roman" panose="02020603050405020304" pitchFamily="18" charset="0"/>
                          <a:cs typeface="Times New Roman" panose="02020603050405020304" pitchFamily="18" charset="0"/>
                        </a:rPr>
                        <a:t> </a:t>
                      </a:r>
                      <a:endParaRPr lang="ru-RU" sz="2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vMerge="1">
                  <a:txBody>
                    <a:bodyPr/>
                    <a:lstStyle/>
                    <a:p>
                      <a:endParaRPr lang="ru-RU"/>
                    </a:p>
                  </a:txBody>
                  <a:tcPr/>
                </a:tc>
              </a:tr>
              <a:tr h="188440">
                <a:tc>
                  <a:txBody>
                    <a:bodyPr/>
                    <a:lstStyle/>
                    <a:p>
                      <a:pPr fontAlgn="base"/>
                      <a:r>
                        <a:rPr lang="kk-KZ"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1448" marR="61448" marT="0" marB="0"/>
                </a:tc>
                <a:tc>
                  <a:txBody>
                    <a:bodyPr/>
                    <a:lstStyle/>
                    <a:p>
                      <a:pPr algn="just">
                        <a:lnSpc>
                          <a:spcPct val="115000"/>
                        </a:lnSpc>
                        <a:spcAft>
                          <a:spcPts val="0"/>
                        </a:spcAft>
                        <a:tabLst>
                          <a:tab pos="447040" algn="l"/>
                        </a:tabLst>
                      </a:pPr>
                      <a:r>
                        <a:rPr lang="kk-KZ"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vMerge="1">
                  <a:txBody>
                    <a:bodyPr/>
                    <a:lstStyle/>
                    <a:p>
                      <a:endParaRPr lang="ru-RU"/>
                    </a:p>
                  </a:txBody>
                  <a:tcPr/>
                </a:tc>
              </a:tr>
              <a:tr h="376879">
                <a:tc>
                  <a:txBody>
                    <a:bodyPr/>
                    <a:lstStyle/>
                    <a:p>
                      <a:pPr>
                        <a:lnSpc>
                          <a:spcPct val="115000"/>
                        </a:lnSpc>
                        <a:spcAft>
                          <a:spcPts val="0"/>
                        </a:spcAft>
                        <a:tabLst>
                          <a:tab pos="447040" algn="l"/>
                        </a:tabLst>
                      </a:pPr>
                      <a:r>
                        <a:rPr lang="kk-KZ" sz="2000">
                          <a:solidFill>
                            <a:schemeClr val="tx1"/>
                          </a:solidFill>
                          <a:effectLst/>
                          <a:latin typeface="Times New Roman" panose="02020603050405020304" pitchFamily="18" charset="0"/>
                          <a:cs typeface="Times New Roman" panose="02020603050405020304" pitchFamily="18" charset="0"/>
                        </a:rPr>
                        <a:t> </a:t>
                      </a:r>
                      <a:endParaRPr lang="ru-RU" sz="2000">
                        <a:solidFill>
                          <a:schemeClr val="tx1"/>
                        </a:solidFill>
                        <a:effectLst/>
                        <a:latin typeface="Times New Roman" panose="02020603050405020304" pitchFamily="18" charset="0"/>
                        <a:cs typeface="Times New Roman" panose="02020603050405020304" pitchFamily="18" charset="0"/>
                      </a:endParaRPr>
                    </a:p>
                    <a:p>
                      <a:pPr algn="just">
                        <a:lnSpc>
                          <a:spcPct val="115000"/>
                        </a:lnSpc>
                        <a:spcAft>
                          <a:spcPts val="0"/>
                        </a:spcAft>
                        <a:tabLst>
                          <a:tab pos="447040" algn="l"/>
                        </a:tabLst>
                      </a:pPr>
                      <a:r>
                        <a:rPr lang="kk-KZ" sz="2000">
                          <a:solidFill>
                            <a:schemeClr val="tx1"/>
                          </a:solidFill>
                          <a:effectLst/>
                          <a:latin typeface="Times New Roman" panose="02020603050405020304" pitchFamily="18" charset="0"/>
                          <a:cs typeface="Times New Roman" panose="02020603050405020304" pitchFamily="18" charset="0"/>
                        </a:rPr>
                        <a:t> </a:t>
                      </a:r>
                      <a:endParaRPr lang="ru-RU" sz="2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a:txBody>
                    <a:bodyPr/>
                    <a:lstStyle/>
                    <a:p>
                      <a:pPr algn="just">
                        <a:lnSpc>
                          <a:spcPct val="115000"/>
                        </a:lnSpc>
                        <a:spcAft>
                          <a:spcPts val="0"/>
                        </a:spcAft>
                        <a:tabLst>
                          <a:tab pos="447040" algn="l"/>
                        </a:tabLst>
                      </a:pPr>
                      <a:r>
                        <a:rPr lang="kk-KZ"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vMerge="1">
                  <a:txBody>
                    <a:bodyPr/>
                    <a:lstStyle/>
                    <a:p>
                      <a:endParaRPr lang="ru-RU"/>
                    </a:p>
                  </a:txBody>
                  <a:tcPr/>
                </a:tc>
              </a:tr>
              <a:tr h="191171">
                <a:tc>
                  <a:txBody>
                    <a:bodyPr/>
                    <a:lstStyle/>
                    <a:p>
                      <a:pPr algn="just">
                        <a:lnSpc>
                          <a:spcPct val="115000"/>
                        </a:lnSpc>
                        <a:spcAft>
                          <a:spcPts val="0"/>
                        </a:spcAft>
                        <a:tabLst>
                          <a:tab pos="447040" algn="l"/>
                        </a:tabLst>
                      </a:pPr>
                      <a:r>
                        <a:rPr lang="kk-KZ" sz="2000">
                          <a:solidFill>
                            <a:schemeClr val="tx1"/>
                          </a:solidFill>
                          <a:effectLst/>
                          <a:latin typeface="Times New Roman" panose="02020603050405020304" pitchFamily="18" charset="0"/>
                          <a:cs typeface="Times New Roman" panose="02020603050405020304" pitchFamily="18" charset="0"/>
                        </a:rPr>
                        <a:t> </a:t>
                      </a:r>
                      <a:endParaRPr lang="ru-RU" sz="2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a:txBody>
                    <a:bodyPr/>
                    <a:lstStyle/>
                    <a:p>
                      <a:pPr algn="just">
                        <a:lnSpc>
                          <a:spcPct val="115000"/>
                        </a:lnSpc>
                        <a:spcAft>
                          <a:spcPts val="0"/>
                        </a:spcAft>
                        <a:tabLst>
                          <a:tab pos="447040" algn="l"/>
                        </a:tabLst>
                      </a:pPr>
                      <a:r>
                        <a:rPr lang="kk-KZ"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vMerge="1">
                  <a:txBody>
                    <a:bodyPr/>
                    <a:lstStyle/>
                    <a:p>
                      <a:endParaRPr lang="ru-RU"/>
                    </a:p>
                  </a:txBody>
                  <a:tcPr/>
                </a:tc>
              </a:tr>
              <a:tr h="188440">
                <a:tc>
                  <a:txBody>
                    <a:bodyPr/>
                    <a:lstStyle/>
                    <a:p>
                      <a:pPr algn="just">
                        <a:lnSpc>
                          <a:spcPct val="115000"/>
                        </a:lnSpc>
                        <a:spcAft>
                          <a:spcPts val="0"/>
                        </a:spcAft>
                        <a:tabLst>
                          <a:tab pos="447040" algn="l"/>
                        </a:tabLst>
                      </a:pPr>
                      <a:r>
                        <a:rPr lang="kk-KZ" sz="2000">
                          <a:solidFill>
                            <a:schemeClr val="tx1"/>
                          </a:solidFill>
                          <a:effectLst/>
                          <a:latin typeface="Times New Roman" panose="02020603050405020304" pitchFamily="18" charset="0"/>
                          <a:cs typeface="Times New Roman" panose="02020603050405020304" pitchFamily="18" charset="0"/>
                        </a:rPr>
                        <a:t> </a:t>
                      </a:r>
                      <a:endParaRPr lang="ru-RU" sz="200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a:txBody>
                    <a:bodyPr/>
                    <a:lstStyle/>
                    <a:p>
                      <a:pPr algn="just">
                        <a:lnSpc>
                          <a:spcPct val="115000"/>
                        </a:lnSpc>
                        <a:spcAft>
                          <a:spcPts val="0"/>
                        </a:spcAft>
                        <a:tabLst>
                          <a:tab pos="447040" algn="l"/>
                        </a:tabLst>
                      </a:pPr>
                      <a:r>
                        <a:rPr lang="kk-KZ" sz="2000" dirty="0">
                          <a:solidFill>
                            <a:schemeClr val="tx1"/>
                          </a:solidFill>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1448" marR="61448" marT="0" marB="0"/>
                </a:tc>
                <a:tc vMerge="1">
                  <a:txBody>
                    <a:bodyPr/>
                    <a:lstStyle/>
                    <a:p>
                      <a:endParaRPr lang="ru-RU"/>
                    </a:p>
                  </a:txBody>
                  <a:tcPr/>
                </a:tc>
              </a:tr>
            </a:tbl>
          </a:graphicData>
        </a:graphic>
      </p:graphicFrame>
      <p:sp>
        <p:nvSpPr>
          <p:cNvPr id="5" name="Rectangle 1"/>
          <p:cNvSpPr>
            <a:spLocks noChangeArrowheads="1"/>
          </p:cNvSpPr>
          <p:nvPr/>
        </p:nvSpPr>
        <p:spPr bwMode="auto">
          <a:xfrm>
            <a:off x="467544" y="423337"/>
            <a:ext cx="792088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47675" algn="l"/>
              </a:tabLst>
              <a:defRPr>
                <a:solidFill>
                  <a:schemeClr val="tx1"/>
                </a:solidFill>
                <a:latin typeface="Arial" panose="020B0604020202020204" pitchFamily="34" charset="0"/>
              </a:defRPr>
            </a:lvl1pPr>
            <a:lvl2pPr eaLnBrk="0" fontAlgn="base" hangingPunct="0">
              <a:spcBef>
                <a:spcPct val="0"/>
              </a:spcBef>
              <a:spcAft>
                <a:spcPct val="0"/>
              </a:spcAft>
              <a:tabLst>
                <a:tab pos="447675" algn="l"/>
              </a:tabLst>
              <a:defRPr>
                <a:solidFill>
                  <a:schemeClr val="tx1"/>
                </a:solidFill>
                <a:latin typeface="Arial" panose="020B0604020202020204" pitchFamily="34" charset="0"/>
              </a:defRPr>
            </a:lvl2pPr>
            <a:lvl3pPr eaLnBrk="0" fontAlgn="base" hangingPunct="0">
              <a:spcBef>
                <a:spcPct val="0"/>
              </a:spcBef>
              <a:spcAft>
                <a:spcPct val="0"/>
              </a:spcAft>
              <a:tabLst>
                <a:tab pos="447675" algn="l"/>
              </a:tabLst>
              <a:defRPr>
                <a:solidFill>
                  <a:schemeClr val="tx1"/>
                </a:solidFill>
                <a:latin typeface="Arial" panose="020B0604020202020204" pitchFamily="34" charset="0"/>
              </a:defRPr>
            </a:lvl3pPr>
            <a:lvl4pPr eaLnBrk="0" fontAlgn="base" hangingPunct="0">
              <a:spcBef>
                <a:spcPct val="0"/>
              </a:spcBef>
              <a:spcAft>
                <a:spcPct val="0"/>
              </a:spcAft>
              <a:tabLst>
                <a:tab pos="447675" algn="l"/>
              </a:tabLst>
              <a:defRPr>
                <a:solidFill>
                  <a:schemeClr val="tx1"/>
                </a:solidFill>
                <a:latin typeface="Arial" panose="020B0604020202020204" pitchFamily="34" charset="0"/>
              </a:defRPr>
            </a:lvl4pPr>
            <a:lvl5pPr eaLnBrk="0" fontAlgn="base" hangingPunct="0">
              <a:spcBef>
                <a:spcPct val="0"/>
              </a:spcBef>
              <a:spcAft>
                <a:spcPct val="0"/>
              </a:spcAft>
              <a:tabLst>
                <a:tab pos="447675" algn="l"/>
              </a:tabLst>
              <a:defRPr>
                <a:solidFill>
                  <a:schemeClr val="tx1"/>
                </a:solidFill>
                <a:latin typeface="Arial" panose="020B0604020202020204" pitchFamily="34" charset="0"/>
              </a:defRPr>
            </a:lvl5pPr>
            <a:lvl6pPr eaLnBrk="0" fontAlgn="base" hangingPunct="0">
              <a:spcBef>
                <a:spcPct val="0"/>
              </a:spcBef>
              <a:spcAft>
                <a:spcPct val="0"/>
              </a:spcAft>
              <a:tabLst>
                <a:tab pos="447675" algn="l"/>
              </a:tabLst>
              <a:defRPr>
                <a:solidFill>
                  <a:schemeClr val="tx1"/>
                </a:solidFill>
                <a:latin typeface="Arial" panose="020B0604020202020204" pitchFamily="34" charset="0"/>
              </a:defRPr>
            </a:lvl6pPr>
            <a:lvl7pPr eaLnBrk="0" fontAlgn="base" hangingPunct="0">
              <a:spcBef>
                <a:spcPct val="0"/>
              </a:spcBef>
              <a:spcAft>
                <a:spcPct val="0"/>
              </a:spcAft>
              <a:tabLst>
                <a:tab pos="447675" algn="l"/>
              </a:tabLst>
              <a:defRPr>
                <a:solidFill>
                  <a:schemeClr val="tx1"/>
                </a:solidFill>
                <a:latin typeface="Arial" panose="020B0604020202020204" pitchFamily="34" charset="0"/>
              </a:defRPr>
            </a:lvl7pPr>
            <a:lvl8pPr eaLnBrk="0" fontAlgn="base" hangingPunct="0">
              <a:spcBef>
                <a:spcPct val="0"/>
              </a:spcBef>
              <a:spcAft>
                <a:spcPct val="0"/>
              </a:spcAft>
              <a:tabLst>
                <a:tab pos="447675" algn="l"/>
              </a:tabLst>
              <a:defRPr>
                <a:solidFill>
                  <a:schemeClr val="tx1"/>
                </a:solidFill>
                <a:latin typeface="Arial" panose="020B0604020202020204" pitchFamily="34" charset="0"/>
              </a:defRPr>
            </a:lvl8pPr>
            <a:lvl9pPr eaLnBrk="0" fontAlgn="base" hangingPunct="0">
              <a:spcBef>
                <a:spcPct val="0"/>
              </a:spcBef>
              <a:spcAft>
                <a:spcPct val="0"/>
              </a:spcAft>
              <a:tabLst>
                <a:tab pos="447675"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447675" algn="l"/>
              </a:tabLst>
            </a:pPr>
            <a:r>
              <a:rPr kumimoji="0" lang="kk-KZ" sz="2000" b="1" i="1"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Тапсырма №2</a:t>
            </a:r>
            <a:r>
              <a:rPr kumimoji="0" lang="kk-KZ" sz="2000" b="0" i="0" u="none"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Жергілікті жерде кездесетін  қорғауға алынған жануарлар мен өсімдіктерге мысал келтіріп  сипаттаңдар</a:t>
            </a:r>
            <a:endParaRPr kumimoji="0" lang="ru-RU" sz="1800" b="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2775416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1196752"/>
            <a:ext cx="7632848" cy="3969292"/>
          </a:xfrm>
          <a:prstGeom prst="rect">
            <a:avLst/>
          </a:prstGeom>
        </p:spPr>
        <p:txBody>
          <a:bodyPr wrap="square">
            <a:spAutoFit/>
          </a:bodyPr>
          <a:lstStyle/>
          <a:p>
            <a:pPr>
              <a:lnSpc>
                <a:spcPct val="115000"/>
              </a:lnSpc>
              <a:spcAft>
                <a:spcPts val="1000"/>
              </a:spcAft>
            </a:pPr>
            <a:r>
              <a:rPr lang="kk-KZ" sz="2400" b="1" i="1" dirty="0" smtClean="0">
                <a:latin typeface="Times New Roman" panose="02020603050405020304" pitchFamily="18" charset="0"/>
                <a:ea typeface="Calibri" panose="020F0502020204030204" pitchFamily="34" charset="0"/>
                <a:cs typeface="Times New Roman" panose="02020603050405020304" pitchFamily="18" charset="0"/>
              </a:rPr>
              <a:t>Тапсырма №3</a:t>
            </a:r>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a:t>
            </a:r>
            <a:r>
              <a:rPr lang="kk-KZ" sz="24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kk-KZ"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Сөйлемді аяқтап,өз ойыңды жаз.</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kk-KZ" sz="2400" dirty="0">
                <a:solidFill>
                  <a:srgbClr val="3C4046"/>
                </a:solidFill>
                <a:latin typeface="Times New Roman" panose="02020603050405020304" pitchFamily="18" charset="0"/>
                <a:ea typeface="Times New Roman" panose="02020603050405020304" pitchFamily="18" charset="0"/>
                <a:cs typeface="Times New Roman" panose="02020603050405020304" pitchFamily="18" charset="0"/>
              </a:rPr>
              <a:t>1. </a:t>
            </a: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Қызыл кітапқа  тіркелген жануарлар   ................,..............,..............,..................</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kk-KZ" sz="2400" dirty="0">
                <a:solidFill>
                  <a:srgbClr val="3C4046"/>
                </a:solidFill>
                <a:latin typeface="Times New Roman" panose="02020603050405020304" pitchFamily="18" charset="0"/>
                <a:ea typeface="Times New Roman" panose="02020603050405020304" pitchFamily="18" charset="0"/>
                <a:cs typeface="Times New Roman" panose="02020603050405020304" pitchFamily="18" charset="0"/>
              </a:rPr>
              <a:t>2</a:t>
            </a: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Қызыл кітапқа енген  өсімдіктер ...........................,.................,..................,.....................................</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Қазақстанда тұңғыш Қызыл кітап ................жылы шықты</a:t>
            </a:r>
            <a:endParaRPr lang="ru-RU" sz="2400" dirty="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kk-KZ"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 Қызыл  кітапқа енген жануарлар мен өсімдіктерді  сақтап қалу үшін  мен ................................   .</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2810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sz="quarter" idx="13"/>
          </p:nvPr>
        </p:nvSpPr>
        <p:spPr>
          <a:xfrm>
            <a:off x="971600" y="2420888"/>
            <a:ext cx="7488832" cy="1257320"/>
          </a:xfrm>
        </p:spPr>
        <p:txBody>
          <a:bodyPr>
            <a:noAutofit/>
          </a:bodyPr>
          <a:lstStyle/>
          <a:p>
            <a:pPr marL="45720" indent="0">
              <a:buNone/>
            </a:pPr>
            <a:r>
              <a:rPr lang="ru-RU" sz="4400" dirty="0" smtClean="0">
                <a:solidFill>
                  <a:schemeClr val="tx1"/>
                </a:solidFill>
                <a:latin typeface="Times New Roman" panose="02020603050405020304" pitchFamily="18" charset="0"/>
                <a:cs typeface="Times New Roman" panose="02020603050405020304" pitchFamily="18" charset="0"/>
              </a:rPr>
              <a:t>Ты</a:t>
            </a:r>
            <a:r>
              <a:rPr lang="kk-KZ" sz="4400" dirty="0" smtClean="0">
                <a:solidFill>
                  <a:schemeClr val="tx1"/>
                </a:solidFill>
                <a:latin typeface="Times New Roman" panose="02020603050405020304" pitchFamily="18" charset="0"/>
                <a:cs typeface="Times New Roman" panose="02020603050405020304" pitchFamily="18" charset="0"/>
              </a:rPr>
              <a:t>ңдағандарынызға Рахмет</a:t>
            </a:r>
            <a:endParaRPr lang="ru-RU" sz="4400" dirty="0">
              <a:solidFill>
                <a:schemeClr val="tx1"/>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557497162"/>
      </p:ext>
    </p:extLst>
  </p:cSld>
  <p:clrMapOvr>
    <a:masterClrMapping/>
  </p:clrMapOvr>
  <mc:AlternateContent xmlns:mc="http://schemas.openxmlformats.org/markup-compatibility/2006" xmlns:p14="http://schemas.microsoft.com/office/powerpoint/2010/main">
    <mc:Choice Requires="p14">
      <p:transition spd="slow" p14:dur="2000" advTm="3468"/>
    </mc:Choice>
    <mc:Fallback xmlns="">
      <p:transition spd="slow" advTm="346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6">
                                            <p:txEl>
                                              <p:pRg st="0" end="0"/>
                                            </p:txEl>
                                          </p:spTgt>
                                        </p:tgtEl>
                                        <p:attrNameLst>
                                          <p:attrName>r</p:attrName>
                                        </p:attrNameLst>
                                      </p:cBhvr>
                                    </p:animRot>
                                    <p:animRot by="-240000">
                                      <p:cBhvr>
                                        <p:cTn id="7" dur="200" fill="hold">
                                          <p:stCondLst>
                                            <p:cond delay="200"/>
                                          </p:stCondLst>
                                        </p:cTn>
                                        <p:tgtEl>
                                          <p:spTgt spid="6">
                                            <p:txEl>
                                              <p:pRg st="0" end="0"/>
                                            </p:txEl>
                                          </p:spTgt>
                                        </p:tgtEl>
                                        <p:attrNameLst>
                                          <p:attrName>r</p:attrName>
                                        </p:attrNameLst>
                                      </p:cBhvr>
                                    </p:animRot>
                                    <p:animRot by="240000">
                                      <p:cBhvr>
                                        <p:cTn id="8" dur="200" fill="hold">
                                          <p:stCondLst>
                                            <p:cond delay="400"/>
                                          </p:stCondLst>
                                        </p:cTn>
                                        <p:tgtEl>
                                          <p:spTgt spid="6">
                                            <p:txEl>
                                              <p:pRg st="0" end="0"/>
                                            </p:txEl>
                                          </p:spTgt>
                                        </p:tgtEl>
                                        <p:attrNameLst>
                                          <p:attrName>r</p:attrName>
                                        </p:attrNameLst>
                                      </p:cBhvr>
                                    </p:animRot>
                                    <p:animRot by="-240000">
                                      <p:cBhvr>
                                        <p:cTn id="9" dur="200" fill="hold">
                                          <p:stCondLst>
                                            <p:cond delay="600"/>
                                          </p:stCondLst>
                                        </p:cTn>
                                        <p:tgtEl>
                                          <p:spTgt spid="6">
                                            <p:txEl>
                                              <p:pRg st="0" end="0"/>
                                            </p:txEl>
                                          </p:spTgt>
                                        </p:tgtEl>
                                        <p:attrNameLst>
                                          <p:attrName>r</p:attrName>
                                        </p:attrNameLst>
                                      </p:cBhvr>
                                    </p:animRot>
                                    <p:animRot by="120000">
                                      <p:cBhvr>
                                        <p:cTn id="10" dur="200" fill="hold">
                                          <p:stCondLst>
                                            <p:cond delay="800"/>
                                          </p:stCondLst>
                                        </p:cTn>
                                        <p:tgtEl>
                                          <p:spTgt spid="6">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97214" y="764704"/>
            <a:ext cx="8640959" cy="2088232"/>
          </a:xfrm>
        </p:spPr>
        <p:txBody>
          <a:bodyPr/>
          <a:lstStyle/>
          <a:p>
            <a:pPr marL="182880" indent="0" algn="ctr">
              <a:buNone/>
            </a:pPr>
            <a:r>
              <a:rPr lang="kk-KZ" dirty="0" smtClean="0"/>
              <a:t>  </a:t>
            </a:r>
            <a:r>
              <a:rPr lang="kk-KZ" dirty="0" smtClean="0">
                <a:latin typeface="Times New Roman" panose="02020603050405020304" pitchFamily="18" charset="0"/>
                <a:cs typeface="Times New Roman" panose="02020603050405020304" pitchFamily="18" charset="0"/>
              </a:rPr>
              <a:t>§6.Қазақстанның ерекше қорғалатын табиғи аумақтары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9639827"/>
      </p:ext>
    </p:extLst>
  </p:cSld>
  <p:clrMapOvr>
    <a:masterClrMapping/>
  </p:clrMapOvr>
  <mc:AlternateContent xmlns:mc="http://schemas.openxmlformats.org/markup-compatibility/2006">
    <mc:Choice xmlns:p14="http://schemas.microsoft.com/office/powerpoint/2010/main" Requires="p14">
      <p:transition spd="med" p14:dur="700" advTm="3249">
        <p:fade/>
      </p:transition>
    </mc:Choice>
    <mc:Fallback>
      <p:transition spd="med" advTm="3249">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1196752"/>
            <a:ext cx="7992888" cy="3474720"/>
          </a:xfrm>
        </p:spPr>
        <p:txBody>
          <a:bodyPr>
            <a:normAutofit fontScale="25000" lnSpcReduction="20000"/>
          </a:bodyPr>
          <a:lstStyle/>
          <a:p>
            <a:r>
              <a:rPr lang="ru-RU" sz="8000" b="1" dirty="0">
                <a:solidFill>
                  <a:schemeClr val="tx1"/>
                </a:solidFill>
                <a:latin typeface="Times New Roman" panose="02020603050405020304" pitchFamily="18" charset="0"/>
                <a:cs typeface="Times New Roman" panose="02020603050405020304" pitchFamily="18" charset="0"/>
              </a:rPr>
              <a:t>Ерекше қорғалатын </a:t>
            </a:r>
            <a:r>
              <a:rPr lang="kk-KZ" sz="8000" b="1" dirty="0" smtClean="0">
                <a:solidFill>
                  <a:schemeClr val="tx1"/>
                </a:solidFill>
                <a:latin typeface="Times New Roman" panose="02020603050405020304" pitchFamily="18" charset="0"/>
                <a:cs typeface="Times New Roman" panose="02020603050405020304" pitchFamily="18" charset="0"/>
              </a:rPr>
              <a:t>табиғи</a:t>
            </a:r>
            <a:r>
              <a:rPr lang="ru-RU" sz="8000" b="1" dirty="0" smtClean="0">
                <a:solidFill>
                  <a:schemeClr val="tx1"/>
                </a:solidFill>
                <a:latin typeface="Times New Roman" panose="02020603050405020304" pitchFamily="18" charset="0"/>
                <a:cs typeface="Times New Roman" panose="02020603050405020304" pitchFamily="18" charset="0"/>
              </a:rPr>
              <a:t> </a:t>
            </a:r>
            <a:r>
              <a:rPr lang="ru-RU" sz="8000" b="1" dirty="0">
                <a:solidFill>
                  <a:schemeClr val="tx1"/>
                </a:solidFill>
                <a:latin typeface="Times New Roman" panose="02020603050405020304" pitchFamily="18" charset="0"/>
                <a:cs typeface="Times New Roman" panose="02020603050405020304" pitchFamily="18" charset="0"/>
              </a:rPr>
              <a:t>аумақ (ЕҚТА)</a:t>
            </a:r>
            <a:r>
              <a:rPr lang="ru-RU" sz="8000" dirty="0">
                <a:solidFill>
                  <a:schemeClr val="tx1"/>
                </a:solidFill>
                <a:latin typeface="Times New Roman" panose="02020603050405020304" pitchFamily="18" charset="0"/>
                <a:cs typeface="Times New Roman" panose="02020603050405020304" pitchFamily="18" charset="0"/>
              </a:rPr>
              <a:t> —айырықша күзет режим</a:t>
            </a:r>
            <a:r>
              <a:rPr lang="en-US" sz="8000" dirty="0">
                <a:solidFill>
                  <a:schemeClr val="tx1"/>
                </a:solidFill>
                <a:latin typeface="Times New Roman" panose="02020603050405020304" pitchFamily="18" charset="0"/>
                <a:cs typeface="Times New Roman" panose="02020603050405020304" pitchFamily="18" charset="0"/>
              </a:rPr>
              <a:t>i </a:t>
            </a:r>
            <a:r>
              <a:rPr lang="ru-RU" sz="8000" dirty="0">
                <a:solidFill>
                  <a:schemeClr val="tx1"/>
                </a:solidFill>
                <a:latin typeface="Times New Roman" panose="02020603050405020304" pitchFamily="18" charset="0"/>
                <a:cs typeface="Times New Roman" panose="02020603050405020304" pitchFamily="18" charset="0"/>
              </a:rPr>
              <a:t>белг</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ленген мемлекетт</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к табиғи-қорық қорының табиғи кешендер мен объект</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лерд</a:t>
            </a:r>
            <a:r>
              <a:rPr lang="en-US" sz="8000" dirty="0">
                <a:solidFill>
                  <a:schemeClr val="tx1"/>
                </a:solidFill>
                <a:latin typeface="Times New Roman" panose="02020603050405020304" pitchFamily="18" charset="0"/>
                <a:cs typeface="Times New Roman" panose="02020603050405020304" pitchFamily="18" charset="0"/>
              </a:rPr>
              <a:t>i </a:t>
            </a:r>
            <a:r>
              <a:rPr lang="ru-RU" sz="8000" dirty="0">
                <a:solidFill>
                  <a:schemeClr val="tx1"/>
                </a:solidFill>
                <a:latin typeface="Times New Roman" panose="02020603050405020304" pitchFamily="18" charset="0"/>
                <a:cs typeface="Times New Roman" panose="02020603050405020304" pitchFamily="18" charset="0"/>
              </a:rPr>
              <a:t>қамтитын жер, су объект</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лер</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н</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ң және олардың үст</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ндег</a:t>
            </a:r>
            <a:r>
              <a:rPr lang="en-US" sz="8000" dirty="0">
                <a:solidFill>
                  <a:schemeClr val="tx1"/>
                </a:solidFill>
                <a:latin typeface="Times New Roman" panose="02020603050405020304" pitchFamily="18" charset="0"/>
                <a:cs typeface="Times New Roman" panose="02020603050405020304" pitchFamily="18" charset="0"/>
              </a:rPr>
              <a:t>i </a:t>
            </a:r>
            <a:r>
              <a:rPr lang="ru-RU" sz="8000" dirty="0">
                <a:solidFill>
                  <a:schemeClr val="tx1"/>
                </a:solidFill>
                <a:latin typeface="Times New Roman" panose="02020603050405020304" pitchFamily="18" charset="0"/>
                <a:cs typeface="Times New Roman" panose="02020603050405020304" pitchFamily="18" charset="0"/>
              </a:rPr>
              <a:t>әуе кең</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ст</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г</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н</a:t>
            </a:r>
            <a:r>
              <a:rPr lang="en-US" sz="8000" dirty="0">
                <a:solidFill>
                  <a:schemeClr val="tx1"/>
                </a:solidFill>
                <a:latin typeface="Times New Roman" panose="02020603050405020304" pitchFamily="18" charset="0"/>
                <a:cs typeface="Times New Roman" panose="02020603050405020304" pitchFamily="18" charset="0"/>
              </a:rPr>
              <a:t>i</a:t>
            </a:r>
            <a:r>
              <a:rPr lang="ru-RU" sz="8000" dirty="0">
                <a:solidFill>
                  <a:schemeClr val="tx1"/>
                </a:solidFill>
                <a:latin typeface="Times New Roman" panose="02020603050405020304" pitchFamily="18" charset="0"/>
                <a:cs typeface="Times New Roman" panose="02020603050405020304" pitchFamily="18" charset="0"/>
              </a:rPr>
              <a:t>ң учаскелер</a:t>
            </a:r>
            <a:r>
              <a:rPr lang="en-US" sz="8000" dirty="0" err="1">
                <a:solidFill>
                  <a:schemeClr val="tx1"/>
                </a:solidFill>
                <a:latin typeface="Times New Roman" panose="02020603050405020304" pitchFamily="18" charset="0"/>
                <a:cs typeface="Times New Roman" panose="02020603050405020304" pitchFamily="18" charset="0"/>
              </a:rPr>
              <a:t>i</a:t>
            </a:r>
            <a:r>
              <a:rPr lang="en-US" sz="8000" dirty="0" smtClean="0">
                <a:solidFill>
                  <a:schemeClr val="tx1"/>
                </a:solidFill>
                <a:latin typeface="Times New Roman" panose="02020603050405020304" pitchFamily="18" charset="0"/>
                <a:cs typeface="Times New Roman" panose="02020603050405020304" pitchFamily="18" charset="0"/>
              </a:rPr>
              <a:t>;</a:t>
            </a:r>
            <a:endParaRPr lang="ru-RU" sz="8000" dirty="0" smtClean="0">
              <a:solidFill>
                <a:schemeClr val="tx1"/>
              </a:solidFill>
              <a:latin typeface="Times New Roman" panose="02020603050405020304" pitchFamily="18" charset="0"/>
              <a:cs typeface="Times New Roman" panose="02020603050405020304" pitchFamily="18" charset="0"/>
            </a:endParaRPr>
          </a:p>
          <a:p>
            <a:r>
              <a:rPr lang="kk-KZ" sz="8000" dirty="0">
                <a:solidFill>
                  <a:schemeClr val="tx1"/>
                </a:solidFill>
                <a:latin typeface="Times New Roman" panose="02020603050405020304" pitchFamily="18" charset="0"/>
                <a:cs typeface="Times New Roman" panose="02020603050405020304" pitchFamily="18" charset="0"/>
              </a:rPr>
              <a:t>Биосферадағы экожүйелердің бастапқы қалпын сақтап калу және корғау тірі организмдердің сан алуан түрлілігін сақтау мәселелерімен тығыз </a:t>
            </a:r>
            <a:r>
              <a:rPr lang="kk-KZ" sz="8000" dirty="0" smtClean="0">
                <a:solidFill>
                  <a:schemeClr val="tx1"/>
                </a:solidFill>
                <a:latin typeface="Times New Roman" panose="02020603050405020304" pitchFamily="18" charset="0"/>
                <a:cs typeface="Times New Roman" panose="02020603050405020304" pitchFamily="18" charset="0"/>
              </a:rPr>
              <a:t>байланысты</a:t>
            </a:r>
          </a:p>
          <a:p>
            <a:r>
              <a:rPr lang="kk-KZ" sz="8000" dirty="0">
                <a:solidFill>
                  <a:schemeClr val="tx1"/>
                </a:solidFill>
                <a:latin typeface="Times New Roman" panose="02020603050405020304" pitchFamily="18" charset="0"/>
                <a:cs typeface="Times New Roman" panose="02020603050405020304" pitchFamily="18" charset="0"/>
              </a:rPr>
              <a:t>Қазақстанда ерекше қорғалатын табиғи аумақтар туралы заң 1997 және 2006 жылдары қабылданды. </a:t>
            </a:r>
            <a:endParaRPr lang="kk-KZ" sz="8000" dirty="0" smtClean="0">
              <a:solidFill>
                <a:schemeClr val="tx1"/>
              </a:solidFill>
              <a:latin typeface="Times New Roman" panose="02020603050405020304" pitchFamily="18" charset="0"/>
              <a:cs typeface="Times New Roman" panose="02020603050405020304" pitchFamily="18" charset="0"/>
            </a:endParaRPr>
          </a:p>
          <a:p>
            <a:r>
              <a:rPr lang="kk-KZ" sz="8000" dirty="0" smtClean="0">
                <a:solidFill>
                  <a:schemeClr val="tx1"/>
                </a:solidFill>
                <a:latin typeface="Times New Roman" panose="02020603050405020304" pitchFamily="18" charset="0"/>
                <a:cs typeface="Times New Roman" panose="02020603050405020304" pitchFamily="18" charset="0"/>
              </a:rPr>
              <a:t>Мұндай </a:t>
            </a:r>
            <a:r>
              <a:rPr lang="kk-KZ" sz="8000" dirty="0">
                <a:solidFill>
                  <a:schemeClr val="tx1"/>
                </a:solidFill>
                <a:latin typeface="Times New Roman" panose="02020603050405020304" pitchFamily="18" charset="0"/>
                <a:cs typeface="Times New Roman" panose="02020603050405020304" pitchFamily="18" charset="0"/>
              </a:rPr>
              <a:t>Республикалық маңызы бар ерекше қорғалатын табиғи аумақтар ұйымдастырылу мақсаттарына және табиғат </a:t>
            </a:r>
            <a:r>
              <a:rPr lang="kk-KZ" sz="8000" dirty="0" err="1">
                <a:solidFill>
                  <a:schemeClr val="tx1"/>
                </a:solidFill>
                <a:latin typeface="Times New Roman" panose="02020603050405020304" pitchFamily="18" charset="0"/>
                <a:cs typeface="Times New Roman" panose="02020603050405020304" pitchFamily="18" charset="0"/>
              </a:rPr>
              <a:t>корғау</a:t>
            </a:r>
            <a:r>
              <a:rPr lang="kk-KZ" sz="8000" dirty="0">
                <a:solidFill>
                  <a:schemeClr val="tx1"/>
                </a:solidFill>
                <a:latin typeface="Times New Roman" panose="02020603050405020304" pitchFamily="18" charset="0"/>
                <a:cs typeface="Times New Roman" panose="02020603050405020304" pitchFamily="18" charset="0"/>
              </a:rPr>
              <a:t> ережелеріне сәйкес бірнеше топқа бөлінеді.</a:t>
            </a:r>
          </a:p>
          <a:p>
            <a:endParaRPr lang="ru-RU" dirty="0"/>
          </a:p>
        </p:txBody>
      </p:sp>
    </p:spTree>
    <p:extLst>
      <p:ext uri="{BB962C8B-B14F-4D97-AF65-F5344CB8AC3E}">
        <p14:creationId xmlns:p14="http://schemas.microsoft.com/office/powerpoint/2010/main" val="3391681431"/>
      </p:ext>
    </p:extLst>
  </p:cSld>
  <p:clrMapOvr>
    <a:masterClrMapping/>
  </p:clrMapOvr>
  <mc:AlternateContent xmlns:mc="http://schemas.openxmlformats.org/markup-compatibility/2006" xmlns:p14="http://schemas.microsoft.com/office/powerpoint/2010/main">
    <mc:Choice Requires="p14">
      <p:transition spd="slow" p14:dur="1600" advTm="2241">
        <p:blinds dir="vert"/>
      </p:transition>
    </mc:Choice>
    <mc:Fallback xmlns="">
      <p:transition spd="slow" advTm="2241">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0294925">
            <a:off x="5805231" y="1199244"/>
            <a:ext cx="3106069" cy="1937479"/>
          </a:xfrm>
          <a:prstGeom prst="rect">
            <a:avLst/>
          </a:prstGeom>
        </p:spPr>
      </p:pic>
      <p:sp>
        <p:nvSpPr>
          <p:cNvPr id="3" name="Объект 2"/>
          <p:cNvSpPr>
            <a:spLocks noGrp="1"/>
          </p:cNvSpPr>
          <p:nvPr>
            <p:ph sz="quarter" idx="13"/>
          </p:nvPr>
        </p:nvSpPr>
        <p:spPr>
          <a:xfrm>
            <a:off x="611560" y="260648"/>
            <a:ext cx="7488832" cy="6192688"/>
          </a:xfrm>
        </p:spPr>
        <p:txBody>
          <a:bodyPr>
            <a:normAutofit fontScale="92500" lnSpcReduction="20000"/>
          </a:bodyPr>
          <a:lstStyle/>
          <a:p>
            <a:r>
              <a:rPr lang="ru-RU" dirty="0"/>
              <a:t>1. </a:t>
            </a:r>
            <a:r>
              <a:rPr lang="kk-KZ" dirty="0" smtClean="0">
                <a:solidFill>
                  <a:srgbClr val="7D0303"/>
                </a:solidFill>
              </a:rPr>
              <a:t>Мемлекеттік ұлттық қорықтар. </a:t>
            </a:r>
          </a:p>
          <a:p>
            <a:endParaRPr lang="kk-KZ" dirty="0" smtClean="0">
              <a:solidFill>
                <a:srgbClr val="7D0303"/>
              </a:solidFill>
            </a:endParaRPr>
          </a:p>
          <a:p>
            <a:r>
              <a:rPr lang="kk-KZ" dirty="0" smtClean="0">
                <a:solidFill>
                  <a:srgbClr val="92D050"/>
                </a:solidFill>
              </a:rPr>
              <a:t>2. Мемлекеттік ұлттық табиғи саябақтар.</a:t>
            </a:r>
          </a:p>
          <a:p>
            <a:endParaRPr lang="kk-KZ" dirty="0" smtClean="0">
              <a:solidFill>
                <a:srgbClr val="92D050"/>
              </a:solidFill>
            </a:endParaRPr>
          </a:p>
          <a:p>
            <a:r>
              <a:rPr lang="kk-KZ" dirty="0" smtClean="0">
                <a:solidFill>
                  <a:srgbClr val="00B0F0"/>
                </a:solidFill>
              </a:rPr>
              <a:t>3. Мемлекеттік табиғи резерваттар.</a:t>
            </a:r>
          </a:p>
          <a:p>
            <a:endParaRPr lang="kk-KZ" dirty="0" smtClean="0">
              <a:solidFill>
                <a:srgbClr val="7D0303"/>
              </a:solidFill>
            </a:endParaRPr>
          </a:p>
          <a:p>
            <a:r>
              <a:rPr lang="kk-KZ" dirty="0" smtClean="0">
                <a:solidFill>
                  <a:schemeClr val="accent5">
                    <a:lumMod val="75000"/>
                  </a:schemeClr>
                </a:solidFill>
              </a:rPr>
              <a:t>4. Мемлекеттік корықтың аймақтар.</a:t>
            </a:r>
          </a:p>
          <a:p>
            <a:endParaRPr lang="kk-KZ" dirty="0">
              <a:solidFill>
                <a:srgbClr val="7D0303"/>
              </a:solidFill>
            </a:endParaRPr>
          </a:p>
          <a:p>
            <a:r>
              <a:rPr lang="kk-KZ" dirty="0" smtClean="0">
                <a:solidFill>
                  <a:srgbClr val="7D0303"/>
                </a:solidFill>
              </a:rPr>
              <a:t>5. Мемлекеттік табиғи қорықшалар.</a:t>
            </a:r>
          </a:p>
          <a:p>
            <a:endParaRPr lang="kk-KZ" dirty="0" smtClean="0">
              <a:solidFill>
                <a:srgbClr val="7D0303"/>
              </a:solidFill>
            </a:endParaRPr>
          </a:p>
          <a:p>
            <a:r>
              <a:rPr lang="kk-KZ" dirty="0" smtClean="0">
                <a:solidFill>
                  <a:schemeClr val="tx1">
                    <a:lumMod val="95000"/>
                    <a:lumOff val="5000"/>
                  </a:schemeClr>
                </a:solidFill>
              </a:rPr>
              <a:t>6. Мемлекеттік табиғат ескерткіштері.</a:t>
            </a:r>
          </a:p>
          <a:p>
            <a:endParaRPr lang="kk-KZ" dirty="0" smtClean="0">
              <a:solidFill>
                <a:srgbClr val="7D0303"/>
              </a:solidFill>
            </a:endParaRPr>
          </a:p>
          <a:p>
            <a:r>
              <a:rPr lang="kk-KZ" dirty="0" smtClean="0">
                <a:solidFill>
                  <a:srgbClr val="002060"/>
                </a:solidFill>
              </a:rPr>
              <a:t>7. Мемлекеттік зоологиялық бақтар.</a:t>
            </a:r>
          </a:p>
          <a:p>
            <a:endParaRPr lang="kk-KZ" dirty="0" smtClean="0">
              <a:solidFill>
                <a:srgbClr val="7D0303"/>
              </a:solidFill>
            </a:endParaRPr>
          </a:p>
          <a:p>
            <a:r>
              <a:rPr lang="kk-KZ" dirty="0" smtClean="0">
                <a:solidFill>
                  <a:srgbClr val="FFC000"/>
                </a:solidFill>
              </a:rPr>
              <a:t>8. Мемлекеттік ботаникалық бақтар.</a:t>
            </a:r>
          </a:p>
          <a:p>
            <a:endParaRPr lang="kk-KZ" dirty="0" smtClean="0">
              <a:solidFill>
                <a:srgbClr val="7D0303"/>
              </a:solidFill>
            </a:endParaRPr>
          </a:p>
          <a:p>
            <a:r>
              <a:rPr lang="kk-KZ" dirty="0" smtClean="0">
                <a:solidFill>
                  <a:srgbClr val="7030A0"/>
                </a:solidFill>
              </a:rPr>
              <a:t>9. Мемлекеттік дендрологиялық бақтар</a:t>
            </a:r>
            <a:endParaRPr lang="kk-KZ" dirty="0">
              <a:solidFill>
                <a:srgbClr val="7030A0"/>
              </a:solidFill>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4097184"/>
            <a:ext cx="2948582" cy="1656184"/>
          </a:xfrm>
          <a:prstGeom prst="rect">
            <a:avLst/>
          </a:prstGeom>
        </p:spPr>
      </p:pic>
    </p:spTree>
    <p:extLst>
      <p:ext uri="{BB962C8B-B14F-4D97-AF65-F5344CB8AC3E}">
        <p14:creationId xmlns:p14="http://schemas.microsoft.com/office/powerpoint/2010/main" val="724285338"/>
      </p:ext>
    </p:extLst>
  </p:cSld>
  <p:clrMapOvr>
    <a:masterClrMapping/>
  </p:clrMapOvr>
  <mc:AlternateContent xmlns:mc="http://schemas.openxmlformats.org/markup-compatibility/2006" xmlns:p14="http://schemas.microsoft.com/office/powerpoint/2010/main">
    <mc:Choice Requires="p14">
      <p:transition spd="slow" p14:dur="1600" advTm="3565">
        <p14:prism isContent="1" isInverted="1"/>
      </p:transition>
    </mc:Choice>
    <mc:Fallback xmlns="">
      <p:transition spd="slow" advTm="3565">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7849585" cy="936104"/>
          </a:xfrm>
        </p:spPr>
        <p:txBody>
          <a:bodyPr/>
          <a:lstStyle/>
          <a:p>
            <a:pPr marL="0" indent="0">
              <a:buNone/>
            </a:pPr>
            <a:r>
              <a:rPr lang="kk-KZ" dirty="0" smtClean="0"/>
              <a:t>Мемлекеттік қорықтар</a:t>
            </a:r>
            <a:endParaRPr lang="ru-RU" dirty="0"/>
          </a:p>
        </p:txBody>
      </p:sp>
      <p:sp>
        <p:nvSpPr>
          <p:cNvPr id="3" name="Объект 2"/>
          <p:cNvSpPr>
            <a:spLocks noGrp="1"/>
          </p:cNvSpPr>
          <p:nvPr>
            <p:ph sz="quarter" idx="13"/>
          </p:nvPr>
        </p:nvSpPr>
        <p:spPr>
          <a:xfrm>
            <a:off x="0" y="1628800"/>
            <a:ext cx="8028384" cy="5112568"/>
          </a:xfrm>
        </p:spPr>
        <p:txBody>
          <a:bodyPr>
            <a:normAutofit/>
          </a:bodyPr>
          <a:lstStyle/>
          <a:p>
            <a:r>
              <a:rPr lang="kk-KZ" dirty="0" smtClean="0"/>
              <a:t>Біздің елімізде ерекше корғалатын табиғи аумақтардың негізгі түрі — мемлекеттік табиғи қорықтар. Қорықтар ғылыми мекемелер қатарына жатады. Қорық аумағында ешқандай шаруашылық жұмыстары жүргізілмейді, онда тек ғылыми-зерттеу жұмыстары ғана жүргізіледі. Сондықтан қорық аумағында жоғары білімі бар арнайы мамандар ғылыми зерттеу жұмыстарымен айналысады. Қазір </a:t>
            </a:r>
            <a:r>
              <a:rPr lang="kk-KZ" dirty="0" smtClean="0">
                <a:solidFill>
                  <a:srgbClr val="7030A0"/>
                </a:solidFill>
              </a:rPr>
              <a:t>Қазақстанда</a:t>
            </a:r>
            <a:r>
              <a:rPr lang="kk-KZ" dirty="0" smtClean="0"/>
              <a:t> 10 мемлекеттік табиғи қорық бар. Қорық аумағындағы барлық табиғат байлықтары түгелдей катаң түрде қорғалады. Сонымен бірге қорықтар белгілі бір экожүйелерді қорғау мақсатында арнайы ландшафтыльщ аумақтарда ұйымдастырылады. Мысалы, </a:t>
            </a:r>
            <a:r>
              <a:rPr lang="kk-KZ" dirty="0" smtClean="0">
                <a:solidFill>
                  <a:srgbClr val="FF0000"/>
                </a:solidFill>
              </a:rPr>
              <a:t>шөлді</a:t>
            </a:r>
            <a:r>
              <a:rPr lang="kk-KZ" dirty="0" smtClean="0"/>
              <a:t>, </a:t>
            </a:r>
            <a:r>
              <a:rPr lang="kk-KZ" dirty="0" smtClean="0">
                <a:solidFill>
                  <a:srgbClr val="FF0000"/>
                </a:solidFill>
              </a:rPr>
              <a:t>далалы</a:t>
            </a:r>
            <a:r>
              <a:rPr lang="kk-KZ" dirty="0" smtClean="0"/>
              <a:t>, </a:t>
            </a:r>
            <a:r>
              <a:rPr lang="kk-KZ" dirty="0" smtClean="0">
                <a:solidFill>
                  <a:srgbClr val="FF0000"/>
                </a:solidFill>
              </a:rPr>
              <a:t>су-батпақты</a:t>
            </a:r>
            <a:r>
              <a:rPr lang="kk-KZ" dirty="0" smtClean="0"/>
              <a:t> және т.б. экожүйелердің қорықтары деп бөлінеді.</a:t>
            </a:r>
            <a:endParaRPr lang="kk-KZ" dirty="0"/>
          </a:p>
        </p:txBody>
      </p:sp>
    </p:spTree>
    <p:custDataLst>
      <p:tags r:id="rId1"/>
    </p:custDataLst>
    <p:extLst>
      <p:ext uri="{BB962C8B-B14F-4D97-AF65-F5344CB8AC3E}">
        <p14:creationId xmlns:p14="http://schemas.microsoft.com/office/powerpoint/2010/main" val="220318460"/>
      </p:ext>
    </p:extLst>
  </p:cSld>
  <p:clrMapOvr>
    <a:masterClrMapping/>
  </p:clrMapOvr>
  <p:transition spd="slow" advTm="7863">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80">
                                          <p:stCondLst>
                                            <p:cond delay="0"/>
                                          </p:stCondLst>
                                        </p:cTn>
                                        <p:tgtEl>
                                          <p:spTgt spid="2"/>
                                        </p:tgtEl>
                                      </p:cBhvr>
                                    </p:animEffect>
                                    <p:anim calcmode="lin" valueType="num">
                                      <p:cBhvr>
                                        <p:cTn id="2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gtEl>
                                      </p:cBhvr>
                                      <p:to x="100000" y="60000"/>
                                    </p:animScale>
                                    <p:animScale>
                                      <p:cBhvr>
                                        <p:cTn id="32" dur="166" decel="50000">
                                          <p:stCondLst>
                                            <p:cond delay="676"/>
                                          </p:stCondLst>
                                        </p:cTn>
                                        <p:tgtEl>
                                          <p:spTgt spid="2"/>
                                        </p:tgtEl>
                                      </p:cBhvr>
                                      <p:to x="100000" y="100000"/>
                                    </p:animScale>
                                    <p:animScale>
                                      <p:cBhvr>
                                        <p:cTn id="33" dur="26">
                                          <p:stCondLst>
                                            <p:cond delay="1312"/>
                                          </p:stCondLst>
                                        </p:cTn>
                                        <p:tgtEl>
                                          <p:spTgt spid="2"/>
                                        </p:tgtEl>
                                      </p:cBhvr>
                                      <p:to x="100000" y="80000"/>
                                    </p:animScale>
                                    <p:animScale>
                                      <p:cBhvr>
                                        <p:cTn id="34" dur="166" decel="50000">
                                          <p:stCondLst>
                                            <p:cond delay="1338"/>
                                          </p:stCondLst>
                                        </p:cTn>
                                        <p:tgtEl>
                                          <p:spTgt spid="2"/>
                                        </p:tgtEl>
                                      </p:cBhvr>
                                      <p:to x="100000" y="100000"/>
                                    </p:animScale>
                                    <p:animScale>
                                      <p:cBhvr>
                                        <p:cTn id="35" dur="26">
                                          <p:stCondLst>
                                            <p:cond delay="1642"/>
                                          </p:stCondLst>
                                        </p:cTn>
                                        <p:tgtEl>
                                          <p:spTgt spid="2"/>
                                        </p:tgtEl>
                                      </p:cBhvr>
                                      <p:to x="100000" y="90000"/>
                                    </p:animScale>
                                    <p:animScale>
                                      <p:cBhvr>
                                        <p:cTn id="36" dur="166" decel="50000">
                                          <p:stCondLst>
                                            <p:cond delay="1668"/>
                                          </p:stCondLst>
                                        </p:cTn>
                                        <p:tgtEl>
                                          <p:spTgt spid="2"/>
                                        </p:tgtEl>
                                      </p:cBhvr>
                                      <p:to x="100000" y="100000"/>
                                    </p:animScale>
                                    <p:animScale>
                                      <p:cBhvr>
                                        <p:cTn id="37" dur="26">
                                          <p:stCondLst>
                                            <p:cond delay="1808"/>
                                          </p:stCondLst>
                                        </p:cTn>
                                        <p:tgtEl>
                                          <p:spTgt spid="2"/>
                                        </p:tgtEl>
                                      </p:cBhvr>
                                      <p:to x="100000" y="95000"/>
                                    </p:animScale>
                                    <p:animScale>
                                      <p:cBhvr>
                                        <p:cTn id="38"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88640"/>
            <a:ext cx="6443433" cy="792088"/>
          </a:xfrm>
        </p:spPr>
        <p:txBody>
          <a:bodyPr/>
          <a:lstStyle/>
          <a:p>
            <a:pPr marL="0" indent="0">
              <a:buNone/>
            </a:pPr>
            <a:r>
              <a:rPr lang="kk-KZ" sz="3200" dirty="0" smtClean="0"/>
              <a:t>Ұлттық табиғи саябақтар</a:t>
            </a:r>
            <a:endParaRPr lang="ru-RU" sz="3200" dirty="0"/>
          </a:p>
        </p:txBody>
      </p:sp>
      <p:sp>
        <p:nvSpPr>
          <p:cNvPr id="3" name="Объект 2"/>
          <p:cNvSpPr>
            <a:spLocks noGrp="1"/>
          </p:cNvSpPr>
          <p:nvPr>
            <p:ph sz="quarter" idx="13"/>
          </p:nvPr>
        </p:nvSpPr>
        <p:spPr>
          <a:xfrm>
            <a:off x="395536" y="1196752"/>
            <a:ext cx="7776864" cy="5328592"/>
          </a:xfrm>
        </p:spPr>
        <p:txBody>
          <a:bodyPr>
            <a:normAutofit lnSpcReduction="10000"/>
          </a:bodyPr>
          <a:lstStyle/>
          <a:p>
            <a:r>
              <a:rPr lang="kk-KZ" dirty="0" smtClean="0"/>
              <a:t>Ұлттық табиғи саябақтарда табиғат қорғау жұмыстарымен бірге табиғат қорғауды насихаттау, экологиялық білім мен тәрбие беру, туризмді үгіттеу жұмыстары қоса жүргізіледі. Елімізде 10 ұлттық табиғи саябақ ұйымдастырылған. Ұлттық табиғи саябақтар көбіне табиғаттың көрікті жерлерінде ұйымдастырылып, шаруашылық жұмыстарды табиғат қорғау жұмыстарымен үйлесімді жүргізуге ерекше мән беріледі.</a:t>
            </a:r>
          </a:p>
          <a:p>
            <a:pPr marL="45720" indent="0">
              <a:buNone/>
            </a:pPr>
            <a:r>
              <a:rPr lang="kk-KZ" i="1" dirty="0"/>
              <a:t> </a:t>
            </a:r>
            <a:r>
              <a:rPr lang="kk-KZ" i="1" dirty="0" smtClean="0"/>
              <a:t> Шарын каньоны</a:t>
            </a:r>
            <a:r>
              <a:rPr lang="kk-KZ" dirty="0" smtClean="0"/>
              <a:t>.</a:t>
            </a:r>
          </a:p>
          <a:p>
            <a:r>
              <a:rPr lang="kk-KZ" dirty="0" smtClean="0"/>
              <a:t>Елімізде соңғы жылдары </a:t>
            </a:r>
            <a:r>
              <a:rPr lang="kk-KZ" dirty="0" smtClean="0">
                <a:solidFill>
                  <a:srgbClr val="FF0000"/>
                </a:solidFill>
              </a:rPr>
              <a:t>Шарын</a:t>
            </a:r>
            <a:r>
              <a:rPr lang="kk-KZ" dirty="0" smtClean="0"/>
              <a:t> (2004 ж.), </a:t>
            </a:r>
            <a:r>
              <a:rPr lang="kk-KZ" dirty="0" smtClean="0">
                <a:solidFill>
                  <a:srgbClr val="FF0000"/>
                </a:solidFill>
              </a:rPr>
              <a:t>Сайрам-Өгем</a:t>
            </a:r>
            <a:r>
              <a:rPr lang="kk-KZ" dirty="0" smtClean="0"/>
              <a:t> (2006 ж.) және </a:t>
            </a:r>
            <a:r>
              <a:rPr lang="kk-KZ" dirty="0" smtClean="0">
                <a:solidFill>
                  <a:srgbClr val="FF0000"/>
                </a:solidFill>
              </a:rPr>
              <a:t>Көлсай көлдері</a:t>
            </a:r>
            <a:r>
              <a:rPr lang="kk-KZ" dirty="0" smtClean="0"/>
              <a:t> (2007 ж.) ұлттық табиғи саябақтары ұйымдастырылды. Алдағы уақытта елімізде тағы да 5 ұлттық табиғи саябақ (Жоңғар Алатауы, Ақсу-Лепсі, Бұйратау, Зайсан, Ақжайлау) ұйымдастыру қарастырылуда.</a:t>
            </a:r>
          </a:p>
          <a:p>
            <a:endParaRPr lang="ru-RU" dirty="0"/>
          </a:p>
        </p:txBody>
      </p:sp>
    </p:spTree>
    <p:custDataLst>
      <p:tags r:id="rId1"/>
    </p:custDataLst>
    <p:extLst>
      <p:ext uri="{BB962C8B-B14F-4D97-AF65-F5344CB8AC3E}">
        <p14:creationId xmlns:p14="http://schemas.microsoft.com/office/powerpoint/2010/main" val="3901223683"/>
      </p:ext>
    </p:extLst>
  </p:cSld>
  <p:clrMapOvr>
    <a:masterClrMapping/>
  </p:clrMapOvr>
  <mc:AlternateContent xmlns:mc="http://schemas.openxmlformats.org/markup-compatibility/2006" xmlns:p14="http://schemas.microsoft.com/office/powerpoint/2010/main">
    <mc:Choice Requires="p14">
      <p:transition spd="slow" p14:dur="900" advTm="4540">
        <p14:warp dir="in"/>
      </p:transition>
    </mc:Choice>
    <mc:Fallback xmlns="">
      <p:transition spd="slow" advTm="454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18"/>
            <a:ext cx="3950151" cy="5793826"/>
          </a:xfrm>
        </p:spPr>
        <p:txBody>
          <a:bodyPr>
            <a:normAutofit fontScale="92500" lnSpcReduction="20000"/>
          </a:bodyPr>
          <a:lstStyle/>
          <a:p>
            <a:r>
              <a:rPr lang="kk-KZ" b="1" dirty="0" smtClean="0"/>
              <a:t>Табиғи қорықшалар</a:t>
            </a:r>
            <a:r>
              <a:rPr lang="kk-KZ" dirty="0" smtClean="0"/>
              <a:t> — белгілі бір ерекше табиғи аумақтардағы барлық табиғат байлықтарын кешенді корғауға немесе өсімдіктер мен жануарлардың жеке түрлерін корғау мақсатында үйымдастырылады. Сондықтан қорықшалар кешенді, зоологиялық, ботаникалық, геологиялық және т. б. деп бөлінеді. Кейде қорықшалар уақытша (он не жиырма жыл мерзіміне) немесе тұрақты түрде ұйымдастырылады. Қорықшаларда табиғат корғау жұмыстары онша қатаң түрде жүргізілмейді және шаруашылық жұмыстардың жекеленген түрлеріне ғана тыйым салынады.</a:t>
            </a:r>
            <a:endParaRPr lang="kk-KZ" dirty="0"/>
          </a:p>
        </p:txBody>
      </p:sp>
      <p:sp>
        <p:nvSpPr>
          <p:cNvPr id="5" name="Объект 4"/>
          <p:cNvSpPr>
            <a:spLocks noGrp="1"/>
          </p:cNvSpPr>
          <p:nvPr>
            <p:ph sz="quarter" idx="14"/>
          </p:nvPr>
        </p:nvSpPr>
        <p:spPr>
          <a:xfrm>
            <a:off x="4645152" y="731520"/>
            <a:ext cx="3743272" cy="5721816"/>
          </a:xfrm>
        </p:spPr>
        <p:txBody>
          <a:bodyPr>
            <a:normAutofit fontScale="92500" lnSpcReduction="10000"/>
          </a:bodyPr>
          <a:lstStyle/>
          <a:p>
            <a:r>
              <a:rPr lang="kk-KZ" b="1" dirty="0" smtClean="0"/>
              <a:t>Табиғат ескерткіштері</a:t>
            </a:r>
            <a:r>
              <a:rPr lang="kk-KZ" dirty="0" smtClean="0"/>
              <a:t> — көбіне тарихи-табиғи және ғылыми мәні зор жеке табиғат нысандарын ғана (өсімдіктердің, жануарлардың жеке түрлері, </a:t>
            </a:r>
            <a:r>
              <a:rPr lang="kk-KZ" dirty="0" smtClean="0">
                <a:solidFill>
                  <a:srgbClr val="FF0000"/>
                </a:solidFill>
              </a:rPr>
              <a:t>үңгірлер,сарқырамалар</a:t>
            </a:r>
            <a:r>
              <a:rPr lang="kk-KZ" dirty="0" smtClean="0"/>
              <a:t> және т.б.) қорғауды көздейді. Олардың ғылыми-танымдық мәніне ерекше көңіл бөлінеді. Елімізде республикалық мәні бар "Қаз қонақ" (Ертіс өзенінің жағалауында), "Шарын шаған тоғайы", "Шынтүрген шыршалары" (Алматы облысында) "Баум тоғайы" (Алматы қаласында) жәнө т.б. табиғат ескерткіштері бар</a:t>
            </a:r>
            <a:r>
              <a:rPr lang="ru-RU" dirty="0" smtClean="0"/>
              <a:t>.</a:t>
            </a:r>
            <a:endParaRPr lang="ru-RU" dirty="0"/>
          </a:p>
        </p:txBody>
      </p:sp>
    </p:spTree>
    <p:custDataLst>
      <p:tags r:id="rId1"/>
    </p:custDataLst>
    <p:extLst>
      <p:ext uri="{BB962C8B-B14F-4D97-AF65-F5344CB8AC3E}">
        <p14:creationId xmlns:p14="http://schemas.microsoft.com/office/powerpoint/2010/main" val="1533338159"/>
      </p:ext>
    </p:extLst>
  </p:cSld>
  <p:clrMapOvr>
    <a:masterClrMapping/>
  </p:clrMapOvr>
  <mc:AlternateContent xmlns:mc="http://schemas.openxmlformats.org/markup-compatibility/2006" xmlns:p14="http://schemas.microsoft.com/office/powerpoint/2010/main">
    <mc:Choice Requires="p14">
      <p:transition spd="slow" p14:dur="1100" advTm="4367">
        <p14:switch dir="r"/>
      </p:transition>
    </mc:Choice>
    <mc:Fallback xmlns="">
      <p:transition spd="slow" advTm="436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heel(1)">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1484784"/>
            <a:ext cx="7704856" cy="4176464"/>
          </a:xfrm>
        </p:spPr>
        <p:txBody>
          <a:bodyPr>
            <a:normAutofit/>
          </a:bodyPr>
          <a:lstStyle/>
          <a:p>
            <a:r>
              <a:rPr lang="kk-KZ" dirty="0" smtClean="0"/>
              <a:t>Ерекше қорғалатын табиғи аумақтардың жаңа түрі — </a:t>
            </a:r>
            <a:r>
              <a:rPr lang="kk-KZ" b="1" dirty="0" smtClean="0">
                <a:solidFill>
                  <a:srgbClr val="FF0000"/>
                </a:solidFill>
              </a:rPr>
              <a:t>табиғи резерваттар</a:t>
            </a:r>
            <a:r>
              <a:rPr lang="kk-KZ" b="1" dirty="0" smtClean="0"/>
              <a:t>.</a:t>
            </a:r>
            <a:r>
              <a:rPr lang="kk-KZ" dirty="0" smtClean="0"/>
              <a:t> Елімізде Ертіс өзенінің алқабындағы реликті қарағайлы ормандарды қорғау мақсатында 2003жылы "</a:t>
            </a:r>
            <a:r>
              <a:rPr lang="kk-KZ" dirty="0" smtClean="0">
                <a:solidFill>
                  <a:srgbClr val="FFC000"/>
                </a:solidFill>
              </a:rPr>
              <a:t>Ертіс орманы</a:t>
            </a:r>
            <a:r>
              <a:rPr lang="kk-KZ" dirty="0" smtClean="0"/>
              <a:t>" және "</a:t>
            </a:r>
            <a:r>
              <a:rPr lang="kk-KZ" dirty="0" smtClean="0">
                <a:solidFill>
                  <a:srgbClr val="FFC000"/>
                </a:solidFill>
              </a:rPr>
              <a:t>Семей орманы</a:t>
            </a:r>
            <a:r>
              <a:rPr lang="kk-KZ" dirty="0" smtClean="0"/>
              <a:t>" деген табиғи резерваттар ұйымдастырылды. Табиғи резерваттарда қорықтық белдем де, шаруашылық жүргізілетін алқаптар да бірге қорғалады. Табиғи резерваттарда, негізінен, биологиялық сан алуан түрлілікті сақтауға және оны қалпына келтіруге айрықша көңіл бөлінеді</a:t>
            </a:r>
            <a:r>
              <a:rPr lang="ru-RU" dirty="0" smtClean="0"/>
              <a:t>.</a:t>
            </a:r>
            <a:endParaRPr lang="ru-RU" dirty="0"/>
          </a:p>
        </p:txBody>
      </p:sp>
    </p:spTree>
    <p:custDataLst>
      <p:tags r:id="rId1"/>
    </p:custDataLst>
    <p:extLst>
      <p:ext uri="{BB962C8B-B14F-4D97-AF65-F5344CB8AC3E}">
        <p14:creationId xmlns:p14="http://schemas.microsoft.com/office/powerpoint/2010/main" val="3401084742"/>
      </p:ext>
    </p:extLst>
  </p:cSld>
  <p:clrMapOvr>
    <a:masterClrMapping/>
  </p:clrMapOvr>
  <mc:AlternateContent xmlns:mc="http://schemas.openxmlformats.org/markup-compatibility/2006" xmlns:p14="http://schemas.microsoft.com/office/powerpoint/2010/main">
    <mc:Choice Requires="p14">
      <p:transition spd="slow" p14:dur="800" advTm="4822">
        <p:circle/>
      </p:transition>
    </mc:Choice>
    <mc:Fallback xmlns="">
      <p:transition spd="slow" advTm="4822">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l="48260" t="16566" r="31760" b="58710"/>
          <a:stretch>
            <a:fillRect/>
          </a:stretch>
        </p:blipFill>
        <p:spPr bwMode="auto">
          <a:xfrm>
            <a:off x="1115616" y="1456384"/>
            <a:ext cx="2726837" cy="1828599"/>
          </a:xfrm>
          <a:prstGeom prst="rect">
            <a:avLst/>
          </a:prstGeom>
          <a:noFill/>
          <a:extLst>
            <a:ext uri="{909E8E84-426E-40DD-AFC4-6F175D3DCCD1}">
              <a14:hiddenFill xmlns:a14="http://schemas.microsoft.com/office/drawing/2010/main">
                <a:solidFill>
                  <a:srgbClr val="FFFFFF"/>
                </a:solidFill>
              </a14:hiddenFill>
            </a:ext>
          </a:extLst>
        </p:spPr>
      </p:pic>
      <p:pic>
        <p:nvPicPr>
          <p:cNvPr id="1027" name="Рисунок 2"/>
          <p:cNvPicPr>
            <a:picLocks noChangeAspect="1" noChangeArrowheads="1"/>
          </p:cNvPicPr>
          <p:nvPr/>
        </p:nvPicPr>
        <p:blipFill>
          <a:blip r:embed="rId3">
            <a:extLst>
              <a:ext uri="{28A0092B-C50C-407E-A947-70E740481C1C}">
                <a14:useLocalDpi xmlns:a14="http://schemas.microsoft.com/office/drawing/2010/main" val="0"/>
              </a:ext>
            </a:extLst>
          </a:blip>
          <a:srcRect l="30650" t="16867" r="49200" b="30724"/>
          <a:stretch>
            <a:fillRect/>
          </a:stretch>
        </p:blipFill>
        <p:spPr bwMode="auto">
          <a:xfrm>
            <a:off x="1115617" y="3605211"/>
            <a:ext cx="2726836" cy="2128045"/>
          </a:xfrm>
          <a:prstGeom prst="rect">
            <a:avLst/>
          </a:prstGeom>
          <a:noFill/>
          <a:extLst>
            <a:ext uri="{909E8E84-426E-40DD-AFC4-6F175D3DCCD1}">
              <a14:hiddenFill xmlns:a14="http://schemas.microsoft.com/office/drawing/2010/main">
                <a:solidFill>
                  <a:srgbClr val="FFFFFF"/>
                </a:solidFill>
              </a14:hiddenFill>
            </a:ext>
          </a:extLst>
        </p:spPr>
      </p:pic>
      <p:pic>
        <p:nvPicPr>
          <p:cNvPr id="1026" name="Рисунок 4"/>
          <p:cNvPicPr>
            <a:picLocks noChangeAspect="1" noChangeArrowheads="1"/>
          </p:cNvPicPr>
          <p:nvPr/>
        </p:nvPicPr>
        <p:blipFill>
          <a:blip r:embed="rId2">
            <a:extLst>
              <a:ext uri="{28A0092B-C50C-407E-A947-70E740481C1C}">
                <a14:useLocalDpi xmlns:a14="http://schemas.microsoft.com/office/drawing/2010/main" val="0"/>
              </a:ext>
            </a:extLst>
          </a:blip>
          <a:srcRect l="48260" t="62540" r="31760" b="8736"/>
          <a:stretch>
            <a:fillRect/>
          </a:stretch>
        </p:blipFill>
        <p:spPr bwMode="auto">
          <a:xfrm>
            <a:off x="4958071" y="3520230"/>
            <a:ext cx="3286336" cy="2298005"/>
          </a:xfrm>
          <a:prstGeom prst="rect">
            <a:avLst/>
          </a:prstGeom>
          <a:noFill/>
          <a:extLst>
            <a:ext uri="{909E8E84-426E-40DD-AFC4-6F175D3DCCD1}">
              <a14:hiddenFill xmlns:a14="http://schemas.microsoft.com/office/drawing/2010/main">
                <a:solidFill>
                  <a:srgbClr val="FFFFFF"/>
                </a:solidFill>
              </a14:hiddenFill>
            </a:ext>
          </a:extLst>
        </p:spPr>
      </p:pic>
      <p:pic>
        <p:nvPicPr>
          <p:cNvPr id="1025" name="Рисунок 66" descr="https://ds04.infourok.ru/uploads/ex/111b/0003456a-74645921/img17.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6144" y="1456385"/>
            <a:ext cx="3218263" cy="182859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5"/>
          <p:cNvSpPr>
            <a:spLocks noChangeArrowheads="1"/>
          </p:cNvSpPr>
          <p:nvPr/>
        </p:nvSpPr>
        <p:spPr bwMode="auto">
          <a:xfrm>
            <a:off x="633657" y="256055"/>
            <a:ext cx="806489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47675" algn="l"/>
              </a:tabLst>
              <a:defRPr>
                <a:solidFill>
                  <a:schemeClr val="tx1"/>
                </a:solidFill>
                <a:latin typeface="Arial" panose="020B0604020202020204" pitchFamily="34" charset="0"/>
              </a:defRPr>
            </a:lvl1pPr>
            <a:lvl2pPr eaLnBrk="0" fontAlgn="base" hangingPunct="0">
              <a:spcBef>
                <a:spcPct val="0"/>
              </a:spcBef>
              <a:spcAft>
                <a:spcPct val="0"/>
              </a:spcAft>
              <a:tabLst>
                <a:tab pos="447675" algn="l"/>
              </a:tabLst>
              <a:defRPr>
                <a:solidFill>
                  <a:schemeClr val="tx1"/>
                </a:solidFill>
                <a:latin typeface="Arial" panose="020B0604020202020204" pitchFamily="34" charset="0"/>
              </a:defRPr>
            </a:lvl2pPr>
            <a:lvl3pPr eaLnBrk="0" fontAlgn="base" hangingPunct="0">
              <a:spcBef>
                <a:spcPct val="0"/>
              </a:spcBef>
              <a:spcAft>
                <a:spcPct val="0"/>
              </a:spcAft>
              <a:tabLst>
                <a:tab pos="447675" algn="l"/>
              </a:tabLst>
              <a:defRPr>
                <a:solidFill>
                  <a:schemeClr val="tx1"/>
                </a:solidFill>
                <a:latin typeface="Arial" panose="020B0604020202020204" pitchFamily="34" charset="0"/>
              </a:defRPr>
            </a:lvl3pPr>
            <a:lvl4pPr eaLnBrk="0" fontAlgn="base" hangingPunct="0">
              <a:spcBef>
                <a:spcPct val="0"/>
              </a:spcBef>
              <a:spcAft>
                <a:spcPct val="0"/>
              </a:spcAft>
              <a:tabLst>
                <a:tab pos="447675" algn="l"/>
              </a:tabLst>
              <a:defRPr>
                <a:solidFill>
                  <a:schemeClr val="tx1"/>
                </a:solidFill>
                <a:latin typeface="Arial" panose="020B0604020202020204" pitchFamily="34" charset="0"/>
              </a:defRPr>
            </a:lvl4pPr>
            <a:lvl5pPr eaLnBrk="0" fontAlgn="base" hangingPunct="0">
              <a:spcBef>
                <a:spcPct val="0"/>
              </a:spcBef>
              <a:spcAft>
                <a:spcPct val="0"/>
              </a:spcAft>
              <a:tabLst>
                <a:tab pos="447675" algn="l"/>
              </a:tabLst>
              <a:defRPr>
                <a:solidFill>
                  <a:schemeClr val="tx1"/>
                </a:solidFill>
                <a:latin typeface="Arial" panose="020B0604020202020204" pitchFamily="34" charset="0"/>
              </a:defRPr>
            </a:lvl5pPr>
            <a:lvl6pPr eaLnBrk="0" fontAlgn="base" hangingPunct="0">
              <a:spcBef>
                <a:spcPct val="0"/>
              </a:spcBef>
              <a:spcAft>
                <a:spcPct val="0"/>
              </a:spcAft>
              <a:tabLst>
                <a:tab pos="447675" algn="l"/>
              </a:tabLst>
              <a:defRPr>
                <a:solidFill>
                  <a:schemeClr val="tx1"/>
                </a:solidFill>
                <a:latin typeface="Arial" panose="020B0604020202020204" pitchFamily="34" charset="0"/>
              </a:defRPr>
            </a:lvl6pPr>
            <a:lvl7pPr eaLnBrk="0" fontAlgn="base" hangingPunct="0">
              <a:spcBef>
                <a:spcPct val="0"/>
              </a:spcBef>
              <a:spcAft>
                <a:spcPct val="0"/>
              </a:spcAft>
              <a:tabLst>
                <a:tab pos="447675" algn="l"/>
              </a:tabLst>
              <a:defRPr>
                <a:solidFill>
                  <a:schemeClr val="tx1"/>
                </a:solidFill>
                <a:latin typeface="Arial" panose="020B0604020202020204" pitchFamily="34" charset="0"/>
              </a:defRPr>
            </a:lvl7pPr>
            <a:lvl8pPr eaLnBrk="0" fontAlgn="base" hangingPunct="0">
              <a:spcBef>
                <a:spcPct val="0"/>
              </a:spcBef>
              <a:spcAft>
                <a:spcPct val="0"/>
              </a:spcAft>
              <a:tabLst>
                <a:tab pos="447675" algn="l"/>
              </a:tabLst>
              <a:defRPr>
                <a:solidFill>
                  <a:schemeClr val="tx1"/>
                </a:solidFill>
                <a:latin typeface="Arial" panose="020B0604020202020204" pitchFamily="34" charset="0"/>
              </a:defRPr>
            </a:lvl8pPr>
            <a:lvl9pPr eaLnBrk="0" fontAlgn="base" hangingPunct="0">
              <a:spcBef>
                <a:spcPct val="0"/>
              </a:spcBef>
              <a:spcAft>
                <a:spcPct val="0"/>
              </a:spcAft>
              <a:tabLst>
                <a:tab pos="4476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47675" algn="l"/>
              </a:tabLst>
            </a:pPr>
            <a:r>
              <a:rPr kumimoji="0" lang="kk-KZ" sz="2000" b="1" i="1" u="none" strike="noStrike" cap="none" normalizeH="0" baseline="0" dirty="0" smtClean="0">
                <a:ln>
                  <a:noFill/>
                </a:ln>
                <a:solidFill>
                  <a:srgbClr val="984806"/>
                </a:solidFill>
                <a:effectLst/>
                <a:latin typeface="Times New Roman" panose="02020603050405020304" pitchFamily="18" charset="0"/>
                <a:ea typeface="Calibri" panose="020F0502020204030204" pitchFamily="34" charset="0"/>
                <a:cs typeface="Times New Roman" panose="02020603050405020304" pitchFamily="18" charset="0"/>
              </a:rPr>
              <a:t>Тапсырма</a:t>
            </a:r>
            <a:r>
              <a:rPr kumimoji="0" lang="kk-KZ" sz="2000" b="1" i="0" u="none" strike="noStrike" cap="none" normalizeH="0" baseline="0" dirty="0" smtClean="0">
                <a:ln>
                  <a:noFill/>
                </a:ln>
                <a:solidFill>
                  <a:srgbClr val="984806"/>
                </a:solidFill>
                <a:effectLst/>
                <a:latin typeface="Times New Roman" panose="02020603050405020304" pitchFamily="18" charset="0"/>
                <a:ea typeface="Calibri" panose="020F0502020204030204" pitchFamily="34" charset="0"/>
                <a:cs typeface="Times New Roman" panose="02020603050405020304" pitchFamily="18" charset="0"/>
              </a:rPr>
              <a:t> №1 .  </a:t>
            </a:r>
            <a:r>
              <a:rPr kumimoji="0" lang="kk-KZ" sz="2000" b="1" i="0" u="none" strike="noStrike" cap="none" normalizeH="0" baseline="0" dirty="0" smtClean="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Суреттерден </a:t>
            </a:r>
            <a:r>
              <a:rPr kumimoji="0" lang="kk-KZ" sz="20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ерекше қорғалатын Қазақстан Республикасының табиғи аймақтарының  </a:t>
            </a:r>
            <a:r>
              <a:rPr kumimoji="0" lang="kk-KZ" sz="20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өсімдіктерін  </a:t>
            </a:r>
            <a:r>
              <a:rPr kumimoji="0" lang="kk-KZ" sz="2000" b="1" i="0" u="none" strike="noStrike" cap="none" normalizeH="0" baseline="0" dirty="0" smtClean="0">
                <a:ln>
                  <a:noFill/>
                </a:ln>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атап  </a:t>
            </a:r>
            <a:r>
              <a:rPr kumimoji="0" lang="kk-KZ" sz="2000" b="1" i="0" u="none" strike="noStrike" cap="none" normalizeH="0" baseline="0" dirty="0" smtClean="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сипаттаңдар.</a:t>
            </a:r>
            <a:endParaRPr kumimoji="0" lang="ru-RU" sz="20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47675" algn="l"/>
              </a:tabLst>
            </a:pPr>
            <a:r>
              <a:rPr kumimoji="0" lang="kk-KZ" sz="1200" b="1" i="0" u="none" strike="noStrike" cap="none" normalizeH="0" baseline="0" dirty="0" smtClean="0">
                <a:ln>
                  <a:noFill/>
                </a:ln>
                <a:solidFill>
                  <a:srgbClr val="984806"/>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kk-KZ"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6"/>
          <p:cNvSpPr>
            <a:spLocks noChangeArrowheads="1"/>
          </p:cNvSpPr>
          <p:nvPr/>
        </p:nvSpPr>
        <p:spPr bwMode="auto">
          <a:xfrm>
            <a:off x="0" y="14763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1200" b="1" i="0" u="none" strike="noStrike" cap="none" normalizeH="0" baseline="0" smtClean="0">
                <a:ln>
                  <a:noFill/>
                </a:ln>
                <a:solidFill>
                  <a:srgbClr val="984806"/>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kk-KZ" sz="1800" b="0" i="0" u="none" strike="noStrike" cap="none" normalizeH="0" baseline="0" smtClean="0">
              <a:ln>
                <a:noFill/>
              </a:ln>
              <a:solidFill>
                <a:schemeClr val="tx1"/>
              </a:solidFill>
              <a:effectLst/>
              <a:latin typeface="Arial" panose="020B0604020202020204" pitchFamily="34" charset="0"/>
            </a:endParaRPr>
          </a:p>
        </p:txBody>
      </p:sp>
      <p:sp>
        <p:nvSpPr>
          <p:cNvPr id="6" name="Rectangle 7"/>
          <p:cNvSpPr>
            <a:spLocks noChangeArrowheads="1"/>
          </p:cNvSpPr>
          <p:nvPr/>
        </p:nvSpPr>
        <p:spPr bwMode="auto">
          <a:xfrm>
            <a:off x="0" y="29241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sz="1200" b="1" i="0" u="none" strike="noStrike" cap="none" normalizeH="0" baseline="0" smtClean="0">
                <a:ln>
                  <a:noFill/>
                </a:ln>
                <a:solidFill>
                  <a:srgbClr val="984806"/>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kk-KZ" sz="1800" b="0" i="0" u="none" strike="noStrike" cap="none" normalizeH="0" baseline="0" smtClean="0">
              <a:ln>
                <a:noFill/>
              </a:ln>
              <a:solidFill>
                <a:schemeClr val="tx1"/>
              </a:solidFill>
              <a:effectLst/>
              <a:latin typeface="Arial" panose="020B0604020202020204" pitchFamily="34" charset="0"/>
            </a:endParaRPr>
          </a:p>
        </p:txBody>
      </p:sp>
      <p:sp>
        <p:nvSpPr>
          <p:cNvPr id="7" name="Rectangle 8"/>
          <p:cNvSpPr>
            <a:spLocks noChangeArrowheads="1"/>
          </p:cNvSpPr>
          <p:nvPr/>
        </p:nvSpPr>
        <p:spPr bwMode="auto">
          <a:xfrm>
            <a:off x="0" y="4343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8" name="Rectangle 9"/>
          <p:cNvSpPr>
            <a:spLocks noChangeArrowheads="1"/>
          </p:cNvSpPr>
          <p:nvPr/>
        </p:nvSpPr>
        <p:spPr bwMode="auto">
          <a:xfrm>
            <a:off x="633656" y="5968871"/>
            <a:ext cx="689067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47675" algn="l"/>
              </a:tabLst>
              <a:defRPr>
                <a:solidFill>
                  <a:schemeClr val="tx1"/>
                </a:solidFill>
                <a:latin typeface="Arial" panose="020B0604020202020204" pitchFamily="34" charset="0"/>
              </a:defRPr>
            </a:lvl1pPr>
            <a:lvl2pPr eaLnBrk="0" fontAlgn="base" hangingPunct="0">
              <a:spcBef>
                <a:spcPct val="0"/>
              </a:spcBef>
              <a:spcAft>
                <a:spcPct val="0"/>
              </a:spcAft>
              <a:tabLst>
                <a:tab pos="447675" algn="l"/>
              </a:tabLst>
              <a:defRPr>
                <a:solidFill>
                  <a:schemeClr val="tx1"/>
                </a:solidFill>
                <a:latin typeface="Arial" panose="020B0604020202020204" pitchFamily="34" charset="0"/>
              </a:defRPr>
            </a:lvl2pPr>
            <a:lvl3pPr eaLnBrk="0" fontAlgn="base" hangingPunct="0">
              <a:spcBef>
                <a:spcPct val="0"/>
              </a:spcBef>
              <a:spcAft>
                <a:spcPct val="0"/>
              </a:spcAft>
              <a:tabLst>
                <a:tab pos="447675" algn="l"/>
              </a:tabLst>
              <a:defRPr>
                <a:solidFill>
                  <a:schemeClr val="tx1"/>
                </a:solidFill>
                <a:latin typeface="Arial" panose="020B0604020202020204" pitchFamily="34" charset="0"/>
              </a:defRPr>
            </a:lvl3pPr>
            <a:lvl4pPr eaLnBrk="0" fontAlgn="base" hangingPunct="0">
              <a:spcBef>
                <a:spcPct val="0"/>
              </a:spcBef>
              <a:spcAft>
                <a:spcPct val="0"/>
              </a:spcAft>
              <a:tabLst>
                <a:tab pos="447675" algn="l"/>
              </a:tabLst>
              <a:defRPr>
                <a:solidFill>
                  <a:schemeClr val="tx1"/>
                </a:solidFill>
                <a:latin typeface="Arial" panose="020B0604020202020204" pitchFamily="34" charset="0"/>
              </a:defRPr>
            </a:lvl4pPr>
            <a:lvl5pPr eaLnBrk="0" fontAlgn="base" hangingPunct="0">
              <a:spcBef>
                <a:spcPct val="0"/>
              </a:spcBef>
              <a:spcAft>
                <a:spcPct val="0"/>
              </a:spcAft>
              <a:tabLst>
                <a:tab pos="447675" algn="l"/>
              </a:tabLst>
              <a:defRPr>
                <a:solidFill>
                  <a:schemeClr val="tx1"/>
                </a:solidFill>
                <a:latin typeface="Arial" panose="020B0604020202020204" pitchFamily="34" charset="0"/>
              </a:defRPr>
            </a:lvl5pPr>
            <a:lvl6pPr eaLnBrk="0" fontAlgn="base" hangingPunct="0">
              <a:spcBef>
                <a:spcPct val="0"/>
              </a:spcBef>
              <a:spcAft>
                <a:spcPct val="0"/>
              </a:spcAft>
              <a:tabLst>
                <a:tab pos="447675" algn="l"/>
              </a:tabLst>
              <a:defRPr>
                <a:solidFill>
                  <a:schemeClr val="tx1"/>
                </a:solidFill>
                <a:latin typeface="Arial" panose="020B0604020202020204" pitchFamily="34" charset="0"/>
              </a:defRPr>
            </a:lvl6pPr>
            <a:lvl7pPr eaLnBrk="0" fontAlgn="base" hangingPunct="0">
              <a:spcBef>
                <a:spcPct val="0"/>
              </a:spcBef>
              <a:spcAft>
                <a:spcPct val="0"/>
              </a:spcAft>
              <a:tabLst>
                <a:tab pos="447675" algn="l"/>
              </a:tabLst>
              <a:defRPr>
                <a:solidFill>
                  <a:schemeClr val="tx1"/>
                </a:solidFill>
                <a:latin typeface="Arial" panose="020B0604020202020204" pitchFamily="34" charset="0"/>
              </a:defRPr>
            </a:lvl7pPr>
            <a:lvl8pPr eaLnBrk="0" fontAlgn="base" hangingPunct="0">
              <a:spcBef>
                <a:spcPct val="0"/>
              </a:spcBef>
              <a:spcAft>
                <a:spcPct val="0"/>
              </a:spcAft>
              <a:tabLst>
                <a:tab pos="447675" algn="l"/>
              </a:tabLst>
              <a:defRPr>
                <a:solidFill>
                  <a:schemeClr val="tx1"/>
                </a:solidFill>
                <a:latin typeface="Arial" panose="020B0604020202020204" pitchFamily="34" charset="0"/>
              </a:defRPr>
            </a:lvl8pPr>
            <a:lvl9pPr eaLnBrk="0" fontAlgn="base" hangingPunct="0">
              <a:spcBef>
                <a:spcPct val="0"/>
              </a:spcBef>
              <a:spcAft>
                <a:spcPct val="0"/>
              </a:spcAft>
              <a:tabLst>
                <a:tab pos="44767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47675" algn="l"/>
              </a:tabLst>
            </a:pPr>
            <a:r>
              <a:rPr kumimoji="0" lang="kk-KZ" sz="1200" b="1" i="0" u="none" strike="noStrike" cap="none" normalizeH="0" baseline="0" dirty="0" smtClean="0">
                <a:ln>
                  <a:noFill/>
                </a:ln>
                <a:solidFill>
                  <a:srgbClr val="984806"/>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kk-KZ" b="1" i="0" u="none" strike="noStrike" cap="none" normalizeH="0" baseline="0" dirty="0" smtClean="0">
                <a:ln>
                  <a:noFill/>
                </a:ln>
                <a:effectLst/>
                <a:latin typeface="Times New Roman" panose="02020603050405020304" pitchFamily="18" charset="0"/>
                <a:ea typeface="Calibri" panose="020F0502020204030204" pitchFamily="34" charset="0"/>
                <a:cs typeface="Times New Roman" panose="02020603050405020304" pitchFamily="18" charset="0"/>
              </a:rPr>
              <a:t>Сұрақ:Неліктен олар  қорғауға алынған  деп ойлайсыңдар?</a:t>
            </a:r>
            <a:endParaRPr kumimoji="0" lang="kk-KZ" sz="2800" b="0" i="0" u="none" strike="noStrike" cap="none" normalizeH="0" baseline="0" dirty="0" smtClean="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6134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3.4|2.2"/>
</p:tagLst>
</file>

<file path=ppt/tags/tag2.xml><?xml version="1.0" encoding="utf-8"?>
<p:tagLst xmlns:a="http://schemas.openxmlformats.org/drawingml/2006/main" xmlns:r="http://schemas.openxmlformats.org/officeDocument/2006/relationships" xmlns:p="http://schemas.openxmlformats.org/presentationml/2006/main">
  <p:tag name="TIMING" val="|0.4|1.2|1"/>
</p:tagLst>
</file>

<file path=ppt/tags/tag3.xml><?xml version="1.0" encoding="utf-8"?>
<p:tagLst xmlns:a="http://schemas.openxmlformats.org/drawingml/2006/main" xmlns:r="http://schemas.openxmlformats.org/officeDocument/2006/relationships" xmlns:p="http://schemas.openxmlformats.org/presentationml/2006/main">
  <p:tag name="TIMING" val="|0.8|0.7"/>
</p:tagLst>
</file>

<file path=ppt/tags/tag4.xml><?xml version="1.0" encoding="utf-8"?>
<p:tagLst xmlns:a="http://schemas.openxmlformats.org/drawingml/2006/main" xmlns:r="http://schemas.openxmlformats.org/officeDocument/2006/relationships" xmlns:p="http://schemas.openxmlformats.org/presentationml/2006/main">
  <p:tag name="TIMING" val="|0.2"/>
</p:tagLst>
</file>

<file path=ppt/tags/tag5.xml><?xml version="1.0" encoding="utf-8"?>
<p:tagLst xmlns:a="http://schemas.openxmlformats.org/drawingml/2006/main" xmlns:r="http://schemas.openxmlformats.org/officeDocument/2006/relationships" xmlns:p="http://schemas.openxmlformats.org/presentationml/2006/main">
  <p:tag name="TIMING" val="|1.4"/>
</p:tagLst>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376</TotalTime>
  <Words>228</Words>
  <Application>Microsoft Office PowerPoint</Application>
  <PresentationFormat>Экран (4:3)</PresentationFormat>
  <Paragraphs>59</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Georgia</vt:lpstr>
      <vt:lpstr>Times New Roman</vt:lpstr>
      <vt:lpstr>Trebuchet MS</vt:lpstr>
      <vt:lpstr>Воздушный поток</vt:lpstr>
      <vt:lpstr>Биология пән мұғалімі: Қоғашева Жанар</vt:lpstr>
      <vt:lpstr>  §6.Қазақстанның ерекше қорғалатын табиғи аумақтары</vt:lpstr>
      <vt:lpstr>Презентация PowerPoint</vt:lpstr>
      <vt:lpstr>Презентация PowerPoint</vt:lpstr>
      <vt:lpstr>Мемлекеттік қорықтар</vt:lpstr>
      <vt:lpstr>Ұлттық табиғи саябақтар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Ерекше қорғалатын аймақтар</dc:title>
  <dc:creator>Саша Саша</dc:creator>
  <cp:lastModifiedBy>2</cp:lastModifiedBy>
  <cp:revision>28</cp:revision>
  <dcterms:created xsi:type="dcterms:W3CDTF">2015-04-27T07:02:00Z</dcterms:created>
  <dcterms:modified xsi:type="dcterms:W3CDTF">2020-09-12T14:48:36Z</dcterms:modified>
</cp:coreProperties>
</file>