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5" r:id="rId4"/>
  </p:sldMasterIdLst>
  <p:sldIdLst>
    <p:sldId id="256" r:id="rId5"/>
    <p:sldId id="258" r:id="rId6"/>
    <p:sldId id="259" r:id="rId7"/>
    <p:sldId id="285" r:id="rId8"/>
    <p:sldId id="264" r:id="rId9"/>
    <p:sldId id="266" r:id="rId10"/>
    <p:sldId id="267" r:id="rId11"/>
    <p:sldId id="269" r:id="rId12"/>
    <p:sldId id="281" r:id="rId13"/>
    <p:sldId id="271" r:id="rId14"/>
    <p:sldId id="277" r:id="rId15"/>
    <p:sldId id="283" r:id="rId16"/>
    <p:sldId id="279" r:id="rId17"/>
    <p:sldId id="273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CBCCE-8217-42E3-A0CE-8E47FD7E54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3195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280C5-D6B4-4F1F-905C-E7D8C7B826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2076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99E92-F065-41ED-A7AE-7C4CC81F9F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0102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ECF9A-2657-4929-A453-46596546C7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170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19572-96E8-41C2-806F-A746BB59BC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9586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31206-E086-4356-869F-714CDC1B30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8125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D903E-3A5A-41E3-B3BF-4CEBBAF540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40668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5E046-8F3B-4CBE-84B7-B7CA0BE0D0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9545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BF26B-676E-45AB-876F-50D5DF4BDE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29019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B0493-D268-43AE-AC1C-7FE14D669A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2521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27DB3-6F99-47FE-86DB-30385900AA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586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8B7B5-4B51-48DC-9847-38C1E82AEE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78895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2972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42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470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321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153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28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7301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9458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0661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9695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718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8FC29-D8B9-42FC-A092-68A2DBC46C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9648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C0BAB-A742-4CE7-A378-9181546C24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1099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0F3CF-21C4-4410-ACFA-8517368FEE9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9433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60A54-D743-4954-8FC7-A0B84A63551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641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B22D8-4825-4E4D-A833-8A93A73034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48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22469-BD47-4DD5-8659-162E6903DD7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926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DE3ED-1375-4C87-9F44-1356CAA5F0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095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12A80-0C57-45E6-A235-E1A0331F44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676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B4F65-D254-4ED2-8E87-5277A17EDC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3773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0A655-60F8-4D65-9B75-43AF66ED2D4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6789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DFC25-F068-4A6E-A9A4-BE58CC8CFA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39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52045B8-4260-429B-B494-A06C37FF34B8}" type="slidenum">
              <a:rPr lang="ru-RU" altLang="ru-RU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7807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57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959719-E4A2-4DB4-A1FF-337D29927B2F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932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otect-partners.ru/wp-content/uploads/2014/03/%D0%92%D1%8B%D0%B4%D0%B5%D0%BB%D0%B5%D0%BD%D0%B8%D0%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45288"/>
            <a:ext cx="856895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1246351">
            <a:off x="1856442" y="2158005"/>
            <a:ext cx="1032718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Қоқан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99177" y="2195968"/>
            <a:ext cx="1217654" cy="457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Хиуа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2158005"/>
            <a:ext cx="1217654" cy="4572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Бұхар</a:t>
            </a:r>
            <a:endParaRPr lang="ru-RU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814646" y="340101"/>
            <a:ext cx="1864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Топтастыру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8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9166" y="780975"/>
            <a:ext cx="8712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Дескрипторы: </a:t>
            </a:r>
          </a:p>
          <a:p>
            <a:pPr marL="342900" indent="-342900" algn="ctr">
              <a:buFontTx/>
              <a:buChar char="-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Жаңқожа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Нұрмұхамедұлы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бастаған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ұлт-азаттық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>
              <a:buFontTx/>
              <a:buChar char="-"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аймақтарды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>
              <a:buFontTx/>
              <a:buChar char="-"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қозғаушы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күштерін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>
              <a:buFontTx/>
              <a:buChar char="-"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барысындағы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оқиғаны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сипаттайды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Tx/>
              <a:buChar char="-"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түсіндіреді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>
              <a:buFontTx/>
              <a:buChar char="-"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оқиғаға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көзқарасын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білдіреді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6967"/>
            <a:ext cx="1631256" cy="1034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48" y="91531"/>
            <a:ext cx="1368152" cy="971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115616" cy="77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prstClr val="white"/>
                </a:solidFill>
              </a:rPr>
              <a:t>2</a:t>
            </a:r>
            <a:r>
              <a:rPr lang="kk-KZ" sz="2400" b="1" dirty="0" smtClean="0">
                <a:solidFill>
                  <a:prstClr val="white"/>
                </a:solidFill>
              </a:rPr>
              <a:t>-топ</a:t>
            </a:r>
            <a:endParaRPr lang="ru-RU" sz="2400" b="1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7808" y="5887007"/>
            <a:ext cx="5422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Мұғалімнің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47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971600" y="23439"/>
            <a:ext cx="734481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Зерттеу мен талдау  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Мәтінмен </a:t>
            </a:r>
            <a:r>
              <a:rPr lang="kk-KZ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323528" y="711864"/>
            <a:ext cx="82809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>
                <a:solidFill>
                  <a:srgbClr val="002060"/>
                </a:solidFill>
              </a:rPr>
              <a:t>3</a:t>
            </a:r>
            <a:r>
              <a:rPr lang="kk-KZ" sz="2400" b="1" i="1" dirty="0" smtClean="0">
                <a:solidFill>
                  <a:srgbClr val="002060"/>
                </a:solidFill>
              </a:rPr>
              <a:t>- топ</a:t>
            </a:r>
            <a:r>
              <a:rPr lang="kk-KZ" sz="2400" b="1" i="1" dirty="0">
                <a:solidFill>
                  <a:srgbClr val="002060"/>
                </a:solidFill>
              </a:rPr>
              <a:t>. Есет </a:t>
            </a:r>
            <a:r>
              <a:rPr lang="kk-KZ" sz="2400" b="1" i="1" dirty="0" smtClean="0">
                <a:solidFill>
                  <a:srgbClr val="002060"/>
                </a:solidFill>
              </a:rPr>
              <a:t> Көтібарұлы  </a:t>
            </a:r>
            <a:r>
              <a:rPr lang="kk-KZ" sz="2400" b="1" i="1" dirty="0">
                <a:solidFill>
                  <a:srgbClr val="002060"/>
                </a:solidFill>
              </a:rPr>
              <a:t>бастаған көтеріліс.</a:t>
            </a:r>
            <a:endParaRPr lang="kk-KZ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230425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97587" y="5373161"/>
            <a:ext cx="295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Есет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батыр      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1807-1888)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88840"/>
            <a:ext cx="259228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97179" y="5373161"/>
            <a:ext cx="2490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Есет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батыр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музейі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894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971600" y="23439"/>
            <a:ext cx="734481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Зерттеу мен талдау  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Мәтінмен </a:t>
            </a:r>
            <a:r>
              <a:rPr lang="kk-KZ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146447" y="711864"/>
            <a:ext cx="82809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>
                <a:solidFill>
                  <a:srgbClr val="002060"/>
                </a:solidFill>
              </a:rPr>
              <a:t>3</a:t>
            </a:r>
            <a:r>
              <a:rPr lang="kk-KZ" sz="2400" b="1" i="1" dirty="0" smtClean="0">
                <a:solidFill>
                  <a:srgbClr val="002060"/>
                </a:solidFill>
              </a:rPr>
              <a:t>- топ</a:t>
            </a:r>
            <a:r>
              <a:rPr lang="kk-KZ" sz="2400" b="1" i="1" dirty="0">
                <a:solidFill>
                  <a:srgbClr val="002060"/>
                </a:solidFill>
              </a:rPr>
              <a:t>. Есет </a:t>
            </a:r>
            <a:r>
              <a:rPr lang="kk-KZ" sz="2400" b="1" i="1" dirty="0" smtClean="0">
                <a:solidFill>
                  <a:srgbClr val="002060"/>
                </a:solidFill>
              </a:rPr>
              <a:t> Көтібарұлы  </a:t>
            </a:r>
            <a:r>
              <a:rPr lang="kk-KZ" sz="2400" b="1" i="1" dirty="0">
                <a:solidFill>
                  <a:srgbClr val="002060"/>
                </a:solidFill>
              </a:rPr>
              <a:t>бастаған көтеріліс.</a:t>
            </a:r>
            <a:endParaRPr lang="kk-KZ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96336" y="0"/>
            <a:ext cx="1547663" cy="5158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b="1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Талдау кестесі</a:t>
            </a:r>
            <a:endParaRPr lang="ru-RU" b="1" i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63738"/>
              </p:ext>
            </p:extLst>
          </p:nvPr>
        </p:nvGraphicFramePr>
        <p:xfrm>
          <a:off x="146447" y="1499623"/>
          <a:ext cx="8838728" cy="5278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356"/>
                <a:gridCol w="2118372"/>
              </a:tblGrid>
              <a:tr h="745227">
                <a:tc>
                  <a:txBody>
                    <a:bodyPr/>
                    <a:lstStyle/>
                    <a:p>
                      <a:r>
                        <a:rPr lang="kk-KZ" sz="2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Көтеріліс  болған  уақыт аралығы?</a:t>
                      </a:r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9052">
                <a:tc>
                  <a:txBody>
                    <a:bodyPr/>
                    <a:lstStyle/>
                    <a:p>
                      <a:r>
                        <a:rPr lang="ru-RU" sz="2400" b="1" i="1" dirty="0" smtClean="0"/>
                        <a:t>     </a:t>
                      </a:r>
                      <a:r>
                        <a:rPr lang="ru-RU" sz="2400" b="1" i="1" dirty="0" err="1" smtClean="0"/>
                        <a:t>Көтерілістің</a:t>
                      </a:r>
                      <a:r>
                        <a:rPr lang="ru-RU" sz="2400" b="1" i="1" baseline="0" dirty="0" smtClean="0"/>
                        <a:t> 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қамтыған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аймақтары</a:t>
                      </a:r>
                      <a:r>
                        <a:rPr lang="ru-RU" sz="2400" b="1" i="1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35124">
                <a:tc>
                  <a:txBody>
                    <a:bodyPr/>
                    <a:lstStyle/>
                    <a:p>
                      <a:r>
                        <a:rPr lang="ru-RU" sz="2400" b="1" i="1" dirty="0" smtClean="0"/>
                        <a:t>      </a:t>
                      </a:r>
                      <a:r>
                        <a:rPr lang="ru-RU" sz="2400" b="1" i="1" dirty="0" err="1" smtClean="0"/>
                        <a:t>Көтерілістің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қозғаушы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күштері</a:t>
                      </a:r>
                      <a:r>
                        <a:rPr lang="ru-RU" sz="2400" b="1" i="1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38949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err="1" smtClean="0"/>
                        <a:t>Көтеріліс</a:t>
                      </a:r>
                      <a:r>
                        <a:rPr lang="ru-RU" sz="2400" b="1" i="1" dirty="0" smtClean="0"/>
                        <a:t>   </a:t>
                      </a:r>
                      <a:r>
                        <a:rPr lang="ru-RU" sz="2400" b="1" i="1" dirty="0" err="1" smtClean="0"/>
                        <a:t>барысындағы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басты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оқиға</a:t>
                      </a:r>
                      <a:r>
                        <a:rPr lang="ru-RU" sz="2400" b="1" i="1" dirty="0" smtClean="0"/>
                        <a:t>? </a:t>
                      </a:r>
                      <a:endParaRPr lang="ru-RU" sz="2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5159">
                <a:tc>
                  <a:txBody>
                    <a:bodyPr/>
                    <a:lstStyle/>
                    <a:p>
                      <a:pPr marL="457200" marR="63309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70510" algn="l"/>
                        </a:tabLst>
                        <a:defRPr/>
                      </a:pPr>
                      <a:r>
                        <a:rPr lang="ru-MO" sz="2400" b="1" i="1" dirty="0" err="1" smtClean="0"/>
                        <a:t>Көтерілістің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нәтижесі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қалай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аяқталды</a:t>
                      </a:r>
                      <a:r>
                        <a:rPr lang="ru-MO" sz="2400" b="1" i="1" dirty="0" smtClean="0"/>
                        <a:t>?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5159">
                <a:tc>
                  <a:txBody>
                    <a:bodyPr/>
                    <a:lstStyle/>
                    <a:p>
                      <a:pPr marL="457200" marR="63309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70510" algn="l"/>
                        </a:tabLst>
                        <a:defRPr/>
                      </a:pPr>
                      <a:r>
                        <a:rPr lang="ru-MO" sz="2400" b="1" i="1" dirty="0" err="1" smtClean="0"/>
                        <a:t>Менің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көзқарасым</a:t>
                      </a:r>
                      <a:endParaRPr lang="ru-MO" sz="2400" b="1" i="1" dirty="0" smtClean="0"/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9166" y="780975"/>
            <a:ext cx="8712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Дескрипторы: </a:t>
            </a:r>
          </a:p>
          <a:p>
            <a:pPr marL="342900" indent="-342900" algn="ctr">
              <a:buFontTx/>
              <a:buChar char="-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Есет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Көтібарұлы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бастаған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ұлт-азаттық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>
              <a:buFontTx/>
              <a:buChar char="-"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аймақтарды</a:t>
            </a:r>
            <a:r>
              <a:rPr lang="ru-RU" sz="24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>
              <a:buFontTx/>
              <a:buChar char="-"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қозғаушы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күштерін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>
              <a:buFontTx/>
              <a:buChar char="-"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барысындағы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оқиғаны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сипаттайды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Tx/>
              <a:buChar char="-"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түсіндіреді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ctr">
              <a:buFontTx/>
              <a:buChar char="-"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оқиғаға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көзқарасын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білдіреді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9124"/>
            <a:ext cx="1207690" cy="96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6967"/>
            <a:ext cx="1631256" cy="1034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48" y="91531"/>
            <a:ext cx="1368152" cy="971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115616" cy="77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prstClr val="white"/>
                </a:solidFill>
              </a:rPr>
              <a:t>3-топ</a:t>
            </a:r>
            <a:endParaRPr lang="ru-RU" sz="2400" b="1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7808" y="5848068"/>
            <a:ext cx="5422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Мұғалімнің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40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971601" y="104775"/>
            <a:ext cx="785829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Интерпретация </a:t>
            </a: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4" y="104775"/>
            <a:ext cx="1011238" cy="109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728" y="1327841"/>
            <a:ext cx="955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Үлгі</a:t>
            </a:r>
            <a:r>
              <a:rPr lang="ru-RU" sz="2800" b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0799" y="5301376"/>
            <a:ext cx="8604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Дескриптор</a:t>
            </a:r>
            <a:r>
              <a:rPr lang="ru-RU" sz="2400" b="1" i="1" dirty="0" smtClean="0">
                <a:solidFill>
                  <a:srgbClr val="002060"/>
                </a:solidFill>
              </a:rPr>
              <a:t>:    -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Жауап</a:t>
            </a:r>
            <a:r>
              <a:rPr lang="ru-RU" sz="2400" b="1" i="1" dirty="0" smtClean="0">
                <a:solidFill>
                  <a:srgbClr val="002060"/>
                </a:solidFill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</a:rPr>
              <a:t>құрылымын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сауатты</a:t>
            </a:r>
            <a:r>
              <a:rPr lang="ru-RU" sz="2400" b="1" i="1" dirty="0" smtClean="0">
                <a:solidFill>
                  <a:srgbClr val="002060"/>
                </a:solidFill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</a:rPr>
              <a:t>құрайды</a:t>
            </a:r>
            <a:r>
              <a:rPr lang="ru-RU" sz="2400" b="1" i="1" dirty="0">
                <a:solidFill>
                  <a:srgbClr val="002060"/>
                </a:solidFill>
              </a:rPr>
              <a:t>;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                      -</a:t>
            </a:r>
            <a:r>
              <a:rPr lang="ru-RU" sz="2400" b="1" i="1" dirty="0" err="1">
                <a:solidFill>
                  <a:srgbClr val="002060"/>
                </a:solidFill>
              </a:rPr>
              <a:t>Дәйекпен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дәлелдеп</a:t>
            </a:r>
            <a:r>
              <a:rPr lang="ru-RU" sz="2400" b="1" i="1" dirty="0">
                <a:solidFill>
                  <a:srgbClr val="002060"/>
                </a:solidFill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</a:rPr>
              <a:t>жауапты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дұрыс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береді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38865" y="219845"/>
            <a:ext cx="557195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2200" b="1" u="sng" dirty="0">
                <a:solidFill>
                  <a:srgbClr val="00B050"/>
                </a:solidFill>
              </a:rPr>
              <a:t>Зерттеу сұрағы: </a:t>
            </a:r>
            <a:r>
              <a:rPr lang="kk-KZ" sz="2200" b="1" dirty="0">
                <a:solidFill>
                  <a:srgbClr val="002060"/>
                </a:solidFill>
              </a:rPr>
              <a:t>«</a:t>
            </a:r>
            <a:r>
              <a:rPr lang="kk-KZ" sz="2200" b="1" i="1" dirty="0">
                <a:solidFill>
                  <a:srgbClr val="002060"/>
                </a:solidFill>
              </a:rPr>
              <a:t>Неліктен Орта Азия хандықтарының Қазақстанның оңтүстік аймақтарына экспансиясы күшейді?» 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1083" y="1851061"/>
            <a:ext cx="81827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defRPr/>
            </a:pP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Орта  Азия  хандықтарының  </a:t>
            </a:r>
            <a:r>
              <a:rPr lang="kk-KZ" sz="2400" b="1" i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Қазақстанның </a:t>
            </a:r>
            <a:r>
              <a:rPr lang="kk-KZ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оңтүстік </a:t>
            </a:r>
            <a:r>
              <a:rPr lang="kk-KZ" sz="2400" b="1" i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аймақтарына </a:t>
            </a:r>
            <a:r>
              <a:rPr lang="kk-KZ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экспансиясы  </a:t>
            </a:r>
            <a:r>
              <a:rPr lang="kk-KZ" sz="2400" b="1" i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күшейді</a:t>
            </a:r>
            <a:r>
              <a:rPr lang="kk-KZ" sz="2400" b="1" i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 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оның дәлелі....  .... .... .... .... .... .... .... ....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Оның бірінші дәлелі.  ....   ....  ....  ....   ....   ...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Оның екінші  дәлелі.  ....   ....  ....  ....   ....   ...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Оның үшінші дәлелі.  ....   ....  ....  ....   ....   ...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Сондықтан, бұл аймақтарда ....   ....  ....  ....   ....   ...және ....   ....  ....  ....   ....   ...бастаған ....  ...  .....   ...   ...  ....  ..... жылдары болды.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0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1600" b="1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882" y="6175675"/>
            <a:ext cx="65789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2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2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Мұғалімнің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бағалауы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8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image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1749425" cy="14573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7" name="Picture 9" descr="загруженное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3429000"/>
            <a:ext cx="1516062" cy="15843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8" name="Picture 10" descr="images (1)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5157788"/>
            <a:ext cx="1644650" cy="15113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9" name="Line 11"/>
          <p:cNvSpPr>
            <a:spLocks noChangeShapeType="1"/>
          </p:cNvSpPr>
          <p:nvPr/>
        </p:nvSpPr>
        <p:spPr bwMode="auto">
          <a:xfrm>
            <a:off x="2698750" y="2349500"/>
            <a:ext cx="4824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Line 12"/>
          <p:cNvSpPr>
            <a:spLocks noChangeShapeType="1"/>
          </p:cNvSpPr>
          <p:nvPr/>
        </p:nvSpPr>
        <p:spPr bwMode="auto">
          <a:xfrm>
            <a:off x="2698750" y="4292600"/>
            <a:ext cx="4824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Line 13"/>
          <p:cNvSpPr>
            <a:spLocks noChangeShapeType="1"/>
          </p:cNvSpPr>
          <p:nvPr/>
        </p:nvSpPr>
        <p:spPr bwMode="auto">
          <a:xfrm>
            <a:off x="2771775" y="5876925"/>
            <a:ext cx="4751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32125" y="825500"/>
            <a:ext cx="4094163" cy="4492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 жетістігіңді бағала 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3" name="TextBox 4"/>
          <p:cNvSpPr txBox="1">
            <a:spLocks noChangeArrowheads="1"/>
          </p:cNvSpPr>
          <p:nvPr/>
        </p:nvSpPr>
        <p:spPr bwMode="auto">
          <a:xfrm>
            <a:off x="176213" y="260350"/>
            <a:ext cx="896461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altLang="ru-RU" sz="24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4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54316"/>
            <a:ext cx="57867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>
                <a:solidFill>
                  <a:srgbClr val="FF0000"/>
                </a:solidFill>
              </a:rPr>
              <a:t>Тарихи даталар сөйлейді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1401821"/>
            <a:ext cx="18774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1783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3077" y="2378567"/>
            <a:ext cx="18774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1797</a:t>
            </a:r>
            <a:endParaRPr lang="ru-RU" sz="6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1913" y="2578180"/>
            <a:ext cx="18774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1836</a:t>
            </a:r>
            <a:endParaRPr lang="ru-RU" sz="6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2326687" y="3845932"/>
            <a:ext cx="3176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1838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18038" y="2679262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1824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32746" y="1401821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1822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707398" y="940156"/>
            <a:ext cx="18087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1837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02581" y="3732342"/>
            <a:ext cx="18774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1847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013176"/>
            <a:ext cx="9144000" cy="18255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170" lvl="0" algn="ctr">
              <a:lnSpc>
                <a:spcPct val="106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800" b="1" i="1" dirty="0">
                <a:solidFill>
                  <a:srgbClr val="002060"/>
                </a:solidFill>
              </a:rPr>
              <a:t>-</a:t>
            </a:r>
            <a:r>
              <a:rPr lang="ru-RU" sz="2800" b="1" i="1" dirty="0">
                <a:solidFill>
                  <a:srgbClr val="002060"/>
                </a:solidFill>
              </a:rPr>
              <a:t>Мен не </a:t>
            </a:r>
            <a:r>
              <a:rPr lang="ru-RU" sz="2800" b="1" i="1" dirty="0" err="1">
                <a:solidFill>
                  <a:srgbClr val="002060"/>
                </a:solidFill>
              </a:rPr>
              <a:t>көріп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тұрмын</a:t>
            </a:r>
            <a:r>
              <a:rPr lang="ru-RU" sz="2800" b="1" i="1" dirty="0">
                <a:solidFill>
                  <a:srgbClr val="002060"/>
                </a:solidFill>
              </a:rPr>
              <a:t>?</a:t>
            </a:r>
            <a:endParaRPr lang="ru-RU" sz="2400" b="1" i="1" dirty="0">
              <a:solidFill>
                <a:srgbClr val="002060"/>
              </a:solidFill>
            </a:endParaRPr>
          </a:p>
          <a:p>
            <a:pPr lvl="0" algn="ctr">
              <a:lnSpc>
                <a:spcPct val="106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kk-KZ" sz="2800" b="1" i="1" dirty="0">
                <a:solidFill>
                  <a:srgbClr val="002060"/>
                </a:solidFill>
              </a:rPr>
              <a:t> -</a:t>
            </a:r>
            <a:r>
              <a:rPr lang="ru-RU" sz="2800" b="1" i="1" dirty="0">
                <a:solidFill>
                  <a:srgbClr val="002060"/>
                </a:solidFill>
              </a:rPr>
              <a:t>Мен </a:t>
            </a:r>
            <a:r>
              <a:rPr lang="ru-RU" sz="2800" b="1" i="1" dirty="0" err="1">
                <a:solidFill>
                  <a:srgbClr val="002060"/>
                </a:solidFill>
              </a:rPr>
              <a:t>қандай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қорытынды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</a:rPr>
              <a:t>жасаймын</a:t>
            </a:r>
            <a:r>
              <a:rPr lang="ru-RU" sz="2800" b="1" i="1" dirty="0">
                <a:solidFill>
                  <a:srgbClr val="002060"/>
                </a:solidFill>
              </a:rPr>
              <a:t>?</a:t>
            </a:r>
            <a:endParaRPr lang="ru-RU" sz="2400" b="1" i="1" dirty="0">
              <a:solidFill>
                <a:srgbClr val="002060"/>
              </a:solidFill>
            </a:endParaRPr>
          </a:p>
          <a:p>
            <a:pPr lvl="0" algn="ctr">
              <a:lnSpc>
                <a:spcPct val="106000"/>
              </a:lnSpc>
              <a:spcBef>
                <a:spcPts val="300"/>
              </a:spcBef>
              <a:spcAft>
                <a:spcPts val="300"/>
              </a:spcAft>
            </a:pPr>
            <a:r>
              <a:rPr lang="kk-KZ" sz="2800" b="1" i="1" dirty="0">
                <a:solidFill>
                  <a:srgbClr val="002060"/>
                </a:solidFill>
              </a:rPr>
              <a:t> -Бүгінгі сабақтың тақырыбы қандай болуы мүмкін?</a:t>
            </a:r>
            <a:endParaRPr lang="ru-RU" sz="2400" b="1" i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7288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661883"/>
            <a:ext cx="6862200" cy="30658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09014" y="892442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3200" b="1" i="1" dirty="0">
                <a:solidFill>
                  <a:srgbClr val="FF0000"/>
                </a:solidFill>
                <a:ea typeface="+mj-ea"/>
                <a:cs typeface="+mj-cs"/>
              </a:rPr>
              <a:t>Сабақ </a:t>
            </a:r>
            <a:r>
              <a:rPr lang="kk-KZ" sz="3200" b="1" i="1" dirty="0" smtClean="0">
                <a:solidFill>
                  <a:srgbClr val="FF0000"/>
                </a:solidFill>
                <a:ea typeface="+mj-ea"/>
                <a:cs typeface="+mj-cs"/>
              </a:rPr>
              <a:t>тақырыбы:</a:t>
            </a:r>
            <a:r>
              <a:rPr lang="kk-KZ" sz="3200" b="1" i="1" dirty="0">
                <a:solidFill>
                  <a:srgbClr val="FF0000"/>
                </a:solidFill>
                <a:ea typeface="+mj-ea"/>
                <a:cs typeface="+mj-cs"/>
              </a:rPr>
              <a:t/>
            </a:r>
            <a:br>
              <a:rPr lang="kk-KZ" sz="3200" b="1" i="1" dirty="0">
                <a:solidFill>
                  <a:srgbClr val="FF0000"/>
                </a:solidFill>
                <a:ea typeface="+mj-ea"/>
                <a:cs typeface="+mj-cs"/>
              </a:rPr>
            </a:br>
            <a:endParaRPr lang="ru-RU" sz="12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1917556"/>
            <a:ext cx="686220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ғасырдың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40-60 </a:t>
            </a:r>
            <a:r>
              <a:rPr lang="ru-RU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жылдарындағы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қазақтардың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ортаазиялық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хандықтармен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қарым-қатынастары</a:t>
            </a:r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(1-сабақ</a:t>
            </a:r>
            <a:r>
              <a:rPr lang="ru-RU" sz="28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967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219938" y="117207"/>
            <a:ext cx="884998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Оқу мақсаты: 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7.3.1.5 Халықтың отаршылдыққа қарсы </a:t>
            </a:r>
            <a:endParaRPr lang="kk-KZ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ұлт-азаттық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күресінің  себеп-салдарын  анықтау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98008" y="1108546"/>
            <a:ext cx="3189719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Бағалау критерийлері: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170257" y="1508656"/>
            <a:ext cx="8351838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түсіну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 Азия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хандықтарының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оңтүстік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аумағын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бағындыру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себептері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мақсаттарын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 мен  Арал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маңы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қазақтары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көтерілістерінің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себебін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сипатын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барысын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талдайды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Синтез-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 Азия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хандықтарының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Қазақстанның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оңтүстік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аймақтарын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жаулап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алуы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үстемдігіне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көтерілістер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себептерін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нақтылайды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Прямоугольник 4"/>
          <p:cNvSpPr>
            <a:spLocks noChangeArrowheads="1"/>
          </p:cNvSpPr>
          <p:nvPr/>
        </p:nvSpPr>
        <p:spPr bwMode="auto">
          <a:xfrm>
            <a:off x="552262" y="4743853"/>
            <a:ext cx="411657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Тарихи концепт: </a:t>
            </a:r>
            <a:r>
              <a:rPr lang="kk-KZ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ебеп-салдар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8008" y="5301208"/>
            <a:ext cx="84709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2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Зерттеу сұрақтары: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kk-KZ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Неліктен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 Азия хандықтарының Қазақстанның оңтүстік аймақтарына экспансиясы күшейді?</a:t>
            </a:r>
            <a:endParaRPr lang="ru-RU" sz="2200" dirty="0">
              <a:solidFill>
                <a:prstClr val="white"/>
              </a:solidFill>
            </a:endParaRPr>
          </a:p>
        </p:txBody>
      </p:sp>
      <p:pic>
        <p:nvPicPr>
          <p:cNvPr id="410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51198">
            <a:off x="216997" y="231384"/>
            <a:ext cx="1004609" cy="59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82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xix-vek.ru/maps/pic/map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37754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98001" y="4375546"/>
            <a:ext cx="151216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Қоқан хандығы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4940727"/>
            <a:ext cx="155282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Бұхар хандығы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7828" y="4369120"/>
            <a:ext cx="151216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Хиуа Хандығы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3646" y="3272586"/>
            <a:ext cx="1980219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Қазақстан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04536" y="223751"/>
            <a:ext cx="5184576" cy="10215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«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Мықты ел екі әлсіз елдерді жаулап алу үшін оларды бір-біріне айдап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салып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әлсіреген кезде жаулап алады». </a:t>
            </a:r>
            <a:r>
              <a:rPr lang="kk-KZ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Ф.Энгельс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8668" y="1372126"/>
            <a:ext cx="208823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Ресей империясы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179512" y="207914"/>
            <a:ext cx="3137004" cy="2074787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Берілген цитата </a:t>
            </a:r>
            <a:r>
              <a:rPr lang="kk-KZ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қай мемлекеттерге қатысты?</a:t>
            </a:r>
            <a:endParaRPr lang="ru-RU" sz="2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10169" y="5248504"/>
            <a:ext cx="2740930" cy="16068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i="1" dirty="0">
                <a:solidFill>
                  <a:srgbClr val="FF0000"/>
                </a:solidFill>
              </a:rPr>
              <a:t>Орта Азия елдерімен Қазақстан арасында қандай байланыс болуы мүмкін?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37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971600" y="23439"/>
            <a:ext cx="734481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Зерттеу мен талдау  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Мәтінмен </a:t>
            </a:r>
            <a:r>
              <a:rPr lang="kk-KZ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0" y="515881"/>
            <a:ext cx="82809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 smtClean="0">
                <a:solidFill>
                  <a:srgbClr val="002060"/>
                </a:solidFill>
              </a:rPr>
              <a:t>1- топ.Оңтүстік  </a:t>
            </a:r>
            <a:r>
              <a:rPr lang="kk-KZ" sz="2400" b="1" i="1" dirty="0">
                <a:solidFill>
                  <a:srgbClr val="002060"/>
                </a:solidFill>
              </a:rPr>
              <a:t>Қазақстан   аумағындағы  </a:t>
            </a:r>
            <a:r>
              <a:rPr lang="kk-KZ" sz="2400" b="1" i="1" dirty="0" smtClean="0">
                <a:solidFill>
                  <a:srgbClr val="002060"/>
                </a:solidFill>
              </a:rPr>
              <a:t> Орта Азия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 smtClean="0">
                <a:solidFill>
                  <a:srgbClr val="002060"/>
                </a:solidFill>
              </a:rPr>
              <a:t>хандықтарының </a:t>
            </a:r>
            <a:r>
              <a:rPr lang="kk-KZ" sz="2400" b="1" i="1" dirty="0">
                <a:solidFill>
                  <a:srgbClr val="002060"/>
                </a:solidFill>
              </a:rPr>
              <a:t>экспанциясы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96336" y="0"/>
            <a:ext cx="1547663" cy="5158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Талдау кестесі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553821"/>
              </p:ext>
            </p:extLst>
          </p:nvPr>
        </p:nvGraphicFramePr>
        <p:xfrm>
          <a:off x="179512" y="1391617"/>
          <a:ext cx="8838728" cy="5470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356"/>
                <a:gridCol w="2118372"/>
              </a:tblGrid>
              <a:tr h="1183114">
                <a:tc>
                  <a:txBody>
                    <a:bodyPr/>
                    <a:lstStyle/>
                    <a:p>
                      <a:r>
                        <a:rPr lang="kk-KZ" sz="2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Оңтүстік Қазақстан аумағында  Орта Азия хандықтарының  қай  мемлекеттері үстемдік жүргізді? </a:t>
                      </a:r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49052">
                <a:tc>
                  <a:txBody>
                    <a:bodyPr/>
                    <a:lstStyle/>
                    <a:p>
                      <a:r>
                        <a:rPr lang="ru-RU" sz="2400" b="1" i="1" dirty="0" smtClean="0"/>
                        <a:t>      Орта  Азия  </a:t>
                      </a:r>
                      <a:r>
                        <a:rPr lang="ru-RU" sz="2400" b="1" i="1" dirty="0" err="1" smtClean="0"/>
                        <a:t>хандықтары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оңтүстік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Қазақстанда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қандай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мақсат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көздеді</a:t>
                      </a:r>
                      <a:r>
                        <a:rPr lang="ru-RU" sz="2400" b="1" i="1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83114">
                <a:tc>
                  <a:txBody>
                    <a:bodyPr/>
                    <a:lstStyle/>
                    <a:p>
                      <a:r>
                        <a:rPr lang="ru-RU" sz="2400" b="1" i="1" dirty="0" smtClean="0"/>
                        <a:t>      </a:t>
                      </a:r>
                      <a:r>
                        <a:rPr lang="ru-RU" sz="2400" b="1" i="1" dirty="0" err="1" smtClean="0"/>
                        <a:t>Оңтүстік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Қазақстан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аумағында</a:t>
                      </a:r>
                      <a:r>
                        <a:rPr lang="ru-RU" sz="2400" b="1" i="1" dirty="0" smtClean="0"/>
                        <a:t>  Орта Азия </a:t>
                      </a:r>
                      <a:r>
                        <a:rPr lang="ru-RU" sz="2400" b="1" i="1" dirty="0" err="1" smtClean="0"/>
                        <a:t>хандықтары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қандай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бекіністер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тұрғызды</a:t>
                      </a:r>
                      <a:r>
                        <a:rPr lang="ru-RU" sz="2400" b="1" i="1" dirty="0" smtClean="0"/>
                        <a:t>?</a:t>
                      </a:r>
                    </a:p>
                    <a:p>
                      <a:endParaRPr lang="ru-RU" sz="2400" b="1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83114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/>
                        <a:t>Орта Азия </a:t>
                      </a:r>
                      <a:r>
                        <a:rPr lang="ru-RU" sz="2400" b="1" i="1" dirty="0" err="1" smtClean="0"/>
                        <a:t>хандықтары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оңтүстік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Қазақстан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қазақтарына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қандай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озбырлық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саясат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жүргізді</a:t>
                      </a:r>
                      <a:r>
                        <a:rPr lang="ru-RU" sz="2400" b="1" i="1" dirty="0" smtClean="0"/>
                        <a:t>? </a:t>
                      </a:r>
                      <a:endParaRPr lang="ru-RU" sz="2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5159">
                <a:tc>
                  <a:txBody>
                    <a:bodyPr/>
                    <a:lstStyle/>
                    <a:p>
                      <a:pPr marL="457200" marR="63309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70510" algn="l"/>
                        </a:tabLst>
                        <a:defRPr/>
                      </a:pPr>
                      <a:r>
                        <a:rPr lang="ru-MO" sz="2400" b="1" i="1" dirty="0" smtClean="0"/>
                        <a:t>Орта Азия </a:t>
                      </a:r>
                      <a:r>
                        <a:rPr lang="ru-MO" sz="2400" b="1" i="1" dirty="0" err="1" smtClean="0"/>
                        <a:t>хандықтары</a:t>
                      </a:r>
                      <a:r>
                        <a:rPr lang="ru-MO" sz="2400" b="1" i="1" dirty="0" smtClean="0"/>
                        <a:t>  </a:t>
                      </a:r>
                      <a:r>
                        <a:rPr lang="ru-MO" sz="2400" b="1" i="1" dirty="0" err="1" smtClean="0"/>
                        <a:t>экспансиясы-ның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қандай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зардаптары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болды</a:t>
                      </a:r>
                      <a:r>
                        <a:rPr lang="ru-MO" sz="2400" b="1" i="1" dirty="0" smtClean="0"/>
                        <a:t>?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09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1935" y="598882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Дескрипторы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ctr">
              <a:buFontTx/>
              <a:buChar char="-"/>
            </a:pP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Оңтүстік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аумағын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басып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 Азия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хандықтарын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  Азия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хандықтарының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қазақтарға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Азия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хандықтарының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Оңтүстік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аумағында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салған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бекіністерін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Азия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хандықтарының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оңтүстік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Қазақстандағы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қазақтарға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жүргізген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озбырлық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саясатын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сипаттайды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Орта Азия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хандықтары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экспансиясының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зардаптарын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түсіндіреді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0"/>
            <a:ext cx="1207690" cy="96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568"/>
            <a:ext cx="1631256" cy="1034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751" y="21568"/>
            <a:ext cx="1368152" cy="971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115616" cy="774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</a:rPr>
              <a:t>1-топ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1935" y="6222951"/>
            <a:ext cx="5422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Мұғалімнің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98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108955" y="33800"/>
            <a:ext cx="7344816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Зерттеу </a:t>
            </a:r>
            <a:r>
              <a:rPr lang="en-US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en-US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талдау  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Мәтінмен </a:t>
            </a:r>
            <a:r>
              <a:rPr lang="kk-KZ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107504" y="1388017"/>
            <a:ext cx="87484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>
                <a:solidFill>
                  <a:srgbClr val="002060"/>
                </a:solidFill>
              </a:rPr>
              <a:t>2</a:t>
            </a:r>
            <a:r>
              <a:rPr lang="kk-KZ" sz="2400" b="1" i="1" dirty="0" smtClean="0">
                <a:solidFill>
                  <a:srgbClr val="002060"/>
                </a:solidFill>
              </a:rPr>
              <a:t>- топ</a:t>
            </a:r>
            <a:r>
              <a:rPr lang="kk-KZ" sz="2400" b="1" i="1" dirty="0">
                <a:solidFill>
                  <a:srgbClr val="002060"/>
                </a:solidFill>
              </a:rPr>
              <a:t>. </a:t>
            </a:r>
            <a:r>
              <a:rPr lang="kk-KZ" sz="2400" b="1" i="1" dirty="0" smtClean="0">
                <a:solidFill>
                  <a:srgbClr val="002060"/>
                </a:solidFill>
              </a:rPr>
              <a:t>  Жаңқожа </a:t>
            </a:r>
            <a:r>
              <a:rPr lang="kk-KZ" sz="2400" b="1" i="1" dirty="0">
                <a:solidFill>
                  <a:srgbClr val="002060"/>
                </a:solidFill>
              </a:rPr>
              <a:t>Нұрмұхамедұлы бастаған </a:t>
            </a:r>
            <a:endParaRPr lang="kk-KZ" sz="2400" b="1" i="1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 smtClean="0">
                <a:solidFill>
                  <a:srgbClr val="002060"/>
                </a:solidFill>
              </a:rPr>
              <a:t>ұлт-азаттық </a:t>
            </a:r>
            <a:r>
              <a:rPr lang="kk-KZ" sz="2400" b="1" i="1" dirty="0">
                <a:solidFill>
                  <a:srgbClr val="002060"/>
                </a:solidFill>
              </a:rPr>
              <a:t>көтеріліс</a:t>
            </a:r>
            <a:endParaRPr lang="kk-KZ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anatili.kazgazeta.kz/wp-content/uploads/d0b6d0b0d0bdd0bad0bed0b6d0b0-200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470" y="2222045"/>
            <a:ext cx="2448272" cy="345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2422" y="5752827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Жанқожа Нұрмұхамедұлы  </a:t>
            </a:r>
          </a:p>
          <a:p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(1774-1860)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://www.seihun.info/uploads/posts/2014-10/1413353890_eskertk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350" y="2276016"/>
            <a:ext cx="2488994" cy="340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69" y="147595"/>
            <a:ext cx="1131224" cy="1029297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1" name="Рисунок 10" descr="https://prv3.lori-images.net/chelovechki-chitayuschie-knigi-0003822795-preview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847" y="0"/>
            <a:ext cx="1558421" cy="1388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339" y="147595"/>
            <a:ext cx="1558508" cy="1240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5339" y="5750313"/>
            <a:ext cx="33070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Жанқожа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батырға арналған ескерткіш</a:t>
            </a:r>
            <a:endParaRPr lang="kk-K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42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971600" y="23439"/>
            <a:ext cx="734481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2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Талдау кестесі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269776" y="591294"/>
            <a:ext cx="87484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>
                <a:solidFill>
                  <a:srgbClr val="002060"/>
                </a:solidFill>
              </a:rPr>
              <a:t>2</a:t>
            </a:r>
            <a:r>
              <a:rPr lang="kk-KZ" sz="2400" b="1" i="1" dirty="0" smtClean="0">
                <a:solidFill>
                  <a:srgbClr val="002060"/>
                </a:solidFill>
              </a:rPr>
              <a:t>- топ</a:t>
            </a:r>
            <a:r>
              <a:rPr lang="kk-KZ" sz="2400" b="1" i="1" dirty="0">
                <a:solidFill>
                  <a:srgbClr val="002060"/>
                </a:solidFill>
              </a:rPr>
              <a:t>. </a:t>
            </a:r>
            <a:r>
              <a:rPr lang="kk-KZ" sz="2400" b="1" i="1" dirty="0" smtClean="0">
                <a:solidFill>
                  <a:srgbClr val="002060"/>
                </a:solidFill>
              </a:rPr>
              <a:t>  Жаңқожа </a:t>
            </a:r>
            <a:r>
              <a:rPr lang="kk-KZ" sz="2400" b="1" i="1" dirty="0">
                <a:solidFill>
                  <a:srgbClr val="002060"/>
                </a:solidFill>
              </a:rPr>
              <a:t>Нұрмұхамедұлы бастаған </a:t>
            </a:r>
            <a:endParaRPr lang="kk-KZ" sz="2400" b="1" i="1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i="1" dirty="0" smtClean="0">
                <a:solidFill>
                  <a:srgbClr val="002060"/>
                </a:solidFill>
              </a:rPr>
              <a:t>ұлт-азаттық </a:t>
            </a:r>
            <a:r>
              <a:rPr lang="kk-KZ" sz="2400" b="1" i="1" dirty="0">
                <a:solidFill>
                  <a:srgbClr val="002060"/>
                </a:solidFill>
              </a:rPr>
              <a:t>көтеріліс</a:t>
            </a:r>
            <a:endParaRPr lang="kk-KZ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563033"/>
              </p:ext>
            </p:extLst>
          </p:nvPr>
        </p:nvGraphicFramePr>
        <p:xfrm>
          <a:off x="179512" y="1628800"/>
          <a:ext cx="8856984" cy="5135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1360"/>
                <a:gridCol w="1785624"/>
              </a:tblGrid>
              <a:tr h="817290">
                <a:tc>
                  <a:txBody>
                    <a:bodyPr/>
                    <a:lstStyle/>
                    <a:p>
                      <a:r>
                        <a:rPr lang="kk-KZ" sz="2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Көтеріліс  болған  уақыт аралығы?</a:t>
                      </a:r>
                    </a:p>
                    <a:p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7290">
                <a:tc>
                  <a:txBody>
                    <a:bodyPr/>
                    <a:lstStyle/>
                    <a:p>
                      <a:r>
                        <a:rPr lang="ru-RU" sz="2400" b="1" i="1" dirty="0" smtClean="0"/>
                        <a:t>      </a:t>
                      </a:r>
                      <a:r>
                        <a:rPr lang="ru-RU" sz="2400" b="1" i="1" dirty="0" err="1" smtClean="0"/>
                        <a:t>Көтерілістің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қамтыған</a:t>
                      </a:r>
                      <a:r>
                        <a:rPr lang="ru-RU" sz="2400" b="1" i="1" dirty="0" smtClean="0"/>
                        <a:t>  </a:t>
                      </a:r>
                      <a:r>
                        <a:rPr lang="ru-RU" sz="2400" b="1" i="1" dirty="0" err="1" smtClean="0"/>
                        <a:t>аймақтары</a:t>
                      </a:r>
                      <a:r>
                        <a:rPr lang="ru-RU" sz="2400" b="1" i="1" dirty="0" smtClean="0"/>
                        <a:t>?</a:t>
                      </a:r>
                    </a:p>
                    <a:p>
                      <a:endParaRPr lang="ru-RU" sz="2400" b="1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7290">
                <a:tc>
                  <a:txBody>
                    <a:bodyPr/>
                    <a:lstStyle/>
                    <a:p>
                      <a:r>
                        <a:rPr lang="ru-RU" sz="2400" b="1" i="1" dirty="0" smtClean="0"/>
                        <a:t>      </a:t>
                      </a:r>
                      <a:r>
                        <a:rPr lang="ru-RU" sz="2400" b="1" i="1" dirty="0" err="1" smtClean="0"/>
                        <a:t>Көтерілістің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қозғаушы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күштері</a:t>
                      </a:r>
                      <a:r>
                        <a:rPr lang="ru-RU" sz="2400" b="1" i="1" dirty="0" smtClean="0"/>
                        <a:t>?</a:t>
                      </a:r>
                    </a:p>
                    <a:p>
                      <a:endParaRPr lang="ru-RU" sz="2400" b="1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729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err="1" smtClean="0"/>
                        <a:t>Көтеріліс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барысындағы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басты</a:t>
                      </a:r>
                      <a:r>
                        <a:rPr lang="ru-RU" sz="2400" b="1" i="1" dirty="0" smtClean="0"/>
                        <a:t> </a:t>
                      </a:r>
                      <a:r>
                        <a:rPr lang="ru-RU" sz="2400" b="1" i="1" dirty="0" err="1" smtClean="0"/>
                        <a:t>оқиға</a:t>
                      </a:r>
                      <a:r>
                        <a:rPr lang="ru-RU" sz="2400" b="1" i="1" dirty="0" smtClean="0"/>
                        <a:t>?</a:t>
                      </a:r>
                    </a:p>
                    <a:p>
                      <a:pPr algn="ctr"/>
                      <a:endParaRPr lang="ru-RU" sz="2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21703">
                <a:tc>
                  <a:txBody>
                    <a:bodyPr/>
                    <a:lstStyle/>
                    <a:p>
                      <a:pPr marL="457200" marR="63309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70510" algn="l"/>
                        </a:tabLst>
                        <a:defRPr/>
                      </a:pPr>
                      <a:r>
                        <a:rPr lang="ru-MO" sz="2400" b="1" i="1" dirty="0" err="1" smtClean="0"/>
                        <a:t>Көтерілістің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нәтижесі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қалай</a:t>
                      </a:r>
                      <a:r>
                        <a:rPr lang="ru-MO" sz="2400" b="1" i="1" baseline="0" dirty="0" smtClean="0"/>
                        <a:t> </a:t>
                      </a:r>
                      <a:r>
                        <a:rPr lang="ru-MO" sz="2400" b="1" i="1" dirty="0" err="1" smtClean="0"/>
                        <a:t>аяқталды</a:t>
                      </a:r>
                      <a:r>
                        <a:rPr lang="ru-MO" sz="2400" b="1" i="1" dirty="0" smtClean="0"/>
                        <a:t>?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21703">
                <a:tc>
                  <a:txBody>
                    <a:bodyPr/>
                    <a:lstStyle/>
                    <a:p>
                      <a:pPr marL="457200" marR="63309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70510" algn="l"/>
                        </a:tabLst>
                        <a:defRPr/>
                      </a:pPr>
                      <a:r>
                        <a:rPr lang="ru-MO" sz="2400" b="1" i="1" dirty="0" err="1" smtClean="0"/>
                        <a:t>Менің</a:t>
                      </a:r>
                      <a:r>
                        <a:rPr lang="ru-MO" sz="2400" b="1" i="1" dirty="0" smtClean="0"/>
                        <a:t> </a:t>
                      </a:r>
                      <a:r>
                        <a:rPr lang="ru-MO" sz="2400" b="1" i="1" dirty="0" err="1" smtClean="0"/>
                        <a:t>көзқарасым</a:t>
                      </a:r>
                      <a:endParaRPr lang="ru-MO" sz="2400" b="1" i="1" dirty="0" smtClean="0"/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2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657</Words>
  <Application>Microsoft Office PowerPoint</Application>
  <PresentationFormat>Экран (4:3)</PresentationFormat>
  <Paragraphs>145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Тема Office</vt:lpstr>
      <vt:lpstr>Office Theme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Dina</dc:creator>
  <cp:lastModifiedBy>Ашимова Дина</cp:lastModifiedBy>
  <cp:revision>122</cp:revision>
  <dcterms:created xsi:type="dcterms:W3CDTF">2018-11-11T13:40:06Z</dcterms:created>
  <dcterms:modified xsi:type="dcterms:W3CDTF">2019-01-07T18:41:24Z</dcterms:modified>
</cp:coreProperties>
</file>