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56" r:id="rId5"/>
    <p:sldId id="258" r:id="rId6"/>
    <p:sldId id="259" r:id="rId7"/>
    <p:sldId id="285" r:id="rId8"/>
    <p:sldId id="264" r:id="rId9"/>
    <p:sldId id="266" r:id="rId10"/>
    <p:sldId id="267" r:id="rId11"/>
    <p:sldId id="269" r:id="rId12"/>
    <p:sldId id="281" r:id="rId13"/>
    <p:sldId id="271" r:id="rId14"/>
    <p:sldId id="277" r:id="rId15"/>
    <p:sldId id="283" r:id="rId16"/>
    <p:sldId id="279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BCCE-8217-42E3-A0CE-8E47FD7E5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19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80C5-D6B4-4F1F-905C-E7D8C7B82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7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9E92-F065-41ED-A7AE-7C4CC81F9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10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CF9A-2657-4929-A453-46596546C7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7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9572-96E8-41C2-806F-A746BB59B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586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206-E086-4356-869F-714CDC1B3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12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903E-3A5A-41E3-B3BF-4CEBBAF54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06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E046-8F3B-4CBE-84B7-B7CA0BE0D0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54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F26B-676E-45AB-876F-50D5DF4BDE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90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0493-D268-43AE-AC1C-7FE14D669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52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7DB3-6F99-47FE-86DB-30385900A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586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B7B5-4B51-48DC-9847-38C1E82AEE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889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7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4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47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2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15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8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30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45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66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69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18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FC29-D8B9-42FC-A092-68A2DBC46C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0BAB-A742-4CE7-A378-9181546C24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9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0F3CF-21C4-4410-ACFA-8517368FEE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43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0A54-D743-4954-8FC7-A0B84A6355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64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22D8-4825-4E4D-A833-8A93A73034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8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2469-BD47-4DD5-8659-162E6903DD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26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E3ED-1375-4C87-9F44-1356CAA5F0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95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A80-0C57-45E6-A235-E1A0331F44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4F65-D254-4ED2-8E87-5277A17EDC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77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A655-60F8-4D65-9B75-43AF66ED2D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78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FC25-F068-4A6E-A9A4-BE58CC8CFA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2045B8-4260-429B-B494-A06C37FF34B8}" type="slidenum">
              <a:rPr lang="ru-RU" altLang="ru-RU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80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59719-E4A2-4DB4-A1FF-337D29927B2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tect-partners.ru/wp-content/uploads/2014/03/%D0%92%D1%8B%D0%B4%D0%B5%D0%BB%D0%B5%D0%BD%D0%B8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5288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246351">
            <a:off x="1856442" y="2158005"/>
            <a:ext cx="1032718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Қоқан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9177" y="2195968"/>
            <a:ext cx="1217654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Хиуа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158005"/>
            <a:ext cx="1217654" cy="457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Бұхар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4646" y="340101"/>
            <a:ext cx="186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Топтастыру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166" y="780975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Дескрипторы: 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Жаңқожа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Нұрмұхамедұлы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ұлт-азаттық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күштерін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барысындағы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оқиғаны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оқиғаға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967"/>
            <a:ext cx="1631256" cy="103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91531"/>
            <a:ext cx="1368152" cy="9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115616" cy="77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prstClr val="white"/>
                </a:solidFill>
              </a:rPr>
              <a:t>2</a:t>
            </a:r>
            <a:r>
              <a:rPr lang="kk-KZ" sz="2400" b="1" dirty="0" smtClean="0">
                <a:solidFill>
                  <a:prstClr val="white"/>
                </a:solidFill>
              </a:rPr>
              <a:t>-топ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808" y="5887007"/>
            <a:ext cx="542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971600" y="23439"/>
            <a:ext cx="73448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 мен талдау 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Мәтінмен </a:t>
            </a:r>
            <a:r>
              <a:rPr lang="kk-KZ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23528" y="71186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>
                <a:solidFill>
                  <a:srgbClr val="002060"/>
                </a:solidFill>
              </a:rPr>
              <a:t>3</a:t>
            </a:r>
            <a:r>
              <a:rPr lang="kk-KZ" sz="2400" b="1" i="1" dirty="0" smtClean="0">
                <a:solidFill>
                  <a:srgbClr val="002060"/>
                </a:solidFill>
              </a:rPr>
              <a:t>- топ</a:t>
            </a:r>
            <a:r>
              <a:rPr lang="kk-KZ" sz="2400" b="1" i="1" dirty="0">
                <a:solidFill>
                  <a:srgbClr val="002060"/>
                </a:solidFill>
              </a:rPr>
              <a:t>. Есет </a:t>
            </a:r>
            <a:r>
              <a:rPr lang="kk-KZ" sz="2400" b="1" i="1" dirty="0" smtClean="0">
                <a:solidFill>
                  <a:srgbClr val="002060"/>
                </a:solidFill>
              </a:rPr>
              <a:t> Көтібарұлы  </a:t>
            </a:r>
            <a:r>
              <a:rPr lang="kk-KZ" sz="2400" b="1" i="1" dirty="0">
                <a:solidFill>
                  <a:srgbClr val="002060"/>
                </a:solidFill>
              </a:rPr>
              <a:t>бастаған көтеріліс.</a:t>
            </a:r>
            <a:endParaRPr lang="kk-KZ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3042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7587" y="5373161"/>
            <a:ext cx="295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Есет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батыр     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1807-1888)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25922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7179" y="5373161"/>
            <a:ext cx="249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Есет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батыр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музейі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94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971600" y="23439"/>
            <a:ext cx="73448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 мен талдау 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Мәтінмен </a:t>
            </a:r>
            <a:r>
              <a:rPr lang="kk-KZ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146447" y="711864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>
                <a:solidFill>
                  <a:srgbClr val="002060"/>
                </a:solidFill>
              </a:rPr>
              <a:t>3</a:t>
            </a:r>
            <a:r>
              <a:rPr lang="kk-KZ" sz="2400" b="1" i="1" dirty="0" smtClean="0">
                <a:solidFill>
                  <a:srgbClr val="002060"/>
                </a:solidFill>
              </a:rPr>
              <a:t>- топ</a:t>
            </a:r>
            <a:r>
              <a:rPr lang="kk-KZ" sz="2400" b="1" i="1" dirty="0">
                <a:solidFill>
                  <a:srgbClr val="002060"/>
                </a:solidFill>
              </a:rPr>
              <a:t>. Есет </a:t>
            </a:r>
            <a:r>
              <a:rPr lang="kk-KZ" sz="2400" b="1" i="1" dirty="0" smtClean="0">
                <a:solidFill>
                  <a:srgbClr val="002060"/>
                </a:solidFill>
              </a:rPr>
              <a:t> Көтібарұлы  </a:t>
            </a:r>
            <a:r>
              <a:rPr lang="kk-KZ" sz="2400" b="1" i="1" dirty="0">
                <a:solidFill>
                  <a:srgbClr val="002060"/>
                </a:solidFill>
              </a:rPr>
              <a:t>бастаған көтеріліс.</a:t>
            </a:r>
            <a:endParaRPr lang="kk-KZ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0"/>
            <a:ext cx="1547663" cy="5158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Талдау кестесі</a:t>
            </a:r>
            <a:endParaRPr lang="ru-RU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3738"/>
              </p:ext>
            </p:extLst>
          </p:nvPr>
        </p:nvGraphicFramePr>
        <p:xfrm>
          <a:off x="146447" y="1499623"/>
          <a:ext cx="8838728" cy="527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356"/>
                <a:gridCol w="2118372"/>
              </a:tblGrid>
              <a:tr h="745227">
                <a:tc>
                  <a:txBody>
                    <a:bodyPr/>
                    <a:lstStyle/>
                    <a:p>
                      <a:r>
                        <a:rPr lang="kk-KZ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Көтеріліс  болған  уақыт аралығы?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052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    </a:t>
                      </a:r>
                      <a:r>
                        <a:rPr lang="ru-RU" sz="2400" b="1" i="1" dirty="0" err="1" smtClean="0"/>
                        <a:t>Көтерілістің</a:t>
                      </a:r>
                      <a:r>
                        <a:rPr lang="ru-RU" sz="2400" b="1" i="1" baseline="0" dirty="0" smtClean="0"/>
                        <a:t> 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қамтыған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аймақтары</a:t>
                      </a:r>
                      <a:r>
                        <a:rPr lang="ru-RU" sz="2400" b="1" i="1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5124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     </a:t>
                      </a:r>
                      <a:r>
                        <a:rPr lang="ru-RU" sz="2400" b="1" i="1" dirty="0" err="1" smtClean="0"/>
                        <a:t>Көтерілістің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қозғаушы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күштері</a:t>
                      </a:r>
                      <a:r>
                        <a:rPr lang="ru-RU" sz="2400" b="1" i="1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894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/>
                        <a:t>Көтеріліс</a:t>
                      </a:r>
                      <a:r>
                        <a:rPr lang="ru-RU" sz="2400" b="1" i="1" dirty="0" smtClean="0"/>
                        <a:t>   </a:t>
                      </a:r>
                      <a:r>
                        <a:rPr lang="ru-RU" sz="2400" b="1" i="1" dirty="0" err="1" smtClean="0"/>
                        <a:t>барысындағы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басты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оқиға</a:t>
                      </a:r>
                      <a:r>
                        <a:rPr lang="ru-RU" sz="2400" b="1" i="1" dirty="0" smtClean="0"/>
                        <a:t>? 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5159">
                <a:tc>
                  <a:txBody>
                    <a:bodyPr/>
                    <a:lstStyle/>
                    <a:p>
                      <a:pPr marL="457200" marR="6330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MO" sz="2400" b="1" i="1" dirty="0" err="1" smtClean="0"/>
                        <a:t>Көтерілістің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нәтижесі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қалай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аяқталды</a:t>
                      </a:r>
                      <a:r>
                        <a:rPr lang="ru-MO" sz="2400" b="1" i="1" dirty="0" smtClean="0"/>
                        <a:t>?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5159">
                <a:tc>
                  <a:txBody>
                    <a:bodyPr/>
                    <a:lstStyle/>
                    <a:p>
                      <a:pPr marL="457200" marR="6330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MO" sz="2400" b="1" i="1" dirty="0" err="1" smtClean="0"/>
                        <a:t>Менің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көзқарасым</a:t>
                      </a:r>
                      <a:endParaRPr lang="ru-MO" sz="2400" b="1" i="1" dirty="0" smtClean="0"/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166" y="780975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Дескрипторы: 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Көтібарұлы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ұлт-азаттық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аймақтарды</a:t>
            </a:r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қозғаушы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күштерін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барысындағы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оқиғаны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Көтерілістің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Tx/>
              <a:buChar char="-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оқиғаға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білдіреді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124"/>
            <a:ext cx="1207690" cy="9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6967"/>
            <a:ext cx="1631256" cy="103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91531"/>
            <a:ext cx="1368152" cy="9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115616" cy="77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prstClr val="white"/>
                </a:solidFill>
              </a:rPr>
              <a:t>3-топ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808" y="5848068"/>
            <a:ext cx="542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971601" y="104775"/>
            <a:ext cx="78582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Интерпретация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104775"/>
            <a:ext cx="101123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728" y="1327841"/>
            <a:ext cx="955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Үлгі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99" y="5301376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Дескриптор</a:t>
            </a:r>
            <a:r>
              <a:rPr lang="ru-RU" sz="2400" b="1" i="1" dirty="0" smtClean="0">
                <a:solidFill>
                  <a:srgbClr val="002060"/>
                </a:solidFill>
              </a:rPr>
              <a:t>:    -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Жауап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құрылымын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сауатты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</a:rPr>
              <a:t>құрайды</a:t>
            </a:r>
            <a:r>
              <a:rPr lang="ru-RU" sz="2400" b="1" i="1" dirty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-</a:t>
            </a:r>
            <a:r>
              <a:rPr lang="ru-RU" sz="2400" b="1" i="1" dirty="0" err="1">
                <a:solidFill>
                  <a:srgbClr val="002060"/>
                </a:solidFill>
              </a:rPr>
              <a:t>Дәйекпен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дәлелдеп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жауапты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дұрыс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береді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8865" y="219845"/>
            <a:ext cx="55719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200" b="1" u="sng" dirty="0">
                <a:solidFill>
                  <a:srgbClr val="00B050"/>
                </a:solidFill>
              </a:rPr>
              <a:t>Зерттеу сұрағы: </a:t>
            </a:r>
            <a:r>
              <a:rPr lang="kk-KZ" sz="2200" b="1" dirty="0">
                <a:solidFill>
                  <a:srgbClr val="002060"/>
                </a:solidFill>
              </a:rPr>
              <a:t>«</a:t>
            </a:r>
            <a:r>
              <a:rPr lang="kk-KZ" sz="2200" b="1" i="1" dirty="0">
                <a:solidFill>
                  <a:srgbClr val="002060"/>
                </a:solidFill>
              </a:rPr>
              <a:t>Неліктен Орта Азия хандықтарының Қазақстанның оңтүстік аймақтарына экспансиясы күшейді?»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083" y="1851061"/>
            <a:ext cx="8182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defRPr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Орта  Азия  хандықтарының  </a:t>
            </a:r>
            <a:r>
              <a:rPr lang="kk-KZ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Қазақстанның </a:t>
            </a:r>
            <a:r>
              <a:rPr lang="kk-KZ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оңтүстік </a:t>
            </a:r>
            <a:r>
              <a:rPr lang="kk-KZ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аймақтарына </a:t>
            </a:r>
            <a:r>
              <a:rPr lang="kk-KZ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экспансиясы  </a:t>
            </a:r>
            <a:r>
              <a:rPr lang="kk-KZ" sz="2400" b="1" i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күшейді</a:t>
            </a:r>
            <a:r>
              <a:rPr lang="kk-KZ" sz="2400" b="1" i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 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оның дәлелі....  .... .... .... .... .... .... .... ....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Оның бірінші дәлелі.  ....   ....  ....  ....   ....   ...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Оның екінші  дәлелі.  ....   ....  ....  ....   ....   ...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Оның үшінші дәлелі.  ....   ....  ....  ....   ....   ...</a:t>
            </a:r>
          </a:p>
          <a:p>
            <a:pPr algn="ctr" eaLnBrk="0" fontAlgn="base" hangingPunct="0">
              <a:spcBef>
                <a:spcPct val="0"/>
              </a:spcBef>
              <a:defRPr/>
            </a:pP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Сондықтан, бұл аймақтарда ....   ....  ....  ....   ....   ...және ....   ....  ....  ....   ....   ...бастаған ....  ...  .....   ...   ...  ....  ..... жылдары болды.</a:t>
            </a:r>
          </a:p>
          <a:p>
            <a:pPr eaLnBrk="0" fontAlgn="base" hangingPunct="0">
              <a:spcBef>
                <a:spcPct val="0"/>
              </a:spcBef>
              <a:defRPr/>
            </a:pPr>
            <a:r>
              <a:rPr lang="kk-KZ" sz="2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882" y="6175675"/>
            <a:ext cx="65789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бағалауы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1749425" cy="1457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9" descr="загруженно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429000"/>
            <a:ext cx="1516062" cy="1584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10" descr="images (1)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5157788"/>
            <a:ext cx="1644650" cy="1511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Line 11"/>
          <p:cNvSpPr>
            <a:spLocks noChangeShapeType="1"/>
          </p:cNvSpPr>
          <p:nvPr/>
        </p:nvSpPr>
        <p:spPr bwMode="auto">
          <a:xfrm>
            <a:off x="2698750" y="2349500"/>
            <a:ext cx="4824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Line 12"/>
          <p:cNvSpPr>
            <a:spLocks noChangeShapeType="1"/>
          </p:cNvSpPr>
          <p:nvPr/>
        </p:nvSpPr>
        <p:spPr bwMode="auto">
          <a:xfrm>
            <a:off x="2698750" y="4292600"/>
            <a:ext cx="4824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Line 13"/>
          <p:cNvSpPr>
            <a:spLocks noChangeShapeType="1"/>
          </p:cNvSpPr>
          <p:nvPr/>
        </p:nvSpPr>
        <p:spPr bwMode="auto">
          <a:xfrm>
            <a:off x="2771775" y="5876925"/>
            <a:ext cx="475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32125" y="825500"/>
            <a:ext cx="4094163" cy="449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 жетістігіңді бағала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TextBox 4"/>
          <p:cNvSpPr txBox="1">
            <a:spLocks noChangeArrowheads="1"/>
          </p:cNvSpPr>
          <p:nvPr/>
        </p:nvSpPr>
        <p:spPr bwMode="auto">
          <a:xfrm>
            <a:off x="176213" y="260350"/>
            <a:ext cx="8964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4316"/>
            <a:ext cx="5786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rgbClr val="FF0000"/>
                </a:solidFill>
              </a:rPr>
              <a:t>Тарихи даталар сөйлейді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401821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1783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077" y="2378567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1797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913" y="2578180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1836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326687" y="3845932"/>
            <a:ext cx="3176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1838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8038" y="267926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1824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2746" y="1401821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1822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707398" y="940156"/>
            <a:ext cx="1808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1837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2581" y="3732342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1847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013176"/>
            <a:ext cx="9144000" cy="18255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lvl="0" algn="ctr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i="1" dirty="0">
                <a:solidFill>
                  <a:srgbClr val="002060"/>
                </a:solidFill>
              </a:rPr>
              <a:t>-</a:t>
            </a:r>
            <a:r>
              <a:rPr lang="ru-RU" sz="2800" b="1" i="1" dirty="0">
                <a:solidFill>
                  <a:srgbClr val="002060"/>
                </a:solidFill>
              </a:rPr>
              <a:t>Мен не </a:t>
            </a:r>
            <a:r>
              <a:rPr lang="ru-RU" sz="2800" b="1" i="1" dirty="0" err="1">
                <a:solidFill>
                  <a:srgbClr val="002060"/>
                </a:solidFill>
              </a:rPr>
              <a:t>көріп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тұрмын</a:t>
            </a:r>
            <a:r>
              <a:rPr lang="ru-RU" sz="2800" b="1" i="1" dirty="0">
                <a:solidFill>
                  <a:srgbClr val="002060"/>
                </a:solidFill>
              </a:rPr>
              <a:t>?</a:t>
            </a:r>
            <a:endParaRPr lang="ru-RU" sz="2400" b="1" i="1" dirty="0">
              <a:solidFill>
                <a:srgbClr val="002060"/>
              </a:solidFill>
            </a:endParaRPr>
          </a:p>
          <a:p>
            <a:pPr lvl="0" algn="ctr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kk-KZ" sz="2800" b="1" i="1" dirty="0">
                <a:solidFill>
                  <a:srgbClr val="002060"/>
                </a:solidFill>
              </a:rPr>
              <a:t> -</a:t>
            </a:r>
            <a:r>
              <a:rPr lang="ru-RU" sz="2800" b="1" i="1" dirty="0">
                <a:solidFill>
                  <a:srgbClr val="002060"/>
                </a:solidFill>
              </a:rPr>
              <a:t>Мен </a:t>
            </a:r>
            <a:r>
              <a:rPr lang="ru-RU" sz="2800" b="1" i="1" dirty="0" err="1">
                <a:solidFill>
                  <a:srgbClr val="002060"/>
                </a:solidFill>
              </a:rPr>
              <a:t>қандай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қорытынды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</a:rPr>
              <a:t>жасаймын</a:t>
            </a:r>
            <a:r>
              <a:rPr lang="ru-RU" sz="2800" b="1" i="1" dirty="0">
                <a:solidFill>
                  <a:srgbClr val="002060"/>
                </a:solidFill>
              </a:rPr>
              <a:t>?</a:t>
            </a:r>
            <a:endParaRPr lang="ru-RU" sz="2400" b="1" i="1" dirty="0">
              <a:solidFill>
                <a:srgbClr val="002060"/>
              </a:solidFill>
            </a:endParaRPr>
          </a:p>
          <a:p>
            <a:pPr lvl="0" algn="ctr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i="1" dirty="0">
                <a:solidFill>
                  <a:srgbClr val="002060"/>
                </a:solidFill>
              </a:rPr>
              <a:t> -Бүгінгі сабақтың тақырыбы қандай болуы мүмкін?</a:t>
            </a:r>
            <a:endParaRPr lang="ru-RU" sz="24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28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61883"/>
            <a:ext cx="6862200" cy="3065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9014" y="89244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3200" b="1" i="1" dirty="0">
                <a:solidFill>
                  <a:srgbClr val="FF0000"/>
                </a:solidFill>
                <a:ea typeface="+mj-ea"/>
                <a:cs typeface="+mj-cs"/>
              </a:rPr>
              <a:t>Сабақ </a:t>
            </a:r>
            <a:r>
              <a:rPr lang="kk-KZ" sz="3200" b="1" i="1" dirty="0" smtClean="0">
                <a:solidFill>
                  <a:srgbClr val="FF0000"/>
                </a:solidFill>
                <a:ea typeface="+mj-ea"/>
                <a:cs typeface="+mj-cs"/>
              </a:rPr>
              <a:t>тақырыбы:</a:t>
            </a:r>
            <a:r>
              <a:rPr lang="kk-KZ" sz="3200" b="1" i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kk-KZ" sz="3200" b="1" i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917556"/>
            <a:ext cx="68622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ғасырдың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40-60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жылдарындағы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қазақтардың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ортаазиялық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хандықтармен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қарым-қатынастары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(1-сабақ</a:t>
            </a:r>
            <a:r>
              <a:rPr lang="ru-RU" sz="2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96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19938" y="117207"/>
            <a:ext cx="88499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 мақсаты:  </a:t>
            </a:r>
            <a:r>
              <a:rPr lang="kk-K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7.3.1.5 Халықтың отаршылдыққа қарсы </a:t>
            </a:r>
            <a:endParaRPr lang="kk-K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ұлт-азаттық </a:t>
            </a:r>
            <a:r>
              <a:rPr lang="kk-KZ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күресінің  себеп-салдарын  анықтау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98008" y="1108546"/>
            <a:ext cx="318971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70257" y="1508656"/>
            <a:ext cx="83518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Азия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хандықтарының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аумағын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бағындыру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мақсаттарын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 мен  Арал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қазақтары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көтерілістерінің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сипатын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барысын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нәтижесін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талдайды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Синтез-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Азия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хандықтарының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аймақтарын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жаулап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үстемдігіне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көтерілістер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себептерін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нақтылайды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52262" y="4743853"/>
            <a:ext cx="41165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Тарихи концепт: </a:t>
            </a:r>
            <a:r>
              <a:rPr lang="kk-K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ебеп-салдар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008" y="5301208"/>
            <a:ext cx="84709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Зерттеу сұрақтары: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kk-KZ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</a:t>
            </a:r>
            <a:r>
              <a:rPr lang="kk-KZ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Азия хандықтарының Қазақстанның оңтүстік аймақтарына экспансиясы күшейді?</a:t>
            </a:r>
            <a:endParaRPr lang="ru-RU" sz="2200" dirty="0">
              <a:solidFill>
                <a:prstClr val="white"/>
              </a:solidFill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1198">
            <a:off x="216997" y="231384"/>
            <a:ext cx="1004609" cy="59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xix-vek.ru/maps/pic/map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3775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8001" y="4375546"/>
            <a:ext cx="151216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Қоқан хандығы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4940727"/>
            <a:ext cx="15528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Бұхар хандығы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828" y="4369120"/>
            <a:ext cx="151216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Хиуа Хандығы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3646" y="3272586"/>
            <a:ext cx="198021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Қазақстан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4536" y="223751"/>
            <a:ext cx="5184576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«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Мықты ел екі әлсіз елдерді жаулап алу үшін оларды бір-біріне айдап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салып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әлсіреген кезде жаулап алады». </a:t>
            </a:r>
            <a:r>
              <a:rPr lang="kk-KZ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Ф.Энгельс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668" y="1372126"/>
            <a:ext cx="20882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Ресей империясы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79512" y="207914"/>
            <a:ext cx="3137004" cy="2074787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Берілген цитата </a:t>
            </a:r>
            <a:r>
              <a:rPr lang="kk-KZ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қай мемлекеттерге қатысты?</a:t>
            </a:r>
            <a:endParaRPr lang="ru-RU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10169" y="5248504"/>
            <a:ext cx="2740930" cy="16068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>
                <a:solidFill>
                  <a:srgbClr val="FF0000"/>
                </a:solidFill>
              </a:rPr>
              <a:t>Орта Азия елдерімен Қазақстан арасында қандай байланыс болуы мүмкін?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971600" y="23439"/>
            <a:ext cx="73448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 мен талдау 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Мәтінмен </a:t>
            </a:r>
            <a:r>
              <a:rPr lang="kk-KZ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0" y="515881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2060"/>
                </a:solidFill>
              </a:rPr>
              <a:t>1- топ.Оңтүстік  </a:t>
            </a:r>
            <a:r>
              <a:rPr lang="kk-KZ" sz="2400" b="1" i="1" dirty="0">
                <a:solidFill>
                  <a:srgbClr val="002060"/>
                </a:solidFill>
              </a:rPr>
              <a:t>Қазақстан   аумағындағы  </a:t>
            </a:r>
            <a:r>
              <a:rPr lang="kk-KZ" sz="2400" b="1" i="1" dirty="0" smtClean="0">
                <a:solidFill>
                  <a:srgbClr val="002060"/>
                </a:solidFill>
              </a:rPr>
              <a:t> Орта Азия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2060"/>
                </a:solidFill>
              </a:rPr>
              <a:t>хандықтарының </a:t>
            </a:r>
            <a:r>
              <a:rPr lang="kk-KZ" sz="2400" b="1" i="1" dirty="0">
                <a:solidFill>
                  <a:srgbClr val="002060"/>
                </a:solidFill>
              </a:rPr>
              <a:t>экспанциясы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0"/>
            <a:ext cx="1547663" cy="5158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Талдау кестесі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53821"/>
              </p:ext>
            </p:extLst>
          </p:nvPr>
        </p:nvGraphicFramePr>
        <p:xfrm>
          <a:off x="179512" y="1391617"/>
          <a:ext cx="8838728" cy="5470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356"/>
                <a:gridCol w="2118372"/>
              </a:tblGrid>
              <a:tr h="1183114">
                <a:tc>
                  <a:txBody>
                    <a:bodyPr/>
                    <a:lstStyle/>
                    <a:p>
                      <a:r>
                        <a:rPr lang="kk-KZ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Оңтүстік Қазақстан аумағында  Орта Азия хандықтарының  қай  мемлекеттері үстемдік жүргізді? 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9052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     Орта  Азия  </a:t>
                      </a:r>
                      <a:r>
                        <a:rPr lang="ru-RU" sz="2400" b="1" i="1" dirty="0" err="1" smtClean="0"/>
                        <a:t>хандықтары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оңтүстік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Қазақстанда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қандай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мақсат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көздеді</a:t>
                      </a:r>
                      <a:r>
                        <a:rPr lang="ru-RU" sz="2400" b="1" i="1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3114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     </a:t>
                      </a:r>
                      <a:r>
                        <a:rPr lang="ru-RU" sz="2400" b="1" i="1" dirty="0" err="1" smtClean="0"/>
                        <a:t>Оңтүстік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Қазақстан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аумағында</a:t>
                      </a:r>
                      <a:r>
                        <a:rPr lang="ru-RU" sz="2400" b="1" i="1" dirty="0" smtClean="0"/>
                        <a:t>  Орта Азия </a:t>
                      </a:r>
                      <a:r>
                        <a:rPr lang="ru-RU" sz="2400" b="1" i="1" dirty="0" err="1" smtClean="0"/>
                        <a:t>хандықтары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қандай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бекіністер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тұрғызды</a:t>
                      </a:r>
                      <a:r>
                        <a:rPr lang="ru-RU" sz="2400" b="1" i="1" dirty="0" smtClean="0"/>
                        <a:t>?</a:t>
                      </a:r>
                    </a:p>
                    <a:p>
                      <a:endParaRPr lang="ru-RU" sz="2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3114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Орта Азия </a:t>
                      </a:r>
                      <a:r>
                        <a:rPr lang="ru-RU" sz="2400" b="1" i="1" dirty="0" err="1" smtClean="0"/>
                        <a:t>хандықтары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оңтүстік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Қазақстан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қазақтарына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қандай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озбырлық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саясат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жүргізді</a:t>
                      </a:r>
                      <a:r>
                        <a:rPr lang="ru-RU" sz="2400" b="1" i="1" dirty="0" smtClean="0"/>
                        <a:t>? 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5159">
                <a:tc>
                  <a:txBody>
                    <a:bodyPr/>
                    <a:lstStyle/>
                    <a:p>
                      <a:pPr marL="457200" marR="6330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MO" sz="2400" b="1" i="1" dirty="0" smtClean="0"/>
                        <a:t>Орта Азия </a:t>
                      </a:r>
                      <a:r>
                        <a:rPr lang="ru-MO" sz="2400" b="1" i="1" dirty="0" err="1" smtClean="0"/>
                        <a:t>хандықтары</a:t>
                      </a:r>
                      <a:r>
                        <a:rPr lang="ru-MO" sz="2400" b="1" i="1" dirty="0" smtClean="0"/>
                        <a:t>  </a:t>
                      </a:r>
                      <a:r>
                        <a:rPr lang="ru-MO" sz="2400" b="1" i="1" dirty="0" err="1" smtClean="0"/>
                        <a:t>экспансиясы-ның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қандай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зардаптары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болды</a:t>
                      </a:r>
                      <a:r>
                        <a:rPr lang="ru-MO" sz="2400" b="1" i="1" dirty="0" smtClean="0"/>
                        <a:t>?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935" y="59888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Дескрипторы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ctr">
              <a:buFontTx/>
              <a:buChar char="-"/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аумағын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Азия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 Азия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хандықтарының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қазақтарға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хандықтарының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аумағында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салған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бекіністерін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хандықтарының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Қазақстандағы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қазақтарға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жүргізген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озбырлық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саясатын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Орта Азия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хандықтары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экспансиясының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зардаптарын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түсіндіреді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0"/>
            <a:ext cx="1207690" cy="9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568"/>
            <a:ext cx="1631256" cy="103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751" y="21568"/>
            <a:ext cx="1368152" cy="9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115616" cy="77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</a:rPr>
              <a:t>1-топ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935" y="6222951"/>
            <a:ext cx="542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08955" y="33800"/>
            <a:ext cx="734481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Зерттеу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талдау 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Мәтінмен </a:t>
            </a:r>
            <a:r>
              <a:rPr lang="kk-KZ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107504" y="1388017"/>
            <a:ext cx="8748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>
                <a:solidFill>
                  <a:srgbClr val="002060"/>
                </a:solidFill>
              </a:rPr>
              <a:t>2</a:t>
            </a:r>
            <a:r>
              <a:rPr lang="kk-KZ" sz="2400" b="1" i="1" dirty="0" smtClean="0">
                <a:solidFill>
                  <a:srgbClr val="002060"/>
                </a:solidFill>
              </a:rPr>
              <a:t>- топ</a:t>
            </a:r>
            <a:r>
              <a:rPr lang="kk-KZ" sz="2400" b="1" i="1" dirty="0">
                <a:solidFill>
                  <a:srgbClr val="002060"/>
                </a:solidFill>
              </a:rPr>
              <a:t>. </a:t>
            </a:r>
            <a:r>
              <a:rPr lang="kk-KZ" sz="2400" b="1" i="1" dirty="0" smtClean="0">
                <a:solidFill>
                  <a:srgbClr val="002060"/>
                </a:solidFill>
              </a:rPr>
              <a:t>  Жаңқожа </a:t>
            </a:r>
            <a:r>
              <a:rPr lang="kk-KZ" sz="2400" b="1" i="1" dirty="0">
                <a:solidFill>
                  <a:srgbClr val="002060"/>
                </a:solidFill>
              </a:rPr>
              <a:t>Нұрмұхамедұлы бастаған </a:t>
            </a:r>
            <a:endParaRPr lang="kk-KZ" sz="2400" b="1" i="1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2060"/>
                </a:solidFill>
              </a:rPr>
              <a:t>ұлт-азаттық </a:t>
            </a:r>
            <a:r>
              <a:rPr lang="kk-KZ" sz="2400" b="1" i="1" dirty="0">
                <a:solidFill>
                  <a:srgbClr val="002060"/>
                </a:solidFill>
              </a:rPr>
              <a:t>көтеріліс</a:t>
            </a:r>
            <a:endParaRPr lang="kk-KZ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anatili.kazgazeta.kz/wp-content/uploads/d0b6d0b0d0bdd0bad0bed0b6d0b0-2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70" y="2222045"/>
            <a:ext cx="2448272" cy="34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2422" y="5752827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Жанқожа Нұрмұхамедұлы  </a:t>
            </a:r>
          </a:p>
          <a:p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(1774-1860)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www.seihun.info/uploads/posts/2014-10/1413353890_eskertk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50" y="2276016"/>
            <a:ext cx="2488994" cy="34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69" y="147595"/>
            <a:ext cx="1131224" cy="102929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Рисунок 10" descr="https://prv3.lori-images.net/chelovechki-chitayuschie-knigi-0003822795-previe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7" y="0"/>
            <a:ext cx="1558421" cy="138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39" y="147595"/>
            <a:ext cx="1558508" cy="124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5339" y="5750313"/>
            <a:ext cx="3307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Жанқожа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kk-KZ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батырға арналған ескерткіш</a:t>
            </a:r>
            <a:endParaRPr lang="kk-K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k-KZ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971600" y="23439"/>
            <a:ext cx="73448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Талдау кестесі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69776" y="591294"/>
            <a:ext cx="8748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>
                <a:solidFill>
                  <a:srgbClr val="002060"/>
                </a:solidFill>
              </a:rPr>
              <a:t>2</a:t>
            </a:r>
            <a:r>
              <a:rPr lang="kk-KZ" sz="2400" b="1" i="1" dirty="0" smtClean="0">
                <a:solidFill>
                  <a:srgbClr val="002060"/>
                </a:solidFill>
              </a:rPr>
              <a:t>- топ</a:t>
            </a:r>
            <a:r>
              <a:rPr lang="kk-KZ" sz="2400" b="1" i="1" dirty="0">
                <a:solidFill>
                  <a:srgbClr val="002060"/>
                </a:solidFill>
              </a:rPr>
              <a:t>. </a:t>
            </a:r>
            <a:r>
              <a:rPr lang="kk-KZ" sz="2400" b="1" i="1" dirty="0" smtClean="0">
                <a:solidFill>
                  <a:srgbClr val="002060"/>
                </a:solidFill>
              </a:rPr>
              <a:t>  Жаңқожа </a:t>
            </a:r>
            <a:r>
              <a:rPr lang="kk-KZ" sz="2400" b="1" i="1" dirty="0">
                <a:solidFill>
                  <a:srgbClr val="002060"/>
                </a:solidFill>
              </a:rPr>
              <a:t>Нұрмұхамедұлы бастаған </a:t>
            </a:r>
            <a:endParaRPr lang="kk-KZ" sz="2400" b="1" i="1" dirty="0" smtClean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2060"/>
                </a:solidFill>
              </a:rPr>
              <a:t>ұлт-азаттық </a:t>
            </a:r>
            <a:r>
              <a:rPr lang="kk-KZ" sz="2400" b="1" i="1" dirty="0">
                <a:solidFill>
                  <a:srgbClr val="002060"/>
                </a:solidFill>
              </a:rPr>
              <a:t>көтеріліс</a:t>
            </a:r>
            <a:endParaRPr lang="kk-KZ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63033"/>
              </p:ext>
            </p:extLst>
          </p:nvPr>
        </p:nvGraphicFramePr>
        <p:xfrm>
          <a:off x="179512" y="1628800"/>
          <a:ext cx="8856984" cy="513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360"/>
                <a:gridCol w="1785624"/>
              </a:tblGrid>
              <a:tr h="817290">
                <a:tc>
                  <a:txBody>
                    <a:bodyPr/>
                    <a:lstStyle/>
                    <a:p>
                      <a:r>
                        <a:rPr lang="kk-KZ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Көтеріліс  болған  уақыт аралығы?</a:t>
                      </a:r>
                    </a:p>
                    <a:p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7290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     </a:t>
                      </a:r>
                      <a:r>
                        <a:rPr lang="ru-RU" sz="2400" b="1" i="1" dirty="0" err="1" smtClean="0"/>
                        <a:t>Көтерілістің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қамтыған</a:t>
                      </a:r>
                      <a:r>
                        <a:rPr lang="ru-RU" sz="2400" b="1" i="1" dirty="0" smtClean="0"/>
                        <a:t>  </a:t>
                      </a:r>
                      <a:r>
                        <a:rPr lang="ru-RU" sz="2400" b="1" i="1" dirty="0" err="1" smtClean="0"/>
                        <a:t>аймақтары</a:t>
                      </a:r>
                      <a:r>
                        <a:rPr lang="ru-RU" sz="2400" b="1" i="1" dirty="0" smtClean="0"/>
                        <a:t>?</a:t>
                      </a:r>
                    </a:p>
                    <a:p>
                      <a:endParaRPr lang="ru-RU" sz="2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7290">
                <a:tc>
                  <a:txBody>
                    <a:bodyPr/>
                    <a:lstStyle/>
                    <a:p>
                      <a:r>
                        <a:rPr lang="ru-RU" sz="2400" b="1" i="1" dirty="0" smtClean="0"/>
                        <a:t>      </a:t>
                      </a:r>
                      <a:r>
                        <a:rPr lang="ru-RU" sz="2400" b="1" i="1" dirty="0" err="1" smtClean="0"/>
                        <a:t>Көтерілістің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қозғаушы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күштері</a:t>
                      </a:r>
                      <a:r>
                        <a:rPr lang="ru-RU" sz="2400" b="1" i="1" dirty="0" smtClean="0"/>
                        <a:t>?</a:t>
                      </a:r>
                    </a:p>
                    <a:p>
                      <a:endParaRPr lang="ru-RU" sz="24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729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err="1" smtClean="0"/>
                        <a:t>Көтеріліс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барысындағы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басты</a:t>
                      </a:r>
                      <a:r>
                        <a:rPr lang="ru-RU" sz="2400" b="1" i="1" dirty="0" smtClean="0"/>
                        <a:t> </a:t>
                      </a:r>
                      <a:r>
                        <a:rPr lang="ru-RU" sz="2400" b="1" i="1" dirty="0" err="1" smtClean="0"/>
                        <a:t>оқиға</a:t>
                      </a:r>
                      <a:r>
                        <a:rPr lang="ru-RU" sz="2400" b="1" i="1" dirty="0" smtClean="0"/>
                        <a:t>?</a:t>
                      </a:r>
                    </a:p>
                    <a:p>
                      <a:pPr algn="ctr"/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pPr marL="457200" marR="6330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MO" sz="2400" b="1" i="1" dirty="0" err="1" smtClean="0"/>
                        <a:t>Көтерілістің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нәтижесі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қалай</a:t>
                      </a:r>
                      <a:r>
                        <a:rPr lang="ru-MO" sz="2400" b="1" i="1" baseline="0" dirty="0" smtClean="0"/>
                        <a:t> </a:t>
                      </a:r>
                      <a:r>
                        <a:rPr lang="ru-MO" sz="2400" b="1" i="1" dirty="0" err="1" smtClean="0"/>
                        <a:t>аяқталды</a:t>
                      </a:r>
                      <a:r>
                        <a:rPr lang="ru-MO" sz="2400" b="1" i="1" dirty="0" smtClean="0"/>
                        <a:t>?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1703">
                <a:tc>
                  <a:txBody>
                    <a:bodyPr/>
                    <a:lstStyle/>
                    <a:p>
                      <a:pPr marL="457200" marR="63309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MO" sz="2400" b="1" i="1" dirty="0" err="1" smtClean="0"/>
                        <a:t>Менің</a:t>
                      </a:r>
                      <a:r>
                        <a:rPr lang="ru-MO" sz="2400" b="1" i="1" dirty="0" smtClean="0"/>
                        <a:t> </a:t>
                      </a:r>
                      <a:r>
                        <a:rPr lang="ru-MO" sz="2400" b="1" i="1" dirty="0" err="1" smtClean="0"/>
                        <a:t>көзқарасым</a:t>
                      </a:r>
                      <a:endParaRPr lang="ru-MO" sz="2400" b="1" i="1" dirty="0" smtClean="0"/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2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657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Office Theme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</dc:creator>
  <cp:lastModifiedBy>Ашимова Дина</cp:lastModifiedBy>
  <cp:revision>122</cp:revision>
  <dcterms:created xsi:type="dcterms:W3CDTF">2018-11-11T13:40:06Z</dcterms:created>
  <dcterms:modified xsi:type="dcterms:W3CDTF">2019-01-07T18:41:24Z</dcterms:modified>
</cp:coreProperties>
</file>