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media/image1.jpeg" ContentType="image/jpeg"/>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media/image2.jpeg" ContentType="image/jpeg"/>
  <Override PartName="/ppt/media/image3.jpeg" ContentType="image/jpeg"/>
  <Override PartName="/ppt/media/image4.jpeg" ContentType="image/jpeg"/>
  <Override PartName="/ppt/media/image5.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Lst>
  <p:sldSz cx="9144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entury Gothic"/>
        <a:ea typeface="Century Gothic"/>
        <a:cs typeface="Century Gothic"/>
        <a:sym typeface="Century Gothic"/>
      </a:defRPr>
    </a:lvl1pPr>
    <a:lvl2pPr marL="0" marR="0" indent="457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entury Gothic"/>
        <a:ea typeface="Century Gothic"/>
        <a:cs typeface="Century Gothic"/>
        <a:sym typeface="Century Gothic"/>
      </a:defRPr>
    </a:lvl2pPr>
    <a:lvl3pPr marL="0" marR="0" indent="914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entury Gothic"/>
        <a:ea typeface="Century Gothic"/>
        <a:cs typeface="Century Gothic"/>
        <a:sym typeface="Century Gothic"/>
      </a:defRPr>
    </a:lvl3pPr>
    <a:lvl4pPr marL="0" marR="0" indent="1371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entury Gothic"/>
        <a:ea typeface="Century Gothic"/>
        <a:cs typeface="Century Gothic"/>
        <a:sym typeface="Century Gothic"/>
      </a:defRPr>
    </a:lvl4pPr>
    <a:lvl5pPr marL="0" marR="0" indent="18288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entury Gothic"/>
        <a:ea typeface="Century Gothic"/>
        <a:cs typeface="Century Gothic"/>
        <a:sym typeface="Century Gothic"/>
      </a:defRPr>
    </a:lvl5pPr>
    <a:lvl6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entury Gothic"/>
        <a:ea typeface="Century Gothic"/>
        <a:cs typeface="Century Gothic"/>
        <a:sym typeface="Century Gothic"/>
      </a:defRPr>
    </a:lvl6pPr>
    <a:lvl7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entury Gothic"/>
        <a:ea typeface="Century Gothic"/>
        <a:cs typeface="Century Gothic"/>
        <a:sym typeface="Century Gothic"/>
      </a:defRPr>
    </a:lvl7pPr>
    <a:lvl8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entury Gothic"/>
        <a:ea typeface="Century Gothic"/>
        <a:cs typeface="Century Gothic"/>
        <a:sym typeface="Century Gothic"/>
      </a:defRPr>
    </a:lvl8pPr>
    <a:lvl9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entury Gothic"/>
        <a:ea typeface="Century Gothic"/>
        <a:cs typeface="Century Gothic"/>
        <a:sym typeface="Century Gothic"/>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Century Gothic"/>
          <a:ea typeface="Century Gothic"/>
          <a:cs typeface="Century Gothic"/>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2EFCC"/>
          </a:solidFill>
        </a:fill>
      </a:tcStyle>
    </a:wholeTbl>
    <a:band2H>
      <a:tcTxStyle b="def" i="def"/>
      <a:tcStyle>
        <a:tcBdr/>
        <a:fill>
          <a:solidFill>
            <a:srgbClr val="F1F7E7"/>
          </a:solidFill>
        </a:fill>
      </a:tcStyle>
    </a:band2H>
    <a:firstCol>
      <a:tcTxStyle b="on" i="off">
        <a:font>
          <a:latin typeface="Century Gothic"/>
          <a:ea typeface="Century Gothic"/>
          <a:cs typeface="Century Gothic"/>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Century Gothic"/>
          <a:ea typeface="Century Gothic"/>
          <a:cs typeface="Century Gothic"/>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Century Gothic"/>
          <a:ea typeface="Century Gothic"/>
          <a:cs typeface="Century Gothic"/>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Century Gothic"/>
          <a:ea typeface="Century Gothic"/>
          <a:cs typeface="Century Gothic"/>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b="def" i="def"/>
      <a:tcStyle>
        <a:tcBdr/>
        <a:fill>
          <a:solidFill>
            <a:srgbClr val="EFF3E9"/>
          </a:solidFill>
        </a:fill>
      </a:tcStyle>
    </a:band2H>
    <a:firstCol>
      <a:tcTxStyle b="on" i="off">
        <a:font>
          <a:latin typeface="Century Gothic"/>
          <a:ea typeface="Century Gothic"/>
          <a:cs typeface="Century Gothic"/>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Century Gothic"/>
          <a:ea typeface="Century Gothic"/>
          <a:cs typeface="Century Gothic"/>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Century Gothic"/>
          <a:ea typeface="Century Gothic"/>
          <a:cs typeface="Century Gothic"/>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Century Gothic"/>
          <a:ea typeface="Century Gothic"/>
          <a:cs typeface="Century Gothic"/>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b="def" i="def"/>
      <a:tcStyle>
        <a:tcBdr/>
        <a:fill>
          <a:solidFill>
            <a:srgbClr val="FDEEE8"/>
          </a:solidFill>
        </a:fill>
      </a:tcStyle>
    </a:band2H>
    <a:firstCol>
      <a:tcTxStyle b="on" i="off">
        <a:font>
          <a:latin typeface="Century Gothic"/>
          <a:ea typeface="Century Gothic"/>
          <a:cs typeface="Century Gothic"/>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Century Gothic"/>
          <a:ea typeface="Century Gothic"/>
          <a:cs typeface="Century Gothic"/>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Century Gothic"/>
          <a:ea typeface="Century Gothic"/>
          <a:cs typeface="Century Gothic"/>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Century Gothic"/>
          <a:ea typeface="Century Gothic"/>
          <a:cs typeface="Century Gothic"/>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
          <a:latin typeface="Century Gothic"/>
          <a:ea typeface="Century Gothic"/>
          <a:cs typeface="Century Gothic"/>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Century Gothic"/>
          <a:ea typeface="Century Gothic"/>
          <a:cs typeface="Century Gothic"/>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Century Gothic"/>
          <a:ea typeface="Century Gothic"/>
          <a:cs typeface="Century Gothic"/>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Century Gothic"/>
          <a:ea typeface="Century Gothic"/>
          <a:cs typeface="Century Gothic"/>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
          <a:latin typeface="Century Gothic"/>
          <a:ea typeface="Century Gothic"/>
          <a:cs typeface="Century Gothic"/>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Century Gothic"/>
          <a:ea typeface="Century Gothic"/>
          <a:cs typeface="Century Gothic"/>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Century Gothic"/>
          <a:ea typeface="Century Gothic"/>
          <a:cs typeface="Century Gothic"/>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Century Gothic"/>
          <a:ea typeface="Century Gothic"/>
          <a:cs typeface="Century Gothic"/>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FFF">
              <a:alpha val="20000"/>
            </a:srgbClr>
          </a:solidFill>
        </a:fill>
      </a:tcStyle>
    </a:wholeTbl>
    <a:band2H>
      <a:tcTxStyle b="def" i="def"/>
      <a:tcStyle>
        <a:tcBdr/>
        <a:fill>
          <a:solidFill>
            <a:srgbClr val="FFFFFF"/>
          </a:solidFill>
        </a:fill>
      </a:tcStyle>
    </a:band2H>
    <a:firstCol>
      <a:tcTxStyle b="on" i="off">
        <a:font>
          <a:latin typeface="Century Gothic"/>
          <a:ea typeface="Century Gothic"/>
          <a:cs typeface="Century Gothic"/>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FFF">
              <a:alpha val="20000"/>
            </a:srgbClr>
          </a:solidFill>
        </a:fill>
      </a:tcStyle>
    </a:firstCol>
    <a:lastRow>
      <a:tcTxStyle b="on" i="off">
        <a:font>
          <a:latin typeface="Century Gothic"/>
          <a:ea typeface="Century Gothic"/>
          <a:cs typeface="Century Gothic"/>
        </a:font>
        <a:srgbClr val="FFFFFF"/>
      </a:tcTxStyle>
      <a:tcStyle>
        <a:tcBdr>
          <a:left>
            <a:ln w="12700" cap="flat">
              <a:solidFill>
                <a:srgbClr val="FFFFFF"/>
              </a:solidFill>
              <a:prstDash val="solid"/>
              <a:round/>
            </a:ln>
          </a:left>
          <a:right>
            <a:ln w="12700" cap="flat">
              <a:solidFill>
                <a:srgbClr val="FFFFFF"/>
              </a:solidFill>
              <a:prstDash val="solid"/>
              <a:round/>
            </a:ln>
          </a:right>
          <a:top>
            <a:ln w="508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noFill/>
        </a:fill>
      </a:tcStyle>
    </a:lastRow>
    <a:firstRow>
      <a:tcTxStyle b="on" i="off">
        <a:font>
          <a:latin typeface="Century Gothic"/>
          <a:ea typeface="Century Gothic"/>
          <a:cs typeface="Century Gothic"/>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254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74" name="Shape 74"/>
          <p:cNvSpPr/>
          <p:nvPr>
            <p:ph type="sldImg"/>
          </p:nvPr>
        </p:nvSpPr>
        <p:spPr>
          <a:xfrm>
            <a:off x="1143000" y="685800"/>
            <a:ext cx="4572000" cy="3429000"/>
          </a:xfrm>
          <a:prstGeom prst="rect">
            <a:avLst/>
          </a:prstGeom>
        </p:spPr>
        <p:txBody>
          <a:bodyPr/>
          <a:lstStyle/>
          <a:p>
            <a:pPr/>
          </a:p>
        </p:txBody>
      </p:sp>
      <p:sp>
        <p:nvSpPr>
          <p:cNvPr id="75" name="Shape 75"/>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spcBef>
        <a:spcPts val="400"/>
      </a:spcBef>
      <a:defRPr sz="1200">
        <a:latin typeface="+mj-lt"/>
        <a:ea typeface="+mj-ea"/>
        <a:cs typeface="+mj-cs"/>
        <a:sym typeface="Calibri"/>
      </a:defRPr>
    </a:lvl1pPr>
    <a:lvl2pPr indent="228600" latinLnBrk="0">
      <a:spcBef>
        <a:spcPts val="400"/>
      </a:spcBef>
      <a:defRPr sz="1200">
        <a:latin typeface="+mj-lt"/>
        <a:ea typeface="+mj-ea"/>
        <a:cs typeface="+mj-cs"/>
        <a:sym typeface="Calibri"/>
      </a:defRPr>
    </a:lvl2pPr>
    <a:lvl3pPr indent="457200" latinLnBrk="0">
      <a:spcBef>
        <a:spcPts val="400"/>
      </a:spcBef>
      <a:defRPr sz="1200">
        <a:latin typeface="+mj-lt"/>
        <a:ea typeface="+mj-ea"/>
        <a:cs typeface="+mj-cs"/>
        <a:sym typeface="Calibri"/>
      </a:defRPr>
    </a:lvl3pPr>
    <a:lvl4pPr indent="685800" latinLnBrk="0">
      <a:spcBef>
        <a:spcPts val="400"/>
      </a:spcBef>
      <a:defRPr sz="1200">
        <a:latin typeface="+mj-lt"/>
        <a:ea typeface="+mj-ea"/>
        <a:cs typeface="+mj-cs"/>
        <a:sym typeface="Calibri"/>
      </a:defRPr>
    </a:lvl4pPr>
    <a:lvl5pPr indent="914400" latinLnBrk="0">
      <a:spcBef>
        <a:spcPts val="400"/>
      </a:spcBef>
      <a:defRPr sz="1200">
        <a:latin typeface="+mj-lt"/>
        <a:ea typeface="+mj-ea"/>
        <a:cs typeface="+mj-cs"/>
        <a:sym typeface="Calibri"/>
      </a:defRPr>
    </a:lvl5pPr>
    <a:lvl6pPr indent="1143000" latinLnBrk="0">
      <a:spcBef>
        <a:spcPts val="400"/>
      </a:spcBef>
      <a:defRPr sz="1200">
        <a:latin typeface="+mj-lt"/>
        <a:ea typeface="+mj-ea"/>
        <a:cs typeface="+mj-cs"/>
        <a:sym typeface="Calibri"/>
      </a:defRPr>
    </a:lvl6pPr>
    <a:lvl7pPr indent="1371600" latinLnBrk="0">
      <a:spcBef>
        <a:spcPts val="400"/>
      </a:spcBef>
      <a:defRPr sz="1200">
        <a:latin typeface="+mj-lt"/>
        <a:ea typeface="+mj-ea"/>
        <a:cs typeface="+mj-cs"/>
        <a:sym typeface="Calibri"/>
      </a:defRPr>
    </a:lvl7pPr>
    <a:lvl8pPr indent="1600200" latinLnBrk="0">
      <a:spcBef>
        <a:spcPts val="400"/>
      </a:spcBef>
      <a:defRPr sz="1200">
        <a:latin typeface="+mj-lt"/>
        <a:ea typeface="+mj-ea"/>
        <a:cs typeface="+mj-cs"/>
        <a:sym typeface="Calibri"/>
      </a:defRPr>
    </a:lvl8pPr>
    <a:lvl9pPr indent="1828800" latinLnBrk="0">
      <a:spcBef>
        <a:spcPts val="400"/>
      </a:spcBef>
      <a:defRPr sz="1200">
        <a:latin typeface="+mj-lt"/>
        <a:ea typeface="+mj-ea"/>
        <a:cs typeface="+mj-cs"/>
        <a:sym typeface="Calibri"/>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Default">
    <p:spTree>
      <p:nvGrpSpPr>
        <p:cNvPr id="1" name=""/>
        <p:cNvGrpSpPr/>
        <p:nvPr/>
      </p:nvGrpSpPr>
      <p:grpSpPr>
        <a:xfrm>
          <a:off x="0" y="0"/>
          <a:ext cx="0" cy="0"/>
          <a:chOff x="0" y="0"/>
          <a:chExt cx="0" cy="0"/>
        </a:xfrm>
      </p:grpSpPr>
      <p:sp>
        <p:nvSpPr>
          <p:cNvPr id="17" name="Номер слайда"/>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Default">
    <p:spTree>
      <p:nvGrpSpPr>
        <p:cNvPr id="1" name=""/>
        <p:cNvGrpSpPr/>
        <p:nvPr/>
      </p:nvGrpSpPr>
      <p:grpSpPr>
        <a:xfrm>
          <a:off x="0" y="0"/>
          <a:ext cx="0" cy="0"/>
          <a:chOff x="0" y="0"/>
          <a:chExt cx="0" cy="0"/>
        </a:xfrm>
      </p:grpSpPr>
      <p:pic>
        <p:nvPicPr>
          <p:cNvPr id="24" name="image.png" descr="image.png"/>
          <p:cNvPicPr>
            <a:picLocks noChangeAspect="1"/>
          </p:cNvPicPr>
          <p:nvPr/>
        </p:nvPicPr>
        <p:blipFill>
          <a:blip r:embed="rId2">
            <a:extLst/>
          </a:blip>
          <a:stretch>
            <a:fillRect/>
          </a:stretch>
        </p:blipFill>
        <p:spPr>
          <a:xfrm>
            <a:off x="6297612" y="1676400"/>
            <a:ext cx="2822576" cy="2822575"/>
          </a:xfrm>
          <a:prstGeom prst="rect">
            <a:avLst/>
          </a:prstGeom>
          <a:ln w="12700">
            <a:miter lim="400000"/>
          </a:ln>
        </p:spPr>
      </p:pic>
      <p:pic>
        <p:nvPicPr>
          <p:cNvPr id="25" name="image.png" descr="image.png"/>
          <p:cNvPicPr>
            <a:picLocks noChangeAspect="1"/>
          </p:cNvPicPr>
          <p:nvPr/>
        </p:nvPicPr>
        <p:blipFill>
          <a:blip r:embed="rId3">
            <a:extLst/>
          </a:blip>
          <a:stretch>
            <a:fillRect/>
          </a:stretch>
        </p:blipFill>
        <p:spPr>
          <a:xfrm>
            <a:off x="5688012" y="-457200"/>
            <a:ext cx="1603376" cy="1603375"/>
          </a:xfrm>
          <a:prstGeom prst="rect">
            <a:avLst/>
          </a:prstGeom>
          <a:ln w="12700">
            <a:miter lim="400000"/>
          </a:ln>
        </p:spPr>
      </p:pic>
      <p:pic>
        <p:nvPicPr>
          <p:cNvPr id="26" name="image.png" descr="image.png"/>
          <p:cNvPicPr>
            <a:picLocks noChangeAspect="1"/>
          </p:cNvPicPr>
          <p:nvPr/>
        </p:nvPicPr>
        <p:blipFill>
          <a:blip r:embed="rId4">
            <a:extLst/>
          </a:blip>
          <a:stretch>
            <a:fillRect/>
          </a:stretch>
        </p:blipFill>
        <p:spPr>
          <a:xfrm>
            <a:off x="6297612" y="6096000"/>
            <a:ext cx="993776" cy="993775"/>
          </a:xfrm>
          <a:prstGeom prst="rect">
            <a:avLst/>
          </a:prstGeom>
          <a:ln w="12700">
            <a:miter lim="400000"/>
          </a:ln>
        </p:spPr>
      </p:pic>
      <p:pic>
        <p:nvPicPr>
          <p:cNvPr id="27" name="image.png" descr="image.png"/>
          <p:cNvPicPr>
            <a:picLocks noChangeAspect="1"/>
          </p:cNvPicPr>
          <p:nvPr/>
        </p:nvPicPr>
        <p:blipFill>
          <a:blip r:embed="rId5">
            <a:extLst/>
          </a:blip>
          <a:stretch>
            <a:fillRect/>
          </a:stretch>
        </p:blipFill>
        <p:spPr>
          <a:xfrm>
            <a:off x="-152400" y="2670175"/>
            <a:ext cx="4187825" cy="4187825"/>
          </a:xfrm>
          <a:prstGeom prst="rect">
            <a:avLst/>
          </a:prstGeom>
          <a:ln w="12700">
            <a:miter lim="400000"/>
          </a:ln>
        </p:spPr>
      </p:pic>
      <p:pic>
        <p:nvPicPr>
          <p:cNvPr id="28" name="image.png" descr="image.png"/>
          <p:cNvPicPr>
            <a:picLocks noChangeAspect="1"/>
          </p:cNvPicPr>
          <p:nvPr/>
        </p:nvPicPr>
        <p:blipFill>
          <a:blip r:embed="rId6">
            <a:extLst/>
          </a:blip>
          <a:stretch>
            <a:fillRect/>
          </a:stretch>
        </p:blipFill>
        <p:spPr>
          <a:xfrm>
            <a:off x="-841375" y="2895600"/>
            <a:ext cx="2365375" cy="2365375"/>
          </a:xfrm>
          <a:prstGeom prst="rect">
            <a:avLst/>
          </a:prstGeom>
          <a:ln w="12700">
            <a:miter lim="400000"/>
          </a:ln>
        </p:spPr>
      </p:pic>
      <p:sp>
        <p:nvSpPr>
          <p:cNvPr id="29" name="Прямоугольник"/>
          <p:cNvSpPr/>
          <p:nvPr/>
        </p:nvSpPr>
        <p:spPr>
          <a:xfrm>
            <a:off x="7745412" y="0"/>
            <a:ext cx="685801" cy="1100138"/>
          </a:xfrm>
          <a:prstGeom prst="rect">
            <a:avLst/>
          </a:prstGeom>
          <a:solidFill>
            <a:schemeClr val="accent1"/>
          </a:solidFill>
          <a:ln w="12700">
            <a:miter lim="400000"/>
          </a:ln>
          <a:effectLst>
            <a:outerShdw sx="100000" sy="100000" kx="0" ky="0" algn="b" rotWithShape="0" blurRad="38100" dist="25400" dir="5400000">
              <a:srgbClr val="000000">
                <a:alpha val="44999"/>
              </a:srgbClr>
            </a:outerShdw>
          </a:effectLst>
        </p:spPr>
        <p:txBody>
          <a:bodyPr lIns="45719" rIns="45719"/>
          <a:lstStyle/>
          <a:p>
            <a:pPr>
              <a:defRPr>
                <a:solidFill>
                  <a:srgbClr val="FFFFFF"/>
                </a:solidFill>
                <a:latin typeface="+mj-lt"/>
                <a:ea typeface="+mj-ea"/>
                <a:cs typeface="+mj-cs"/>
                <a:sym typeface="Calibri"/>
              </a:defRPr>
            </a:pPr>
          </a:p>
        </p:txBody>
      </p:sp>
      <p:sp>
        <p:nvSpPr>
          <p:cNvPr id="30" name="“"/>
          <p:cNvSpPr txBox="1"/>
          <p:nvPr/>
        </p:nvSpPr>
        <p:spPr>
          <a:xfrm>
            <a:off x="720407" y="971550"/>
            <a:ext cx="508636" cy="181875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r" defTabSz="457200">
              <a:defRPr sz="12200">
                <a:solidFill>
                  <a:schemeClr val="accent1"/>
                </a:solidFill>
                <a:latin typeface="Arial"/>
                <a:ea typeface="Arial"/>
                <a:cs typeface="Arial"/>
                <a:sym typeface="Arial"/>
              </a:defRPr>
            </a:lvl1pPr>
          </a:lstStyle>
          <a:p>
            <a:pPr/>
            <a:r>
              <a:t>“</a:t>
            </a:r>
          </a:p>
        </p:txBody>
      </p:sp>
      <p:sp>
        <p:nvSpPr>
          <p:cNvPr id="31" name="”"/>
          <p:cNvSpPr txBox="1"/>
          <p:nvPr/>
        </p:nvSpPr>
        <p:spPr>
          <a:xfrm>
            <a:off x="7045007" y="2613025"/>
            <a:ext cx="510224" cy="181875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r" defTabSz="457200">
              <a:defRPr sz="12200">
                <a:solidFill>
                  <a:schemeClr val="accent1"/>
                </a:solidFill>
                <a:latin typeface="Arial"/>
                <a:ea typeface="Arial"/>
                <a:cs typeface="Arial"/>
                <a:sym typeface="Arial"/>
              </a:defRPr>
            </a:lvl1pPr>
          </a:lstStyle>
          <a:p>
            <a:pPr/>
            <a:r>
              <a:t>”</a:t>
            </a:r>
          </a:p>
        </p:txBody>
      </p:sp>
      <p:sp>
        <p:nvSpPr>
          <p:cNvPr id="32" name="Текст заголовка"/>
          <p:cNvSpPr txBox="1"/>
          <p:nvPr>
            <p:ph type="title"/>
          </p:nvPr>
        </p:nvSpPr>
        <p:spPr>
          <a:xfrm>
            <a:off x="484187" y="452437"/>
            <a:ext cx="7056438" cy="1400176"/>
          </a:xfrm>
          <a:prstGeom prst="rect">
            <a:avLst/>
          </a:prstGeom>
        </p:spPr>
        <p:txBody>
          <a:bodyPr>
            <a:normAutofit fontScale="100000" lnSpcReduction="0"/>
          </a:bodyPr>
          <a:lstStyle/>
          <a:p>
            <a:pPr/>
            <a:r>
              <a:t>Текст заголовка</a:t>
            </a:r>
          </a:p>
        </p:txBody>
      </p:sp>
      <p:sp>
        <p:nvSpPr>
          <p:cNvPr id="33" name="Уровень текста 1…"/>
          <p:cNvSpPr txBox="1"/>
          <p:nvPr>
            <p:ph type="body" idx="1"/>
          </p:nvPr>
        </p:nvSpPr>
        <p:spPr>
          <a:xfrm>
            <a:off x="827087" y="2052637"/>
            <a:ext cx="6711951" cy="4195763"/>
          </a:xfrm>
          <a:prstGeom prst="rect">
            <a:avLst/>
          </a:prstGeom>
        </p:spPr>
        <p:txBody>
          <a:bodyPr>
            <a:normAutofit fontScale="100000" lnSpcReduction="0"/>
          </a:bodyPr>
          <a:lstStyle/>
          <a:p>
            <a:pPr/>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34" name="Номер слайда"/>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Default">
    <p:spTree>
      <p:nvGrpSpPr>
        <p:cNvPr id="1" name=""/>
        <p:cNvGrpSpPr/>
        <p:nvPr/>
      </p:nvGrpSpPr>
      <p:grpSpPr>
        <a:xfrm>
          <a:off x="0" y="0"/>
          <a:ext cx="0" cy="0"/>
          <a:chOff x="0" y="0"/>
          <a:chExt cx="0" cy="0"/>
        </a:xfrm>
      </p:grpSpPr>
      <p:pic>
        <p:nvPicPr>
          <p:cNvPr id="41" name="image.png" descr="image.png"/>
          <p:cNvPicPr>
            <a:picLocks noChangeAspect="1"/>
          </p:cNvPicPr>
          <p:nvPr/>
        </p:nvPicPr>
        <p:blipFill>
          <a:blip r:embed="rId2">
            <a:extLst/>
          </a:blip>
          <a:stretch>
            <a:fillRect/>
          </a:stretch>
        </p:blipFill>
        <p:spPr>
          <a:xfrm>
            <a:off x="6297612" y="1676400"/>
            <a:ext cx="2822576" cy="2822575"/>
          </a:xfrm>
          <a:prstGeom prst="rect">
            <a:avLst/>
          </a:prstGeom>
          <a:ln w="12700">
            <a:miter lim="400000"/>
          </a:ln>
        </p:spPr>
      </p:pic>
      <p:pic>
        <p:nvPicPr>
          <p:cNvPr id="42" name="image.png" descr="image.png"/>
          <p:cNvPicPr>
            <a:picLocks noChangeAspect="1"/>
          </p:cNvPicPr>
          <p:nvPr/>
        </p:nvPicPr>
        <p:blipFill>
          <a:blip r:embed="rId3">
            <a:extLst/>
          </a:blip>
          <a:stretch>
            <a:fillRect/>
          </a:stretch>
        </p:blipFill>
        <p:spPr>
          <a:xfrm>
            <a:off x="5688012" y="-457200"/>
            <a:ext cx="1603376" cy="1603375"/>
          </a:xfrm>
          <a:prstGeom prst="rect">
            <a:avLst/>
          </a:prstGeom>
          <a:ln w="12700">
            <a:miter lim="400000"/>
          </a:ln>
        </p:spPr>
      </p:pic>
      <p:pic>
        <p:nvPicPr>
          <p:cNvPr id="43" name="image.png" descr="image.png"/>
          <p:cNvPicPr>
            <a:picLocks noChangeAspect="1"/>
          </p:cNvPicPr>
          <p:nvPr/>
        </p:nvPicPr>
        <p:blipFill>
          <a:blip r:embed="rId4">
            <a:extLst/>
          </a:blip>
          <a:stretch>
            <a:fillRect/>
          </a:stretch>
        </p:blipFill>
        <p:spPr>
          <a:xfrm>
            <a:off x="6297612" y="6096000"/>
            <a:ext cx="993776" cy="993775"/>
          </a:xfrm>
          <a:prstGeom prst="rect">
            <a:avLst/>
          </a:prstGeom>
          <a:ln w="12700">
            <a:miter lim="400000"/>
          </a:ln>
        </p:spPr>
      </p:pic>
      <p:pic>
        <p:nvPicPr>
          <p:cNvPr id="44" name="image.png" descr="image.png"/>
          <p:cNvPicPr>
            <a:picLocks noChangeAspect="1"/>
          </p:cNvPicPr>
          <p:nvPr/>
        </p:nvPicPr>
        <p:blipFill>
          <a:blip r:embed="rId5">
            <a:extLst/>
          </a:blip>
          <a:stretch>
            <a:fillRect/>
          </a:stretch>
        </p:blipFill>
        <p:spPr>
          <a:xfrm>
            <a:off x="-152400" y="2670175"/>
            <a:ext cx="4187825" cy="4187825"/>
          </a:xfrm>
          <a:prstGeom prst="rect">
            <a:avLst/>
          </a:prstGeom>
          <a:ln w="12700">
            <a:miter lim="400000"/>
          </a:ln>
        </p:spPr>
      </p:pic>
      <p:pic>
        <p:nvPicPr>
          <p:cNvPr id="45" name="image.png" descr="image.png"/>
          <p:cNvPicPr>
            <a:picLocks noChangeAspect="1"/>
          </p:cNvPicPr>
          <p:nvPr/>
        </p:nvPicPr>
        <p:blipFill>
          <a:blip r:embed="rId6">
            <a:extLst/>
          </a:blip>
          <a:stretch>
            <a:fillRect/>
          </a:stretch>
        </p:blipFill>
        <p:spPr>
          <a:xfrm>
            <a:off x="-841375" y="2895600"/>
            <a:ext cx="2365375" cy="2365375"/>
          </a:xfrm>
          <a:prstGeom prst="rect">
            <a:avLst/>
          </a:prstGeom>
          <a:ln w="12700">
            <a:miter lim="400000"/>
          </a:ln>
        </p:spPr>
      </p:pic>
      <p:sp>
        <p:nvSpPr>
          <p:cNvPr id="46" name="Прямоугольник"/>
          <p:cNvSpPr/>
          <p:nvPr/>
        </p:nvSpPr>
        <p:spPr>
          <a:xfrm>
            <a:off x="7745412" y="0"/>
            <a:ext cx="685801" cy="1100138"/>
          </a:xfrm>
          <a:prstGeom prst="rect">
            <a:avLst/>
          </a:prstGeom>
          <a:solidFill>
            <a:schemeClr val="accent1"/>
          </a:solidFill>
          <a:ln w="12700">
            <a:miter lim="400000"/>
          </a:ln>
          <a:effectLst>
            <a:outerShdw sx="100000" sy="100000" kx="0" ky="0" algn="b" rotWithShape="0" blurRad="38100" dist="25400" dir="5400000">
              <a:srgbClr val="000000">
                <a:alpha val="44999"/>
              </a:srgbClr>
            </a:outerShdw>
          </a:effectLst>
        </p:spPr>
        <p:txBody>
          <a:bodyPr lIns="45719" rIns="45719"/>
          <a:lstStyle/>
          <a:p>
            <a:pPr>
              <a:defRPr>
                <a:solidFill>
                  <a:srgbClr val="FFFFFF"/>
                </a:solidFill>
                <a:latin typeface="+mj-lt"/>
                <a:ea typeface="+mj-ea"/>
                <a:cs typeface="+mj-cs"/>
                <a:sym typeface="Calibri"/>
              </a:defRPr>
            </a:pPr>
          </a:p>
        </p:txBody>
      </p:sp>
      <p:sp>
        <p:nvSpPr>
          <p:cNvPr id="47" name="Линия"/>
          <p:cNvSpPr/>
          <p:nvPr/>
        </p:nvSpPr>
        <p:spPr>
          <a:xfrm flipH="1">
            <a:off x="2795587" y="2133600"/>
            <a:ext cx="1" cy="3962400"/>
          </a:xfrm>
          <a:prstGeom prst="line">
            <a:avLst/>
          </a:prstGeom>
          <a:ln w="12700" cap="rnd">
            <a:solidFill>
              <a:schemeClr val="accent1">
                <a:alpha val="39999"/>
              </a:schemeClr>
            </a:solidFill>
          </a:ln>
        </p:spPr>
        <p:txBody>
          <a:bodyPr lIns="45719" rIns="45719"/>
          <a:lstStyle/>
          <a:p>
            <a:pPr>
              <a:defRPr>
                <a:solidFill>
                  <a:srgbClr val="FFFFFF"/>
                </a:solidFill>
              </a:defRPr>
            </a:pPr>
          </a:p>
        </p:txBody>
      </p:sp>
      <p:sp>
        <p:nvSpPr>
          <p:cNvPr id="48" name="Линия"/>
          <p:cNvSpPr/>
          <p:nvPr/>
        </p:nvSpPr>
        <p:spPr>
          <a:xfrm flipH="1">
            <a:off x="5222875" y="2133600"/>
            <a:ext cx="1" cy="3967163"/>
          </a:xfrm>
          <a:prstGeom prst="line">
            <a:avLst/>
          </a:prstGeom>
          <a:ln w="12700" cap="rnd">
            <a:solidFill>
              <a:schemeClr val="accent1">
                <a:alpha val="39999"/>
              </a:schemeClr>
            </a:solidFill>
          </a:ln>
        </p:spPr>
        <p:txBody>
          <a:bodyPr lIns="45719" rIns="45719"/>
          <a:lstStyle/>
          <a:p>
            <a:pPr>
              <a:defRPr>
                <a:solidFill>
                  <a:srgbClr val="FFFFFF"/>
                </a:solidFill>
              </a:defRPr>
            </a:pPr>
          </a:p>
        </p:txBody>
      </p:sp>
      <p:sp>
        <p:nvSpPr>
          <p:cNvPr id="49" name="Текст заголовка"/>
          <p:cNvSpPr txBox="1"/>
          <p:nvPr>
            <p:ph type="title"/>
          </p:nvPr>
        </p:nvSpPr>
        <p:spPr>
          <a:xfrm>
            <a:off x="484187" y="452437"/>
            <a:ext cx="7056438" cy="1400176"/>
          </a:xfrm>
          <a:prstGeom prst="rect">
            <a:avLst/>
          </a:prstGeom>
        </p:spPr>
        <p:txBody>
          <a:bodyPr>
            <a:normAutofit fontScale="100000" lnSpcReduction="0"/>
          </a:bodyPr>
          <a:lstStyle/>
          <a:p>
            <a:pPr/>
            <a:r>
              <a:t>Текст заголовка</a:t>
            </a:r>
          </a:p>
        </p:txBody>
      </p:sp>
      <p:sp>
        <p:nvSpPr>
          <p:cNvPr id="50" name="Уровень текста 1…"/>
          <p:cNvSpPr txBox="1"/>
          <p:nvPr>
            <p:ph type="body" idx="1"/>
          </p:nvPr>
        </p:nvSpPr>
        <p:spPr>
          <a:xfrm>
            <a:off x="827087" y="2052637"/>
            <a:ext cx="6711951" cy="4195763"/>
          </a:xfrm>
          <a:prstGeom prst="rect">
            <a:avLst/>
          </a:prstGeom>
        </p:spPr>
        <p:txBody>
          <a:bodyPr>
            <a:normAutofit fontScale="100000" lnSpcReduction="0"/>
          </a:bodyPr>
          <a:lstStyle/>
          <a:p>
            <a:pPr/>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51" name="Номер слайда"/>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0" showMasterPhAnim="1">
  <p:cSld name="Default">
    <p:spTree>
      <p:nvGrpSpPr>
        <p:cNvPr id="1" name=""/>
        <p:cNvGrpSpPr/>
        <p:nvPr/>
      </p:nvGrpSpPr>
      <p:grpSpPr>
        <a:xfrm>
          <a:off x="0" y="0"/>
          <a:ext cx="0" cy="0"/>
          <a:chOff x="0" y="0"/>
          <a:chExt cx="0" cy="0"/>
        </a:xfrm>
      </p:grpSpPr>
      <p:pic>
        <p:nvPicPr>
          <p:cNvPr id="58" name="image.png" descr="image.png"/>
          <p:cNvPicPr>
            <a:picLocks noChangeAspect="1"/>
          </p:cNvPicPr>
          <p:nvPr/>
        </p:nvPicPr>
        <p:blipFill>
          <a:blip r:embed="rId2">
            <a:extLst/>
          </a:blip>
          <a:stretch>
            <a:fillRect/>
          </a:stretch>
        </p:blipFill>
        <p:spPr>
          <a:xfrm>
            <a:off x="6297612" y="1676400"/>
            <a:ext cx="2822576" cy="2822575"/>
          </a:xfrm>
          <a:prstGeom prst="rect">
            <a:avLst/>
          </a:prstGeom>
          <a:ln w="12700">
            <a:miter lim="400000"/>
          </a:ln>
        </p:spPr>
      </p:pic>
      <p:pic>
        <p:nvPicPr>
          <p:cNvPr id="59" name="image.png" descr="image.png"/>
          <p:cNvPicPr>
            <a:picLocks noChangeAspect="1"/>
          </p:cNvPicPr>
          <p:nvPr/>
        </p:nvPicPr>
        <p:blipFill>
          <a:blip r:embed="rId3">
            <a:extLst/>
          </a:blip>
          <a:stretch>
            <a:fillRect/>
          </a:stretch>
        </p:blipFill>
        <p:spPr>
          <a:xfrm>
            <a:off x="5688012" y="-457200"/>
            <a:ext cx="1603376" cy="1603375"/>
          </a:xfrm>
          <a:prstGeom prst="rect">
            <a:avLst/>
          </a:prstGeom>
          <a:ln w="12700">
            <a:miter lim="400000"/>
          </a:ln>
        </p:spPr>
      </p:pic>
      <p:pic>
        <p:nvPicPr>
          <p:cNvPr id="60" name="image.png" descr="image.png"/>
          <p:cNvPicPr>
            <a:picLocks noChangeAspect="1"/>
          </p:cNvPicPr>
          <p:nvPr/>
        </p:nvPicPr>
        <p:blipFill>
          <a:blip r:embed="rId4">
            <a:extLst/>
          </a:blip>
          <a:stretch>
            <a:fillRect/>
          </a:stretch>
        </p:blipFill>
        <p:spPr>
          <a:xfrm>
            <a:off x="6297612" y="6096000"/>
            <a:ext cx="993776" cy="993775"/>
          </a:xfrm>
          <a:prstGeom prst="rect">
            <a:avLst/>
          </a:prstGeom>
          <a:ln w="12700">
            <a:miter lim="400000"/>
          </a:ln>
        </p:spPr>
      </p:pic>
      <p:pic>
        <p:nvPicPr>
          <p:cNvPr id="61" name="image.png" descr="image.png"/>
          <p:cNvPicPr>
            <a:picLocks noChangeAspect="1"/>
          </p:cNvPicPr>
          <p:nvPr/>
        </p:nvPicPr>
        <p:blipFill>
          <a:blip r:embed="rId5">
            <a:extLst/>
          </a:blip>
          <a:stretch>
            <a:fillRect/>
          </a:stretch>
        </p:blipFill>
        <p:spPr>
          <a:xfrm>
            <a:off x="-152400" y="2670175"/>
            <a:ext cx="4187825" cy="4187825"/>
          </a:xfrm>
          <a:prstGeom prst="rect">
            <a:avLst/>
          </a:prstGeom>
          <a:ln w="12700">
            <a:miter lim="400000"/>
          </a:ln>
        </p:spPr>
      </p:pic>
      <p:pic>
        <p:nvPicPr>
          <p:cNvPr id="62" name="image.png" descr="image.png"/>
          <p:cNvPicPr>
            <a:picLocks noChangeAspect="1"/>
          </p:cNvPicPr>
          <p:nvPr/>
        </p:nvPicPr>
        <p:blipFill>
          <a:blip r:embed="rId6">
            <a:extLst/>
          </a:blip>
          <a:stretch>
            <a:fillRect/>
          </a:stretch>
        </p:blipFill>
        <p:spPr>
          <a:xfrm>
            <a:off x="-841375" y="2895600"/>
            <a:ext cx="2365375" cy="2365375"/>
          </a:xfrm>
          <a:prstGeom prst="rect">
            <a:avLst/>
          </a:prstGeom>
          <a:ln w="12700">
            <a:miter lim="400000"/>
          </a:ln>
        </p:spPr>
      </p:pic>
      <p:sp>
        <p:nvSpPr>
          <p:cNvPr id="63" name="Прямоугольник"/>
          <p:cNvSpPr/>
          <p:nvPr/>
        </p:nvSpPr>
        <p:spPr>
          <a:xfrm>
            <a:off x="7745412" y="0"/>
            <a:ext cx="685801" cy="1100138"/>
          </a:xfrm>
          <a:prstGeom prst="rect">
            <a:avLst/>
          </a:prstGeom>
          <a:solidFill>
            <a:schemeClr val="accent1"/>
          </a:solidFill>
          <a:ln w="12700">
            <a:miter lim="400000"/>
          </a:ln>
          <a:effectLst>
            <a:outerShdw sx="100000" sy="100000" kx="0" ky="0" algn="b" rotWithShape="0" blurRad="38100" dist="25400" dir="5400000">
              <a:srgbClr val="000000">
                <a:alpha val="44999"/>
              </a:srgbClr>
            </a:outerShdw>
          </a:effectLst>
        </p:spPr>
        <p:txBody>
          <a:bodyPr lIns="45719" rIns="45719"/>
          <a:lstStyle/>
          <a:p>
            <a:pPr>
              <a:defRPr>
                <a:solidFill>
                  <a:srgbClr val="FFFFFF"/>
                </a:solidFill>
                <a:latin typeface="+mj-lt"/>
                <a:ea typeface="+mj-ea"/>
                <a:cs typeface="+mj-cs"/>
                <a:sym typeface="Calibri"/>
              </a:defRPr>
            </a:pPr>
          </a:p>
        </p:txBody>
      </p:sp>
      <p:sp>
        <p:nvSpPr>
          <p:cNvPr id="64" name="Линия"/>
          <p:cNvSpPr/>
          <p:nvPr/>
        </p:nvSpPr>
        <p:spPr>
          <a:xfrm flipH="1">
            <a:off x="2795587" y="2133600"/>
            <a:ext cx="1" cy="3962400"/>
          </a:xfrm>
          <a:prstGeom prst="line">
            <a:avLst/>
          </a:prstGeom>
          <a:ln w="12700" cap="rnd">
            <a:solidFill>
              <a:schemeClr val="accent1">
                <a:alpha val="39999"/>
              </a:schemeClr>
            </a:solidFill>
          </a:ln>
        </p:spPr>
        <p:txBody>
          <a:bodyPr lIns="45719" rIns="45719"/>
          <a:lstStyle/>
          <a:p>
            <a:pPr>
              <a:defRPr>
                <a:solidFill>
                  <a:srgbClr val="FFFFFF"/>
                </a:solidFill>
              </a:defRPr>
            </a:pPr>
          </a:p>
        </p:txBody>
      </p:sp>
      <p:sp>
        <p:nvSpPr>
          <p:cNvPr id="65" name="Линия"/>
          <p:cNvSpPr/>
          <p:nvPr/>
        </p:nvSpPr>
        <p:spPr>
          <a:xfrm flipH="1">
            <a:off x="5222875" y="2133600"/>
            <a:ext cx="1" cy="3967163"/>
          </a:xfrm>
          <a:prstGeom prst="line">
            <a:avLst/>
          </a:prstGeom>
          <a:ln w="12700" cap="rnd">
            <a:solidFill>
              <a:schemeClr val="accent1">
                <a:alpha val="39999"/>
              </a:schemeClr>
            </a:solidFill>
          </a:ln>
        </p:spPr>
        <p:txBody>
          <a:bodyPr lIns="45719" rIns="45719"/>
          <a:lstStyle/>
          <a:p>
            <a:pPr>
              <a:defRPr>
                <a:solidFill>
                  <a:srgbClr val="FFFFFF"/>
                </a:solidFill>
              </a:defRPr>
            </a:pPr>
          </a:p>
        </p:txBody>
      </p:sp>
      <p:sp>
        <p:nvSpPr>
          <p:cNvPr id="66" name="Текст заголовка"/>
          <p:cNvSpPr txBox="1"/>
          <p:nvPr>
            <p:ph type="title"/>
          </p:nvPr>
        </p:nvSpPr>
        <p:spPr>
          <a:xfrm>
            <a:off x="484187" y="452437"/>
            <a:ext cx="7056438" cy="1400176"/>
          </a:xfrm>
          <a:prstGeom prst="rect">
            <a:avLst/>
          </a:prstGeom>
        </p:spPr>
        <p:txBody>
          <a:bodyPr>
            <a:normAutofit fontScale="100000" lnSpcReduction="0"/>
          </a:bodyPr>
          <a:lstStyle/>
          <a:p>
            <a:pPr/>
            <a:r>
              <a:t>Текст заголовка</a:t>
            </a:r>
          </a:p>
        </p:txBody>
      </p:sp>
      <p:sp>
        <p:nvSpPr>
          <p:cNvPr id="67" name="Уровень текста 1…"/>
          <p:cNvSpPr txBox="1"/>
          <p:nvPr>
            <p:ph type="body" idx="1"/>
          </p:nvPr>
        </p:nvSpPr>
        <p:spPr>
          <a:xfrm>
            <a:off x="827087" y="2052637"/>
            <a:ext cx="6711951" cy="4195763"/>
          </a:xfrm>
          <a:prstGeom prst="rect">
            <a:avLst/>
          </a:prstGeom>
        </p:spPr>
        <p:txBody>
          <a:bodyPr>
            <a:normAutofit fontScale="100000" lnSpcReduction="0"/>
          </a:bodyPr>
          <a:lstStyle/>
          <a:p>
            <a:pPr/>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68" name="Номер слайда"/>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slideLayout" Target="../slideLayouts/slideLayout1.xml"/><Relationship Id="rId9" Type="http://schemas.openxmlformats.org/officeDocument/2006/relationships/slideLayout" Target="../slideLayouts/slideLayout2.xml"/><Relationship Id="rId10" Type="http://schemas.openxmlformats.org/officeDocument/2006/relationships/slideLayout" Target="../slideLayouts/slideLayout3.xml"/><Relationship Id="rId11"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blipFill rotWithShape="1">
          <a:blip r:embed="rId2"/>
          <a:srcRect l="0" t="0" r="0" b="0"/>
          <a:stretch>
            <a:fillRect/>
          </a:stretch>
        </a:blipFill>
      </p:bgPr>
    </p:bg>
    <p:spTree>
      <p:nvGrpSpPr>
        <p:cNvPr id="1" name=""/>
        <p:cNvGrpSpPr/>
        <p:nvPr/>
      </p:nvGrpSpPr>
      <p:grpSpPr>
        <a:xfrm>
          <a:off x="0" y="0"/>
          <a:ext cx="0" cy="0"/>
          <a:chOff x="0" y="0"/>
          <a:chExt cx="0" cy="0"/>
        </a:xfrm>
      </p:grpSpPr>
      <p:pic>
        <p:nvPicPr>
          <p:cNvPr id="2" name="image.png" descr="image.png"/>
          <p:cNvPicPr>
            <a:picLocks noChangeAspect="1"/>
          </p:cNvPicPr>
          <p:nvPr/>
        </p:nvPicPr>
        <p:blipFill>
          <a:blip r:embed="rId3">
            <a:extLst/>
          </a:blip>
          <a:stretch>
            <a:fillRect/>
          </a:stretch>
        </p:blipFill>
        <p:spPr>
          <a:xfrm>
            <a:off x="6297612" y="1676400"/>
            <a:ext cx="2822576" cy="2822575"/>
          </a:xfrm>
          <a:prstGeom prst="rect">
            <a:avLst/>
          </a:prstGeom>
          <a:ln w="12700">
            <a:miter lim="400000"/>
          </a:ln>
        </p:spPr>
      </p:pic>
      <p:pic>
        <p:nvPicPr>
          <p:cNvPr id="3" name="image.png" descr="image.png"/>
          <p:cNvPicPr>
            <a:picLocks noChangeAspect="1"/>
          </p:cNvPicPr>
          <p:nvPr/>
        </p:nvPicPr>
        <p:blipFill>
          <a:blip r:embed="rId4">
            <a:extLst/>
          </a:blip>
          <a:stretch>
            <a:fillRect/>
          </a:stretch>
        </p:blipFill>
        <p:spPr>
          <a:xfrm>
            <a:off x="5688012" y="-457200"/>
            <a:ext cx="1603376" cy="1603375"/>
          </a:xfrm>
          <a:prstGeom prst="rect">
            <a:avLst/>
          </a:prstGeom>
          <a:ln w="12700">
            <a:miter lim="400000"/>
          </a:ln>
        </p:spPr>
      </p:pic>
      <p:pic>
        <p:nvPicPr>
          <p:cNvPr id="4" name="image.png" descr="image.png"/>
          <p:cNvPicPr>
            <a:picLocks noChangeAspect="1"/>
          </p:cNvPicPr>
          <p:nvPr/>
        </p:nvPicPr>
        <p:blipFill>
          <a:blip r:embed="rId5">
            <a:extLst/>
          </a:blip>
          <a:stretch>
            <a:fillRect/>
          </a:stretch>
        </p:blipFill>
        <p:spPr>
          <a:xfrm>
            <a:off x="6297612" y="6096000"/>
            <a:ext cx="993776" cy="993775"/>
          </a:xfrm>
          <a:prstGeom prst="rect">
            <a:avLst/>
          </a:prstGeom>
          <a:ln w="12700">
            <a:miter lim="400000"/>
          </a:ln>
        </p:spPr>
      </p:pic>
      <p:pic>
        <p:nvPicPr>
          <p:cNvPr id="5" name="image.png" descr="image.png"/>
          <p:cNvPicPr>
            <a:picLocks noChangeAspect="1"/>
          </p:cNvPicPr>
          <p:nvPr/>
        </p:nvPicPr>
        <p:blipFill>
          <a:blip r:embed="rId6">
            <a:extLst/>
          </a:blip>
          <a:stretch>
            <a:fillRect/>
          </a:stretch>
        </p:blipFill>
        <p:spPr>
          <a:xfrm>
            <a:off x="-152400" y="2670175"/>
            <a:ext cx="4187825" cy="4187825"/>
          </a:xfrm>
          <a:prstGeom prst="rect">
            <a:avLst/>
          </a:prstGeom>
          <a:ln w="12700">
            <a:miter lim="400000"/>
          </a:ln>
        </p:spPr>
      </p:pic>
      <p:pic>
        <p:nvPicPr>
          <p:cNvPr id="6" name="image.png" descr="image.png"/>
          <p:cNvPicPr>
            <a:picLocks noChangeAspect="1"/>
          </p:cNvPicPr>
          <p:nvPr/>
        </p:nvPicPr>
        <p:blipFill>
          <a:blip r:embed="rId7">
            <a:extLst/>
          </a:blip>
          <a:stretch>
            <a:fillRect/>
          </a:stretch>
        </p:blipFill>
        <p:spPr>
          <a:xfrm>
            <a:off x="-841375" y="2895600"/>
            <a:ext cx="2365375" cy="2365375"/>
          </a:xfrm>
          <a:prstGeom prst="rect">
            <a:avLst/>
          </a:prstGeom>
          <a:ln w="12700">
            <a:miter lim="400000"/>
          </a:ln>
        </p:spPr>
      </p:pic>
      <p:sp>
        <p:nvSpPr>
          <p:cNvPr id="7" name="Прямоугольник"/>
          <p:cNvSpPr/>
          <p:nvPr/>
        </p:nvSpPr>
        <p:spPr>
          <a:xfrm>
            <a:off x="7745412" y="0"/>
            <a:ext cx="685801" cy="1100138"/>
          </a:xfrm>
          <a:prstGeom prst="rect">
            <a:avLst/>
          </a:prstGeom>
          <a:solidFill>
            <a:schemeClr val="accent1"/>
          </a:solidFill>
          <a:ln w="12700">
            <a:miter lim="400000"/>
          </a:ln>
          <a:effectLst>
            <a:outerShdw sx="100000" sy="100000" kx="0" ky="0" algn="b" rotWithShape="0" blurRad="38100" dist="25400" dir="5400000">
              <a:srgbClr val="000000">
                <a:alpha val="44999"/>
              </a:srgbClr>
            </a:outerShdw>
          </a:effectLst>
        </p:spPr>
        <p:txBody>
          <a:bodyPr lIns="45719" rIns="45719"/>
          <a:lstStyle/>
          <a:p>
            <a:pPr>
              <a:defRPr>
                <a:solidFill>
                  <a:srgbClr val="FFFFFF"/>
                </a:solidFill>
                <a:latin typeface="+mj-lt"/>
                <a:ea typeface="+mj-ea"/>
                <a:cs typeface="+mj-cs"/>
                <a:sym typeface="Calibri"/>
              </a:defRPr>
            </a:pPr>
          </a:p>
        </p:txBody>
      </p:sp>
      <p:sp>
        <p:nvSpPr>
          <p:cNvPr id="8" name="Текст заголовка"/>
          <p:cNvSpPr txBox="1"/>
          <p:nvPr>
            <p:ph type="title"/>
          </p:nvPr>
        </p:nvSpPr>
        <p:spPr>
          <a:xfrm>
            <a:off x="457200" y="274637"/>
            <a:ext cx="8229600" cy="1325564"/>
          </a:xfrm>
          <a:prstGeom prst="rect">
            <a:avLst/>
          </a:prstGeom>
          <a:ln w="12700">
            <a:miter lim="400000"/>
          </a:ln>
          <a:extLst>
            <a:ext uri="{C572A759-6A51-4108-AA02-DFA0A04FC94B}">
              <ma14:wrappingTextBoxFlag xmlns:ma14="http://schemas.microsoft.com/office/mac/drawingml/2011/main" val="1"/>
            </a:ext>
          </a:extLst>
        </p:spPr>
        <p:txBody>
          <a:bodyPr lIns="45719" rIns="45719"/>
          <a:lstStyle/>
          <a:p>
            <a:pPr/>
            <a:r>
              <a:t>Текст заголовка</a:t>
            </a:r>
          </a:p>
        </p:txBody>
      </p:sp>
      <p:sp>
        <p:nvSpPr>
          <p:cNvPr id="9" name="Уровень текста 1…"/>
          <p:cNvSpPr txBox="1"/>
          <p:nvPr>
            <p:ph type="body" idx="1"/>
          </p:nvPr>
        </p:nvSpPr>
        <p:spPr>
          <a:xfrm>
            <a:off x="457200" y="1600200"/>
            <a:ext cx="8229600" cy="5257800"/>
          </a:xfrm>
          <a:prstGeom prst="rect">
            <a:avLst/>
          </a:prstGeom>
          <a:ln w="12700">
            <a:miter lim="400000"/>
          </a:ln>
          <a:extLst>
            <a:ext uri="{C572A759-6A51-4108-AA02-DFA0A04FC94B}">
              <ma14:wrappingTextBoxFlag xmlns:ma14="http://schemas.microsoft.com/office/mac/drawingml/2011/main" val="1"/>
            </a:ext>
          </a:extLst>
        </p:spPr>
        <p:txBody>
          <a:bodyPr lIns="45719" rIns="45719"/>
          <a:lstStyle/>
          <a:p>
            <a:pPr/>
            <a:r>
              <a:t>Уровень текста 1</a:t>
            </a:r>
          </a:p>
          <a:p>
            <a:pPr lvl="1"/>
            <a:r>
              <a:t>Уровень текста 2</a:t>
            </a:r>
          </a:p>
          <a:p>
            <a:pPr lvl="2"/>
            <a:r>
              <a:t>Уровень текста 3</a:t>
            </a:r>
          </a:p>
          <a:p>
            <a:pPr lvl="3"/>
            <a:r>
              <a:t>Уровень текста 4</a:t>
            </a:r>
          </a:p>
          <a:p>
            <a:pPr lvl="4"/>
            <a:r>
              <a:t>Уровень текста 5</a:t>
            </a:r>
          </a:p>
        </p:txBody>
      </p:sp>
      <p:sp>
        <p:nvSpPr>
          <p:cNvPr id="10" name="Номер слайда"/>
          <p:cNvSpPr txBox="1"/>
          <p:nvPr>
            <p:ph type="sldNum" sz="quarter" idx="2"/>
          </p:nvPr>
        </p:nvSpPr>
        <p:spPr>
          <a:xfrm>
            <a:off x="7831231" y="540384"/>
            <a:ext cx="498288" cy="523241"/>
          </a:xfrm>
          <a:prstGeom prst="rect">
            <a:avLst/>
          </a:prstGeom>
          <a:ln w="12700">
            <a:miter lim="400000"/>
          </a:ln>
        </p:spPr>
        <p:txBody>
          <a:bodyPr wrap="none" lIns="45719" rIns="45719" anchor="b">
            <a:spAutoFit/>
          </a:bodyPr>
          <a:lstStyle>
            <a:lvl1pPr algn="ctr" defTabSz="457200">
              <a:defRPr sz="2800">
                <a:solidFill>
                  <a:srgbClr val="FFFFFF"/>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8"/>
    <p:sldLayoutId id="2147483650" r:id="rId9"/>
    <p:sldLayoutId id="2147483651" r:id="rId10"/>
    <p:sldLayoutId id="2147483652" r:id="rId11"/>
  </p:sldLayoutIdLst>
  <p:transition xmlns:p14="http://schemas.microsoft.com/office/powerpoint/2010/main" spd="med" advClick="1"/>
  <p:txStyles>
    <p:titleStyle>
      <a:lvl1pPr marL="0" marR="0" indent="0" algn="l" defTabSz="457200" rtl="0" latinLnBrk="0">
        <a:lnSpc>
          <a:spcPct val="100000"/>
        </a:lnSpc>
        <a:spcBef>
          <a:spcPts val="0"/>
        </a:spcBef>
        <a:spcAft>
          <a:spcPts val="0"/>
        </a:spcAft>
        <a:buClrTx/>
        <a:buSzTx/>
        <a:buFontTx/>
        <a:buNone/>
        <a:tabLst/>
        <a:defRPr b="0" baseline="0" cap="none" i="0" spc="0" strike="noStrike" sz="4200" u="none">
          <a:solidFill>
            <a:srgbClr val="EBEBEB"/>
          </a:solidFill>
          <a:uFillTx/>
          <a:latin typeface="Century Gothic"/>
          <a:ea typeface="Century Gothic"/>
          <a:cs typeface="Century Gothic"/>
          <a:sym typeface="Century Gothic"/>
        </a:defRPr>
      </a:lvl1pPr>
      <a:lvl2pPr marL="0" marR="0" indent="0" algn="l" defTabSz="457200" rtl="0" latinLnBrk="0">
        <a:lnSpc>
          <a:spcPct val="100000"/>
        </a:lnSpc>
        <a:spcBef>
          <a:spcPts val="0"/>
        </a:spcBef>
        <a:spcAft>
          <a:spcPts val="0"/>
        </a:spcAft>
        <a:buClrTx/>
        <a:buSzTx/>
        <a:buFontTx/>
        <a:buNone/>
        <a:tabLst/>
        <a:defRPr b="0" baseline="0" cap="none" i="0" spc="0" strike="noStrike" sz="4200" u="none">
          <a:solidFill>
            <a:srgbClr val="EBEBEB"/>
          </a:solidFill>
          <a:uFillTx/>
          <a:latin typeface="Century Gothic"/>
          <a:ea typeface="Century Gothic"/>
          <a:cs typeface="Century Gothic"/>
          <a:sym typeface="Century Gothic"/>
        </a:defRPr>
      </a:lvl2pPr>
      <a:lvl3pPr marL="0" marR="0" indent="0" algn="l" defTabSz="457200" rtl="0" latinLnBrk="0">
        <a:lnSpc>
          <a:spcPct val="100000"/>
        </a:lnSpc>
        <a:spcBef>
          <a:spcPts val="0"/>
        </a:spcBef>
        <a:spcAft>
          <a:spcPts val="0"/>
        </a:spcAft>
        <a:buClrTx/>
        <a:buSzTx/>
        <a:buFontTx/>
        <a:buNone/>
        <a:tabLst/>
        <a:defRPr b="0" baseline="0" cap="none" i="0" spc="0" strike="noStrike" sz="4200" u="none">
          <a:solidFill>
            <a:srgbClr val="EBEBEB"/>
          </a:solidFill>
          <a:uFillTx/>
          <a:latin typeface="Century Gothic"/>
          <a:ea typeface="Century Gothic"/>
          <a:cs typeface="Century Gothic"/>
          <a:sym typeface="Century Gothic"/>
        </a:defRPr>
      </a:lvl3pPr>
      <a:lvl4pPr marL="0" marR="0" indent="0" algn="l" defTabSz="457200" rtl="0" latinLnBrk="0">
        <a:lnSpc>
          <a:spcPct val="100000"/>
        </a:lnSpc>
        <a:spcBef>
          <a:spcPts val="0"/>
        </a:spcBef>
        <a:spcAft>
          <a:spcPts val="0"/>
        </a:spcAft>
        <a:buClrTx/>
        <a:buSzTx/>
        <a:buFontTx/>
        <a:buNone/>
        <a:tabLst/>
        <a:defRPr b="0" baseline="0" cap="none" i="0" spc="0" strike="noStrike" sz="4200" u="none">
          <a:solidFill>
            <a:srgbClr val="EBEBEB"/>
          </a:solidFill>
          <a:uFillTx/>
          <a:latin typeface="Century Gothic"/>
          <a:ea typeface="Century Gothic"/>
          <a:cs typeface="Century Gothic"/>
          <a:sym typeface="Century Gothic"/>
        </a:defRPr>
      </a:lvl4pPr>
      <a:lvl5pPr marL="0" marR="0" indent="0" algn="l" defTabSz="457200" rtl="0" latinLnBrk="0">
        <a:lnSpc>
          <a:spcPct val="100000"/>
        </a:lnSpc>
        <a:spcBef>
          <a:spcPts val="0"/>
        </a:spcBef>
        <a:spcAft>
          <a:spcPts val="0"/>
        </a:spcAft>
        <a:buClrTx/>
        <a:buSzTx/>
        <a:buFontTx/>
        <a:buNone/>
        <a:tabLst/>
        <a:defRPr b="0" baseline="0" cap="none" i="0" spc="0" strike="noStrike" sz="4200" u="none">
          <a:solidFill>
            <a:srgbClr val="EBEBEB"/>
          </a:solidFill>
          <a:uFillTx/>
          <a:latin typeface="Century Gothic"/>
          <a:ea typeface="Century Gothic"/>
          <a:cs typeface="Century Gothic"/>
          <a:sym typeface="Century Gothic"/>
        </a:defRPr>
      </a:lvl5pPr>
      <a:lvl6pPr marL="0" marR="0" indent="457200" algn="l" defTabSz="457200" rtl="0" latinLnBrk="0">
        <a:lnSpc>
          <a:spcPct val="100000"/>
        </a:lnSpc>
        <a:spcBef>
          <a:spcPts val="0"/>
        </a:spcBef>
        <a:spcAft>
          <a:spcPts val="0"/>
        </a:spcAft>
        <a:buClrTx/>
        <a:buSzTx/>
        <a:buFontTx/>
        <a:buNone/>
        <a:tabLst/>
        <a:defRPr b="0" baseline="0" cap="none" i="0" spc="0" strike="noStrike" sz="4200" u="none">
          <a:solidFill>
            <a:srgbClr val="EBEBEB"/>
          </a:solidFill>
          <a:uFillTx/>
          <a:latin typeface="Century Gothic"/>
          <a:ea typeface="Century Gothic"/>
          <a:cs typeface="Century Gothic"/>
          <a:sym typeface="Century Gothic"/>
        </a:defRPr>
      </a:lvl6pPr>
      <a:lvl7pPr marL="0" marR="0" indent="914400" algn="l" defTabSz="457200" rtl="0" latinLnBrk="0">
        <a:lnSpc>
          <a:spcPct val="100000"/>
        </a:lnSpc>
        <a:spcBef>
          <a:spcPts val="0"/>
        </a:spcBef>
        <a:spcAft>
          <a:spcPts val="0"/>
        </a:spcAft>
        <a:buClrTx/>
        <a:buSzTx/>
        <a:buFontTx/>
        <a:buNone/>
        <a:tabLst/>
        <a:defRPr b="0" baseline="0" cap="none" i="0" spc="0" strike="noStrike" sz="4200" u="none">
          <a:solidFill>
            <a:srgbClr val="EBEBEB"/>
          </a:solidFill>
          <a:uFillTx/>
          <a:latin typeface="Century Gothic"/>
          <a:ea typeface="Century Gothic"/>
          <a:cs typeface="Century Gothic"/>
          <a:sym typeface="Century Gothic"/>
        </a:defRPr>
      </a:lvl7pPr>
      <a:lvl8pPr marL="0" marR="0" indent="1371600" algn="l" defTabSz="457200" rtl="0" latinLnBrk="0">
        <a:lnSpc>
          <a:spcPct val="100000"/>
        </a:lnSpc>
        <a:spcBef>
          <a:spcPts val="0"/>
        </a:spcBef>
        <a:spcAft>
          <a:spcPts val="0"/>
        </a:spcAft>
        <a:buClrTx/>
        <a:buSzTx/>
        <a:buFontTx/>
        <a:buNone/>
        <a:tabLst/>
        <a:defRPr b="0" baseline="0" cap="none" i="0" spc="0" strike="noStrike" sz="4200" u="none">
          <a:solidFill>
            <a:srgbClr val="EBEBEB"/>
          </a:solidFill>
          <a:uFillTx/>
          <a:latin typeface="Century Gothic"/>
          <a:ea typeface="Century Gothic"/>
          <a:cs typeface="Century Gothic"/>
          <a:sym typeface="Century Gothic"/>
        </a:defRPr>
      </a:lvl8pPr>
      <a:lvl9pPr marL="0" marR="0" indent="1828800" algn="l" defTabSz="457200" rtl="0" latinLnBrk="0">
        <a:lnSpc>
          <a:spcPct val="100000"/>
        </a:lnSpc>
        <a:spcBef>
          <a:spcPts val="0"/>
        </a:spcBef>
        <a:spcAft>
          <a:spcPts val="0"/>
        </a:spcAft>
        <a:buClrTx/>
        <a:buSzTx/>
        <a:buFontTx/>
        <a:buNone/>
        <a:tabLst/>
        <a:defRPr b="0" baseline="0" cap="none" i="0" spc="0" strike="noStrike" sz="4200" u="none">
          <a:solidFill>
            <a:srgbClr val="EBEBEB"/>
          </a:solidFill>
          <a:uFillTx/>
          <a:latin typeface="Century Gothic"/>
          <a:ea typeface="Century Gothic"/>
          <a:cs typeface="Century Gothic"/>
          <a:sym typeface="Century Gothic"/>
        </a:defRPr>
      </a:lvl9pPr>
    </p:titleStyle>
    <p:bodyStyle>
      <a:lvl1pPr marL="342900" marR="0" indent="-342900" algn="l" defTabSz="457200" rtl="0" latinLnBrk="0">
        <a:lnSpc>
          <a:spcPct val="100000"/>
        </a:lnSpc>
        <a:spcBef>
          <a:spcPts val="1000"/>
        </a:spcBef>
        <a:spcAft>
          <a:spcPts val="0"/>
        </a:spcAft>
        <a:buClr>
          <a:schemeClr val="accent1"/>
        </a:buClr>
        <a:buSzPct val="80000"/>
        <a:buFontTx/>
        <a:buChar char=""/>
        <a:tabLst/>
        <a:defRPr b="0" baseline="0" cap="none" i="0" spc="0" strike="noStrike" sz="2000" u="none">
          <a:solidFill>
            <a:srgbClr val="FFFFFF"/>
          </a:solidFill>
          <a:uFillTx/>
          <a:latin typeface="Century Gothic"/>
          <a:ea typeface="Century Gothic"/>
          <a:cs typeface="Century Gothic"/>
          <a:sym typeface="Century Gothic"/>
        </a:defRPr>
      </a:lvl1pPr>
      <a:lvl2pPr marL="774700" marR="0" indent="-317500" algn="l" defTabSz="457200" rtl="0" latinLnBrk="0">
        <a:lnSpc>
          <a:spcPct val="100000"/>
        </a:lnSpc>
        <a:spcBef>
          <a:spcPts val="1000"/>
        </a:spcBef>
        <a:spcAft>
          <a:spcPts val="0"/>
        </a:spcAft>
        <a:buClr>
          <a:schemeClr val="accent1"/>
        </a:buClr>
        <a:buSzPct val="80000"/>
        <a:buFontTx/>
        <a:buChar char=""/>
        <a:tabLst/>
        <a:defRPr b="0" baseline="0" cap="none" i="0" spc="0" strike="noStrike" sz="2000" u="none">
          <a:solidFill>
            <a:srgbClr val="FFFFFF"/>
          </a:solidFill>
          <a:uFillTx/>
          <a:latin typeface="Century Gothic"/>
          <a:ea typeface="Century Gothic"/>
          <a:cs typeface="Century Gothic"/>
          <a:sym typeface="Century Gothic"/>
        </a:defRPr>
      </a:lvl2pPr>
      <a:lvl3pPr marL="1200150" marR="0" indent="-285750" algn="l" defTabSz="457200" rtl="0" latinLnBrk="0">
        <a:lnSpc>
          <a:spcPct val="100000"/>
        </a:lnSpc>
        <a:spcBef>
          <a:spcPts val="1000"/>
        </a:spcBef>
        <a:spcAft>
          <a:spcPts val="0"/>
        </a:spcAft>
        <a:buClr>
          <a:schemeClr val="accent1"/>
        </a:buClr>
        <a:buSzPct val="80000"/>
        <a:buFontTx/>
        <a:buChar char=""/>
        <a:tabLst/>
        <a:defRPr b="0" baseline="0" cap="none" i="0" spc="0" strike="noStrike" sz="2000" u="none">
          <a:solidFill>
            <a:srgbClr val="FFFFFF"/>
          </a:solidFill>
          <a:uFillTx/>
          <a:latin typeface="Century Gothic"/>
          <a:ea typeface="Century Gothic"/>
          <a:cs typeface="Century Gothic"/>
          <a:sym typeface="Century Gothic"/>
        </a:defRPr>
      </a:lvl3pPr>
      <a:lvl4pPr marL="1698171" marR="0" indent="-326571" algn="l" defTabSz="457200" rtl="0" latinLnBrk="0">
        <a:lnSpc>
          <a:spcPct val="100000"/>
        </a:lnSpc>
        <a:spcBef>
          <a:spcPts val="1000"/>
        </a:spcBef>
        <a:spcAft>
          <a:spcPts val="0"/>
        </a:spcAft>
        <a:buClr>
          <a:schemeClr val="accent1"/>
        </a:buClr>
        <a:buSzPct val="80000"/>
        <a:buFontTx/>
        <a:buChar char=""/>
        <a:tabLst/>
        <a:defRPr b="0" baseline="0" cap="none" i="0" spc="0" strike="noStrike" sz="2000" u="none">
          <a:solidFill>
            <a:srgbClr val="FFFFFF"/>
          </a:solidFill>
          <a:uFillTx/>
          <a:latin typeface="Century Gothic"/>
          <a:ea typeface="Century Gothic"/>
          <a:cs typeface="Century Gothic"/>
          <a:sym typeface="Century Gothic"/>
        </a:defRPr>
      </a:lvl4pPr>
      <a:lvl5pPr marL="2082800" marR="0" indent="-254000" algn="l" defTabSz="457200" rtl="0" latinLnBrk="0">
        <a:lnSpc>
          <a:spcPct val="100000"/>
        </a:lnSpc>
        <a:spcBef>
          <a:spcPts val="1000"/>
        </a:spcBef>
        <a:spcAft>
          <a:spcPts val="0"/>
        </a:spcAft>
        <a:buClr>
          <a:schemeClr val="accent1"/>
        </a:buClr>
        <a:buSzPct val="80000"/>
        <a:buFontTx/>
        <a:buChar char=""/>
        <a:tabLst/>
        <a:defRPr b="0" baseline="0" cap="none" i="0" spc="0" strike="noStrike" sz="2000" u="none">
          <a:solidFill>
            <a:srgbClr val="FFFFFF"/>
          </a:solidFill>
          <a:uFillTx/>
          <a:latin typeface="Century Gothic"/>
          <a:ea typeface="Century Gothic"/>
          <a:cs typeface="Century Gothic"/>
          <a:sym typeface="Century Gothic"/>
        </a:defRPr>
      </a:lvl5pPr>
      <a:lvl6pPr marL="2540000" marR="0" indent="-254000" algn="l" defTabSz="457200" rtl="0" latinLnBrk="0">
        <a:lnSpc>
          <a:spcPct val="100000"/>
        </a:lnSpc>
        <a:spcBef>
          <a:spcPts val="1000"/>
        </a:spcBef>
        <a:spcAft>
          <a:spcPts val="0"/>
        </a:spcAft>
        <a:buClr>
          <a:schemeClr val="accent1"/>
        </a:buClr>
        <a:buSzPct val="80000"/>
        <a:buFont typeface="Wingdings 3"/>
        <a:buChar char=""/>
        <a:tabLst/>
        <a:defRPr b="0" baseline="0" cap="none" i="0" spc="0" strike="noStrike" sz="2000" u="none">
          <a:solidFill>
            <a:srgbClr val="FFFFFF"/>
          </a:solidFill>
          <a:uFillTx/>
          <a:latin typeface="Century Gothic"/>
          <a:ea typeface="Century Gothic"/>
          <a:cs typeface="Century Gothic"/>
          <a:sym typeface="Century Gothic"/>
        </a:defRPr>
      </a:lvl6pPr>
      <a:lvl7pPr marL="2997200" marR="0" indent="-254000" algn="l" defTabSz="457200" rtl="0" latinLnBrk="0">
        <a:lnSpc>
          <a:spcPct val="100000"/>
        </a:lnSpc>
        <a:spcBef>
          <a:spcPts val="1000"/>
        </a:spcBef>
        <a:spcAft>
          <a:spcPts val="0"/>
        </a:spcAft>
        <a:buClr>
          <a:schemeClr val="accent1"/>
        </a:buClr>
        <a:buSzPct val="80000"/>
        <a:buFont typeface="Wingdings 3"/>
        <a:buChar char=""/>
        <a:tabLst/>
        <a:defRPr b="0" baseline="0" cap="none" i="0" spc="0" strike="noStrike" sz="2000" u="none">
          <a:solidFill>
            <a:srgbClr val="FFFFFF"/>
          </a:solidFill>
          <a:uFillTx/>
          <a:latin typeface="Century Gothic"/>
          <a:ea typeface="Century Gothic"/>
          <a:cs typeface="Century Gothic"/>
          <a:sym typeface="Century Gothic"/>
        </a:defRPr>
      </a:lvl7pPr>
      <a:lvl8pPr marL="3454400" marR="0" indent="-254000" algn="l" defTabSz="457200" rtl="0" latinLnBrk="0">
        <a:lnSpc>
          <a:spcPct val="100000"/>
        </a:lnSpc>
        <a:spcBef>
          <a:spcPts val="1000"/>
        </a:spcBef>
        <a:spcAft>
          <a:spcPts val="0"/>
        </a:spcAft>
        <a:buClr>
          <a:schemeClr val="accent1"/>
        </a:buClr>
        <a:buSzPct val="80000"/>
        <a:buFont typeface="Wingdings 3"/>
        <a:buChar char=""/>
        <a:tabLst/>
        <a:defRPr b="0" baseline="0" cap="none" i="0" spc="0" strike="noStrike" sz="2000" u="none">
          <a:solidFill>
            <a:srgbClr val="FFFFFF"/>
          </a:solidFill>
          <a:uFillTx/>
          <a:latin typeface="Century Gothic"/>
          <a:ea typeface="Century Gothic"/>
          <a:cs typeface="Century Gothic"/>
          <a:sym typeface="Century Gothic"/>
        </a:defRPr>
      </a:lvl8pPr>
      <a:lvl9pPr marL="3911600" marR="0" indent="-254000" algn="l" defTabSz="457200" rtl="0" latinLnBrk="0">
        <a:lnSpc>
          <a:spcPct val="100000"/>
        </a:lnSpc>
        <a:spcBef>
          <a:spcPts val="1000"/>
        </a:spcBef>
        <a:spcAft>
          <a:spcPts val="0"/>
        </a:spcAft>
        <a:buClr>
          <a:schemeClr val="accent1"/>
        </a:buClr>
        <a:buSzPct val="80000"/>
        <a:buFont typeface="Wingdings 3"/>
        <a:buChar char=""/>
        <a:tabLst/>
        <a:defRPr b="0" baseline="0" cap="none" i="0" spc="0" strike="noStrike" sz="2000" u="none">
          <a:solidFill>
            <a:srgbClr val="FFFFFF"/>
          </a:solidFill>
          <a:uFillTx/>
          <a:latin typeface="Century Gothic"/>
          <a:ea typeface="Century Gothic"/>
          <a:cs typeface="Century Gothic"/>
          <a:sym typeface="Century Gothic"/>
        </a:defRPr>
      </a:lvl9pPr>
    </p:bodyStyle>
    <p:otherStyle>
      <a:lvl1pPr marL="0" marR="0" indent="0" algn="ctr" defTabSz="457200" rtl="0" latinLnBrk="0">
        <a:lnSpc>
          <a:spcPct val="100000"/>
        </a:lnSpc>
        <a:spcBef>
          <a:spcPts val="0"/>
        </a:spcBef>
        <a:spcAft>
          <a:spcPts val="0"/>
        </a:spcAft>
        <a:buClrTx/>
        <a:buSzTx/>
        <a:buFontTx/>
        <a:buNone/>
        <a:tabLst/>
        <a:defRPr b="0" baseline="0" cap="none" i="0" spc="0" strike="noStrike" sz="2800" u="none">
          <a:solidFill>
            <a:schemeClr val="tx1"/>
          </a:solidFill>
          <a:uFillTx/>
          <a:latin typeface="+mn-lt"/>
          <a:ea typeface="+mn-ea"/>
          <a:cs typeface="+mn-cs"/>
          <a:sym typeface="Century Gothic"/>
        </a:defRPr>
      </a:lvl1pPr>
      <a:lvl2pPr marL="0" marR="0" indent="457200" algn="ctr" defTabSz="457200" rtl="0" latinLnBrk="0">
        <a:lnSpc>
          <a:spcPct val="100000"/>
        </a:lnSpc>
        <a:spcBef>
          <a:spcPts val="0"/>
        </a:spcBef>
        <a:spcAft>
          <a:spcPts val="0"/>
        </a:spcAft>
        <a:buClrTx/>
        <a:buSzTx/>
        <a:buFontTx/>
        <a:buNone/>
        <a:tabLst/>
        <a:defRPr b="0" baseline="0" cap="none" i="0" spc="0" strike="noStrike" sz="2800" u="none">
          <a:solidFill>
            <a:schemeClr val="tx1"/>
          </a:solidFill>
          <a:uFillTx/>
          <a:latin typeface="+mn-lt"/>
          <a:ea typeface="+mn-ea"/>
          <a:cs typeface="+mn-cs"/>
          <a:sym typeface="Century Gothic"/>
        </a:defRPr>
      </a:lvl2pPr>
      <a:lvl3pPr marL="0" marR="0" indent="914400" algn="ctr" defTabSz="457200" rtl="0" latinLnBrk="0">
        <a:lnSpc>
          <a:spcPct val="100000"/>
        </a:lnSpc>
        <a:spcBef>
          <a:spcPts val="0"/>
        </a:spcBef>
        <a:spcAft>
          <a:spcPts val="0"/>
        </a:spcAft>
        <a:buClrTx/>
        <a:buSzTx/>
        <a:buFontTx/>
        <a:buNone/>
        <a:tabLst/>
        <a:defRPr b="0" baseline="0" cap="none" i="0" spc="0" strike="noStrike" sz="2800" u="none">
          <a:solidFill>
            <a:schemeClr val="tx1"/>
          </a:solidFill>
          <a:uFillTx/>
          <a:latin typeface="+mn-lt"/>
          <a:ea typeface="+mn-ea"/>
          <a:cs typeface="+mn-cs"/>
          <a:sym typeface="Century Gothic"/>
        </a:defRPr>
      </a:lvl3pPr>
      <a:lvl4pPr marL="0" marR="0" indent="1371600" algn="ctr" defTabSz="457200" rtl="0" latinLnBrk="0">
        <a:lnSpc>
          <a:spcPct val="100000"/>
        </a:lnSpc>
        <a:spcBef>
          <a:spcPts val="0"/>
        </a:spcBef>
        <a:spcAft>
          <a:spcPts val="0"/>
        </a:spcAft>
        <a:buClrTx/>
        <a:buSzTx/>
        <a:buFontTx/>
        <a:buNone/>
        <a:tabLst/>
        <a:defRPr b="0" baseline="0" cap="none" i="0" spc="0" strike="noStrike" sz="2800" u="none">
          <a:solidFill>
            <a:schemeClr val="tx1"/>
          </a:solidFill>
          <a:uFillTx/>
          <a:latin typeface="+mn-lt"/>
          <a:ea typeface="+mn-ea"/>
          <a:cs typeface="+mn-cs"/>
          <a:sym typeface="Century Gothic"/>
        </a:defRPr>
      </a:lvl4pPr>
      <a:lvl5pPr marL="0" marR="0" indent="1828800" algn="ctr" defTabSz="457200" rtl="0" latinLnBrk="0">
        <a:lnSpc>
          <a:spcPct val="100000"/>
        </a:lnSpc>
        <a:spcBef>
          <a:spcPts val="0"/>
        </a:spcBef>
        <a:spcAft>
          <a:spcPts val="0"/>
        </a:spcAft>
        <a:buClrTx/>
        <a:buSzTx/>
        <a:buFontTx/>
        <a:buNone/>
        <a:tabLst/>
        <a:defRPr b="0" baseline="0" cap="none" i="0" spc="0" strike="noStrike" sz="2800" u="none">
          <a:solidFill>
            <a:schemeClr val="tx1"/>
          </a:solidFill>
          <a:uFillTx/>
          <a:latin typeface="+mn-lt"/>
          <a:ea typeface="+mn-ea"/>
          <a:cs typeface="+mn-cs"/>
          <a:sym typeface="Century Gothic"/>
        </a:defRPr>
      </a:lvl5pPr>
      <a:lvl6pPr marL="0" marR="0" indent="0" algn="ctr" defTabSz="457200" rtl="0" latinLnBrk="0">
        <a:lnSpc>
          <a:spcPct val="100000"/>
        </a:lnSpc>
        <a:spcBef>
          <a:spcPts val="0"/>
        </a:spcBef>
        <a:spcAft>
          <a:spcPts val="0"/>
        </a:spcAft>
        <a:buClrTx/>
        <a:buSzTx/>
        <a:buFontTx/>
        <a:buNone/>
        <a:tabLst/>
        <a:defRPr b="0" baseline="0" cap="none" i="0" spc="0" strike="noStrike" sz="2800" u="none">
          <a:solidFill>
            <a:schemeClr val="tx1"/>
          </a:solidFill>
          <a:uFillTx/>
          <a:latin typeface="+mn-lt"/>
          <a:ea typeface="+mn-ea"/>
          <a:cs typeface="+mn-cs"/>
          <a:sym typeface="Century Gothic"/>
        </a:defRPr>
      </a:lvl6pPr>
      <a:lvl7pPr marL="0" marR="0" indent="0" algn="ctr" defTabSz="457200" rtl="0" latinLnBrk="0">
        <a:lnSpc>
          <a:spcPct val="100000"/>
        </a:lnSpc>
        <a:spcBef>
          <a:spcPts val="0"/>
        </a:spcBef>
        <a:spcAft>
          <a:spcPts val="0"/>
        </a:spcAft>
        <a:buClrTx/>
        <a:buSzTx/>
        <a:buFontTx/>
        <a:buNone/>
        <a:tabLst/>
        <a:defRPr b="0" baseline="0" cap="none" i="0" spc="0" strike="noStrike" sz="2800" u="none">
          <a:solidFill>
            <a:schemeClr val="tx1"/>
          </a:solidFill>
          <a:uFillTx/>
          <a:latin typeface="+mn-lt"/>
          <a:ea typeface="+mn-ea"/>
          <a:cs typeface="+mn-cs"/>
          <a:sym typeface="Century Gothic"/>
        </a:defRPr>
      </a:lvl7pPr>
      <a:lvl8pPr marL="0" marR="0" indent="0" algn="ctr" defTabSz="457200" rtl="0" latinLnBrk="0">
        <a:lnSpc>
          <a:spcPct val="100000"/>
        </a:lnSpc>
        <a:spcBef>
          <a:spcPts val="0"/>
        </a:spcBef>
        <a:spcAft>
          <a:spcPts val="0"/>
        </a:spcAft>
        <a:buClrTx/>
        <a:buSzTx/>
        <a:buFontTx/>
        <a:buNone/>
        <a:tabLst/>
        <a:defRPr b="0" baseline="0" cap="none" i="0" spc="0" strike="noStrike" sz="2800" u="none">
          <a:solidFill>
            <a:schemeClr val="tx1"/>
          </a:solidFill>
          <a:uFillTx/>
          <a:latin typeface="+mn-lt"/>
          <a:ea typeface="+mn-ea"/>
          <a:cs typeface="+mn-cs"/>
          <a:sym typeface="Century Gothic"/>
        </a:defRPr>
      </a:lvl8pPr>
      <a:lvl9pPr marL="0" marR="0" indent="0" algn="ctr" defTabSz="457200" rtl="0" latinLnBrk="0">
        <a:lnSpc>
          <a:spcPct val="100000"/>
        </a:lnSpc>
        <a:spcBef>
          <a:spcPts val="0"/>
        </a:spcBef>
        <a:spcAft>
          <a:spcPts val="0"/>
        </a:spcAft>
        <a:buClrTx/>
        <a:buSzTx/>
        <a:buFontTx/>
        <a:buNone/>
        <a:tabLst/>
        <a:defRPr b="0" baseline="0" cap="none" i="0" spc="0" strike="noStrike" sz="2800" u="none">
          <a:solidFill>
            <a:schemeClr val="tx1"/>
          </a:solidFill>
          <a:uFillTx/>
          <a:latin typeface="+mn-lt"/>
          <a:ea typeface="+mn-ea"/>
          <a:cs typeface="+mn-cs"/>
          <a:sym typeface="Century Gothic"/>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 Id="rId3" Type="http://schemas.openxmlformats.org/officeDocument/2006/relationships/image" Target="../media/image6.png"/><Relationship Id="rId4" Type="http://schemas.openxmlformats.org/officeDocument/2006/relationships/image" Target="../media/image3.jpeg"/></Relationships>

</file>

<file path=ppt/slides/_rels/slide10.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jpeg"/><Relationship Id="rId3"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jpeg"/><Relationship Id="rId3" Type="http://schemas.openxmlformats.org/officeDocument/2006/relationships/image" Target="../media/image7.png"/><Relationship Id="rId4" Type="http://schemas.openxmlformats.org/officeDocument/2006/relationships/image" Target="../media/image6.png"/></Relationships>

</file>

<file path=ppt/slides/_rels/slide1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jpeg"/><Relationship Id="rId3" Type="http://schemas.openxmlformats.org/officeDocument/2006/relationships/image" Target="../media/image7.png"/><Relationship Id="rId4" Type="http://schemas.openxmlformats.org/officeDocument/2006/relationships/image" Target="../media/image6.png"/></Relationships>

</file>

<file path=ppt/slides/_rels/slide1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jpeg"/><Relationship Id="rId3" Type="http://schemas.openxmlformats.org/officeDocument/2006/relationships/image" Target="../media/image7.png"/><Relationship Id="rId4" Type="http://schemas.openxmlformats.org/officeDocument/2006/relationships/image" Target="../media/image6.png"/></Relationships>

</file>

<file path=ppt/slides/_rels/slide1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jpeg"/><Relationship Id="rId3" Type="http://schemas.openxmlformats.org/officeDocument/2006/relationships/image" Target="../media/image7.png"/><Relationship Id="rId4" Type="http://schemas.openxmlformats.org/officeDocument/2006/relationships/image" Target="../media/image6.png"/></Relationships>

</file>

<file path=ppt/slides/_rels/slide1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jpeg"/><Relationship Id="rId3" Type="http://schemas.openxmlformats.org/officeDocument/2006/relationships/image" Target="../media/image7.png"/><Relationship Id="rId4" Type="http://schemas.openxmlformats.org/officeDocument/2006/relationships/image" Target="../media/image6.png"/></Relationships>

</file>

<file path=ppt/slides/_rels/slide1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jpeg"/><Relationship Id="rId3" Type="http://schemas.openxmlformats.org/officeDocument/2006/relationships/image" Target="../media/image7.png"/><Relationship Id="rId4" Type="http://schemas.openxmlformats.org/officeDocument/2006/relationships/image" Target="../media/image6.png"/></Relationships>

</file>

<file path=ppt/slides/_rels/slide1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jpeg"/><Relationship Id="rId3" Type="http://schemas.openxmlformats.org/officeDocument/2006/relationships/image" Target="../media/image7.png"/><Relationship Id="rId4" Type="http://schemas.openxmlformats.org/officeDocument/2006/relationships/image" Target="../media/image6.png"/></Relationships>

</file>

<file path=ppt/slides/_rels/slide1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jpeg"/><Relationship Id="rId3" Type="http://schemas.openxmlformats.org/officeDocument/2006/relationships/image" Target="../media/image7.png"/><Relationship Id="rId4" Type="http://schemas.openxmlformats.org/officeDocument/2006/relationships/image" Target="../media/image6.png"/></Relationships>

</file>

<file path=ppt/slides/_rels/slide19.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jpeg"/><Relationship Id="rId3"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jpeg"/><Relationship Id="rId3" Type="http://schemas.openxmlformats.org/officeDocument/2006/relationships/image" Target="../media/image7.png"/><Relationship Id="rId4" Type="http://schemas.openxmlformats.org/officeDocument/2006/relationships/image" Target="../media/image6.png"/><Relationship Id="rId5" Type="http://schemas.openxmlformats.org/officeDocument/2006/relationships/image" Target="../media/image5.jpeg"/></Relationships>

</file>

<file path=ppt/slides/_rels/slide20.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jpeg"/><Relationship Id="rId3" Type="http://schemas.openxmlformats.org/officeDocument/2006/relationships/image" Target="../media/image7.png"/><Relationship Id="rId4" Type="http://schemas.openxmlformats.org/officeDocument/2006/relationships/image" Target="../media/image6.png"/></Relationships>

</file>

<file path=ppt/slides/_rels/slide2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jpeg"/><Relationship Id="rId3" Type="http://schemas.openxmlformats.org/officeDocument/2006/relationships/image" Target="../media/image7.png"/><Relationship Id="rId4" Type="http://schemas.openxmlformats.org/officeDocument/2006/relationships/image" Target="../media/image6.png"/></Relationships>

</file>

<file path=ppt/slides/_rels/slide2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jpeg"/><Relationship Id="rId3" Type="http://schemas.openxmlformats.org/officeDocument/2006/relationships/image" Target="../media/image7.png"/><Relationship Id="rId4" Type="http://schemas.openxmlformats.org/officeDocument/2006/relationships/image" Target="../media/image6.png"/></Relationships>

</file>

<file path=ppt/slides/_rels/slide2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jpeg"/><Relationship Id="rId3"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jpeg"/><Relationship Id="rId3" Type="http://schemas.openxmlformats.org/officeDocument/2006/relationships/image" Target="../media/image7.png"/><Relationship Id="rId4" Type="http://schemas.openxmlformats.org/officeDocument/2006/relationships/image" Target="../media/image6.png"/><Relationship Id="rId5" Type="http://schemas.openxmlformats.org/officeDocument/2006/relationships/image" Target="../media/image8.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jpeg"/><Relationship Id="rId3"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jpeg"/><Relationship Id="rId3"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jpeg"/><Relationship Id="rId3" Type="http://schemas.openxmlformats.org/officeDocument/2006/relationships/image" Target="../media/image7.png"/><Relationship Id="rId4" Type="http://schemas.openxmlformats.org/officeDocument/2006/relationships/image" Target="../media/image6.png"/><Relationship Id="rId5" Type="http://schemas.openxmlformats.org/officeDocument/2006/relationships/image" Target="../media/image9.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jpeg"/><Relationship Id="rId3"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jpeg"/><Relationship Id="rId3" Type="http://schemas.openxmlformats.org/officeDocument/2006/relationships/image" Target="../media/image7.png"/><Relationship Id="rId4" Type="http://schemas.openxmlformats.org/officeDocument/2006/relationships/image" Target="../media/image6.png"/><Relationship Id="rId5" Type="http://schemas.openxmlformats.org/officeDocument/2006/relationships/image" Target="../media/image10.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jpeg"/><Relationship Id="rId3"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77" name="fon-dlya-prezentatsii-anatomiya.jpg" descr="fon-dlya-prezentatsii-anatomiya.jpg"/>
          <p:cNvPicPr>
            <a:picLocks noChangeAspect="1"/>
          </p:cNvPicPr>
          <p:nvPr/>
        </p:nvPicPr>
        <p:blipFill>
          <a:blip r:embed="rId2">
            <a:extLst/>
          </a:blip>
          <a:stretch>
            <a:fillRect/>
          </a:stretch>
        </p:blipFill>
        <p:spPr>
          <a:xfrm>
            <a:off x="0" y="0"/>
            <a:ext cx="9144000" cy="6858000"/>
          </a:xfrm>
          <a:prstGeom prst="rect">
            <a:avLst/>
          </a:prstGeom>
          <a:ln w="12700">
            <a:miter lim="400000"/>
          </a:ln>
        </p:spPr>
      </p:pic>
      <p:sp>
        <p:nvSpPr>
          <p:cNvPr id="78" name="ҚР ДЕНСАУЛЫҚ САҚТАУ ЖӘНЕ  ӘЛЕУМЕТТІК ДАМУ МИНИСТРЛІГІ"/>
          <p:cNvSpPr txBox="1"/>
          <p:nvPr>
            <p:ph type="title" idx="4294967295"/>
          </p:nvPr>
        </p:nvSpPr>
        <p:spPr>
          <a:xfrm>
            <a:off x="304800" y="692150"/>
            <a:ext cx="2743200" cy="804863"/>
          </a:xfrm>
          <a:prstGeom prst="rect">
            <a:avLst/>
          </a:prstGeom>
        </p:spPr>
        <p:txBody>
          <a:bodyPr lIns="25113" tIns="25113" rIns="25113" bIns="25113" anchor="b">
            <a:normAutofit fontScale="100000" lnSpcReduction="0"/>
          </a:bodyPr>
          <a:lstStyle/>
          <a:p>
            <a:pPr algn="ctr" defTabSz="139668">
              <a:defRPr b="1" sz="1328">
                <a:solidFill>
                  <a:srgbClr val="577018"/>
                </a:solidFill>
                <a:latin typeface="Times New Roman"/>
                <a:ea typeface="Times New Roman"/>
                <a:cs typeface="Times New Roman"/>
                <a:sym typeface="Times New Roman"/>
              </a:defRPr>
            </a:pPr>
            <a:r>
              <a:t>ҚР ДЕНСАУЛЫҚ САҚТАУ ЖӘНЕ </a:t>
            </a:r>
            <a:br/>
            <a:r>
              <a:t>ӘЛЕУМЕТТІК ДАМУ МИНИСТРЛІГІ</a:t>
            </a:r>
          </a:p>
        </p:txBody>
      </p:sp>
      <p:sp>
        <p:nvSpPr>
          <p:cNvPr id="79" name="«СЕМЕЙ МЕДИЦИНА УНИВЕРСИТЕТІ» АҚ"/>
          <p:cNvSpPr txBox="1"/>
          <p:nvPr/>
        </p:nvSpPr>
        <p:spPr>
          <a:xfrm>
            <a:off x="6315075" y="575435"/>
            <a:ext cx="2489200" cy="573915"/>
          </a:xfrm>
          <a:prstGeom prst="rect">
            <a:avLst/>
          </a:prstGeom>
          <a:ln w="12700">
            <a:miter lim="400000"/>
          </a:ln>
          <a:extLst>
            <a:ext uri="{C572A759-6A51-4108-AA02-DFA0A04FC94B}">
              <ma14:wrappingTextBoxFlag xmlns:ma14="http://schemas.microsoft.com/office/mac/drawingml/2011/main" val="1"/>
            </a:ext>
          </a:extLst>
        </p:spPr>
        <p:txBody>
          <a:bodyPr lIns="25113" tIns="25113" rIns="25113" bIns="25113" anchor="b">
            <a:spAutoFit/>
          </a:bodyPr>
          <a:lstStyle>
            <a:lvl1pPr algn="ctr" defTabSz="331787">
              <a:defRPr b="1">
                <a:solidFill>
                  <a:srgbClr val="577018"/>
                </a:solidFill>
                <a:latin typeface="Times New Roman"/>
                <a:ea typeface="Times New Roman"/>
                <a:cs typeface="Times New Roman"/>
                <a:sym typeface="Times New Roman"/>
              </a:defRPr>
            </a:lvl1pPr>
          </a:lstStyle>
          <a:p>
            <a:pPr/>
            <a:r>
              <a:t>«СЕМЕЙ МЕДИЦИНА УНИВЕРСИТЕТІ» АҚ</a:t>
            </a:r>
          </a:p>
        </p:txBody>
      </p:sp>
      <p:pic>
        <p:nvPicPr>
          <p:cNvPr id="80" name="logo.png" descr="logo.png"/>
          <p:cNvPicPr>
            <a:picLocks noChangeAspect="1"/>
          </p:cNvPicPr>
          <p:nvPr/>
        </p:nvPicPr>
        <p:blipFill>
          <a:blip r:embed="rId3">
            <a:extLst/>
          </a:blip>
          <a:stretch>
            <a:fillRect/>
          </a:stretch>
        </p:blipFill>
        <p:spPr>
          <a:xfrm>
            <a:off x="3203575" y="525462"/>
            <a:ext cx="2736850" cy="736601"/>
          </a:xfrm>
          <a:prstGeom prst="rect">
            <a:avLst/>
          </a:prstGeom>
          <a:ln w="12700">
            <a:miter lim="400000"/>
          </a:ln>
        </p:spPr>
      </p:pic>
      <p:sp>
        <p:nvSpPr>
          <p:cNvPr id="81" name="АНАФИЛАКТИКАЛЫҚ ШОК КЕЗІНДЕГІ ШҰҒЫЛ КӨМЕК КӨРСЕТУ"/>
          <p:cNvSpPr txBox="1"/>
          <p:nvPr>
            <p:ph type="body" sz="quarter" idx="4294967295"/>
          </p:nvPr>
        </p:nvSpPr>
        <p:spPr>
          <a:xfrm>
            <a:off x="223837" y="2417762"/>
            <a:ext cx="4995863" cy="2441576"/>
          </a:xfrm>
          <a:prstGeom prst="rect">
            <a:avLst/>
          </a:prstGeom>
        </p:spPr>
        <p:txBody>
          <a:bodyPr lIns="25113" tIns="25113" rIns="25113" bIns="25113">
            <a:normAutofit fontScale="100000" lnSpcReduction="0"/>
          </a:bodyPr>
          <a:lstStyle>
            <a:lvl1pPr marL="0" indent="0" algn="ctr" defTabSz="250825">
              <a:buSzTx/>
              <a:buFont typeface="Wingdings 3"/>
              <a:buNone/>
              <a:defRPr b="1" sz="3200">
                <a:solidFill>
                  <a:srgbClr val="577018"/>
                </a:solidFill>
                <a:latin typeface="Times New Roman"/>
                <a:ea typeface="Times New Roman"/>
                <a:cs typeface="Times New Roman"/>
                <a:sym typeface="Times New Roman"/>
              </a:defRPr>
            </a:lvl1pPr>
          </a:lstStyle>
          <a:p>
            <a:pPr/>
            <a:r>
              <a:t>АНАФИЛАКТИКАЛЫҚ ШОК КЕЗІНДЕГІ ШҰҒЫЛ КӨМЕК КӨРСЕТУ</a:t>
            </a:r>
          </a:p>
        </p:txBody>
      </p:sp>
      <p:pic>
        <p:nvPicPr>
          <p:cNvPr id="82" name="image.jpeg" descr="image.jpeg"/>
          <p:cNvPicPr>
            <a:picLocks noChangeAspect="1"/>
          </p:cNvPicPr>
          <p:nvPr/>
        </p:nvPicPr>
        <p:blipFill>
          <a:blip r:embed="rId4">
            <a:extLst/>
          </a:blip>
          <a:stretch>
            <a:fillRect/>
          </a:stretch>
        </p:blipFill>
        <p:spPr>
          <a:xfrm>
            <a:off x="5508625" y="2349500"/>
            <a:ext cx="3009900" cy="2044700"/>
          </a:xfrm>
          <a:prstGeom prst="rect">
            <a:avLst/>
          </a:prstGeom>
          <a:ln>
            <a:solidFill>
              <a:srgbClr val="38A6E9"/>
            </a:solidFill>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16" presetID="23" grpId="1" fill="hold">
                                  <p:stCondLst>
                                    <p:cond delay="0"/>
                                  </p:stCondLst>
                                  <p:iterate type="el" backwards="0">
                                    <p:tmAbs val="0"/>
                                  </p:iterate>
                                  <p:childTnLst>
                                    <p:set>
                                      <p:cBhvr>
                                        <p:cTn id="6" fill="hold"/>
                                        <p:tgtEl>
                                          <p:spTgt spid="80"/>
                                        </p:tgtEl>
                                        <p:attrNameLst>
                                          <p:attrName>style.visibility</p:attrName>
                                        </p:attrNameLst>
                                      </p:cBhvr>
                                      <p:to>
                                        <p:strVal val="visible"/>
                                      </p:to>
                                    </p:set>
                                    <p:anim calcmode="lin" valueType="num">
                                      <p:cBhvr>
                                        <p:cTn id="7" dur="2500" fill="hold"/>
                                        <p:tgtEl>
                                          <p:spTgt spid="80"/>
                                        </p:tgtEl>
                                        <p:attrNameLst>
                                          <p:attrName>ppt_w</p:attrName>
                                        </p:attrNameLst>
                                      </p:cBhvr>
                                      <p:tavLst>
                                        <p:tav tm="0">
                                          <p:val>
                                            <p:fltVal val="0"/>
                                          </p:val>
                                        </p:tav>
                                        <p:tav tm="100000">
                                          <p:val>
                                            <p:strVal val="#ppt_w"/>
                                          </p:val>
                                        </p:tav>
                                      </p:tavLst>
                                    </p:anim>
                                    <p:anim calcmode="lin" valueType="num">
                                      <p:cBhvr>
                                        <p:cTn id="8" dur="2500" fill="hold"/>
                                        <p:tgtEl>
                                          <p:spTgt spid="80"/>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0" presetID="1" grpId="2" fill="hold">
                                  <p:stCondLst>
                                    <p:cond delay="0"/>
                                  </p:stCondLst>
                                  <p:iterate type="el" backwards="0">
                                    <p:tmAbs val="0"/>
                                  </p:iterate>
                                  <p:childTnLst>
                                    <p:set>
                                      <p:cBhvr>
                                        <p:cTn id="12" fill="hold"/>
                                        <p:tgtEl>
                                          <p:spTgt spid="8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80" grpId="1"/>
      <p:bldP build="whole" bldLvl="1" animBg="1" rev="0" advAuto="0" spid="81" grpId="2"/>
    </p:bldLst>
  </p:timing>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61" name="fon-dlya-prezentacii-12.jpg" descr="fon-dlya-prezentacii-12.jpg"/>
          <p:cNvPicPr>
            <a:picLocks noChangeAspect="1"/>
          </p:cNvPicPr>
          <p:nvPr/>
        </p:nvPicPr>
        <p:blipFill>
          <a:blip r:embed="rId2">
            <a:extLst/>
          </a:blip>
          <a:stretch>
            <a:fillRect/>
          </a:stretch>
        </p:blipFill>
        <p:spPr>
          <a:xfrm>
            <a:off x="0" y="-9525"/>
            <a:ext cx="9144000" cy="6867525"/>
          </a:xfrm>
          <a:prstGeom prst="rect">
            <a:avLst/>
          </a:prstGeom>
          <a:ln w="12700">
            <a:miter lim="400000"/>
          </a:ln>
        </p:spPr>
      </p:pic>
      <p:sp>
        <p:nvSpPr>
          <p:cNvPr id="162" name="Жоспар"/>
          <p:cNvSpPr txBox="1"/>
          <p:nvPr>
            <p:ph type="title" idx="4294967295"/>
          </p:nvPr>
        </p:nvSpPr>
        <p:spPr>
          <a:xfrm>
            <a:off x="457200" y="0"/>
            <a:ext cx="8229600" cy="1052513"/>
          </a:xfrm>
          <a:prstGeom prst="rect">
            <a:avLst/>
          </a:prstGeom>
        </p:spPr>
        <p:txBody>
          <a:bodyPr>
            <a:normAutofit fontScale="100000" lnSpcReduction="0"/>
          </a:bodyPr>
          <a:lstStyle>
            <a:lvl1pPr>
              <a:defRPr>
                <a:latin typeface="Times New Roman"/>
                <a:ea typeface="Times New Roman"/>
                <a:cs typeface="Times New Roman"/>
                <a:sym typeface="Times New Roman"/>
              </a:defRPr>
            </a:lvl1pPr>
          </a:lstStyle>
          <a:p>
            <a:pPr/>
            <a:r>
              <a:t>Жоспар</a:t>
            </a:r>
          </a:p>
        </p:txBody>
      </p:sp>
      <p:pic>
        <p:nvPicPr>
          <p:cNvPr id="163" name="image.png" descr="image.png"/>
          <p:cNvPicPr>
            <a:picLocks noChangeAspect="1"/>
          </p:cNvPicPr>
          <p:nvPr/>
        </p:nvPicPr>
        <p:blipFill>
          <a:blip r:embed="rId3">
            <a:extLst/>
          </a:blip>
          <a:stretch>
            <a:fillRect/>
          </a:stretch>
        </p:blipFill>
        <p:spPr>
          <a:xfrm>
            <a:off x="7802562" y="1450975"/>
            <a:ext cx="304801" cy="987425"/>
          </a:xfrm>
          <a:prstGeom prst="rect">
            <a:avLst/>
          </a:prstGeom>
          <a:ln w="12700">
            <a:miter lim="400000"/>
          </a:ln>
        </p:spPr>
      </p:pic>
      <p:pic>
        <p:nvPicPr>
          <p:cNvPr id="164" name="logo.png" descr="logo.png"/>
          <p:cNvPicPr>
            <a:picLocks noChangeAspect="1"/>
          </p:cNvPicPr>
          <p:nvPr/>
        </p:nvPicPr>
        <p:blipFill>
          <a:blip r:embed="rId4">
            <a:extLst/>
          </a:blip>
          <a:stretch>
            <a:fillRect/>
          </a:stretch>
        </p:blipFill>
        <p:spPr>
          <a:xfrm>
            <a:off x="106362" y="285750"/>
            <a:ext cx="3343276" cy="900113"/>
          </a:xfrm>
          <a:prstGeom prst="rect">
            <a:avLst/>
          </a:prstGeom>
          <a:ln w="12700">
            <a:miter lim="400000"/>
          </a:ln>
        </p:spPr>
      </p:pic>
      <p:sp>
        <p:nvSpPr>
          <p:cNvPr id="165" name="СЕМЕЙ МЕДИЦИНА УНИВЕРСИТЕТІ"/>
          <p:cNvSpPr txBox="1"/>
          <p:nvPr/>
        </p:nvSpPr>
        <p:spPr>
          <a:xfrm>
            <a:off x="3608387" y="185737"/>
            <a:ext cx="5284788" cy="102413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lgn="ctr">
              <a:defRPr b="1" sz="3200">
                <a:solidFill>
                  <a:srgbClr val="0096FF"/>
                </a:solidFill>
                <a:latin typeface="Times New Roman"/>
                <a:ea typeface="Times New Roman"/>
                <a:cs typeface="Times New Roman"/>
                <a:sym typeface="Times New Roman"/>
              </a:defRPr>
            </a:lvl1pPr>
          </a:lstStyle>
          <a:p>
            <a:pPr/>
            <a:r>
              <a:t>СЕМЕЙ МЕДИЦИНА УНИВЕРСИТЕТІ</a:t>
            </a:r>
          </a:p>
        </p:txBody>
      </p:sp>
      <p:sp>
        <p:nvSpPr>
          <p:cNvPr id="166" name="Линия"/>
          <p:cNvSpPr/>
          <p:nvPr/>
        </p:nvSpPr>
        <p:spPr>
          <a:xfrm flipV="1">
            <a:off x="15875" y="1570037"/>
            <a:ext cx="9128125" cy="33338"/>
          </a:xfrm>
          <a:prstGeom prst="line">
            <a:avLst/>
          </a:prstGeom>
          <a:ln w="38100">
            <a:solidFill>
              <a:srgbClr val="0096FF"/>
            </a:solidFill>
            <a:miter lim="400000"/>
          </a:ln>
        </p:spPr>
        <p:txBody>
          <a:bodyPr lIns="45719" rIns="45719"/>
          <a:lstStyle/>
          <a:p>
            <a:pPr>
              <a:defRPr>
                <a:solidFill>
                  <a:srgbClr val="FFFFFF"/>
                </a:solidFill>
              </a:defRPr>
            </a:pPr>
          </a:p>
        </p:txBody>
      </p:sp>
      <p:sp>
        <p:nvSpPr>
          <p:cNvPr id="167" name="Линия"/>
          <p:cNvSpPr/>
          <p:nvPr/>
        </p:nvSpPr>
        <p:spPr>
          <a:xfrm flipH="1" flipV="1">
            <a:off x="3602037" y="-41276"/>
            <a:ext cx="6351" cy="1611314"/>
          </a:xfrm>
          <a:prstGeom prst="line">
            <a:avLst/>
          </a:prstGeom>
          <a:ln w="38100">
            <a:solidFill>
              <a:srgbClr val="0096FF"/>
            </a:solidFill>
            <a:miter lim="400000"/>
          </a:ln>
        </p:spPr>
        <p:txBody>
          <a:bodyPr lIns="45719" rIns="45719"/>
          <a:lstStyle/>
          <a:p>
            <a:pPr>
              <a:defRPr>
                <a:solidFill>
                  <a:srgbClr val="FFFFFF"/>
                </a:solidFill>
              </a:defRPr>
            </a:pPr>
          </a:p>
        </p:txBody>
      </p:sp>
      <p:sp>
        <p:nvSpPr>
          <p:cNvPr id="168" name="Церебралды түріне: қозу, эйфория, рефлекстердің жоғрылауы, қарашықтардың кеңуі тән. Науқастың есі анық, қозған, мазасыз, қорқыныш сезімі болады.…"/>
          <p:cNvSpPr txBox="1"/>
          <p:nvPr>
            <p:ph type="body" idx="4294967295"/>
          </p:nvPr>
        </p:nvSpPr>
        <p:spPr>
          <a:xfrm>
            <a:off x="139700" y="2765425"/>
            <a:ext cx="8569325" cy="3500438"/>
          </a:xfrm>
          <a:prstGeom prst="rect">
            <a:avLst/>
          </a:prstGeom>
        </p:spPr>
        <p:txBody>
          <a:bodyPr>
            <a:normAutofit fontScale="100000" lnSpcReduction="0"/>
          </a:bodyPr>
          <a:lstStyle/>
          <a:p>
            <a:pPr algn="just">
              <a:buSzTx/>
              <a:buFont typeface="Wingdings 3"/>
              <a:buNone/>
              <a:defRPr sz="2800">
                <a:solidFill>
                  <a:srgbClr val="000000"/>
                </a:solidFill>
                <a:latin typeface="Times New Roman"/>
                <a:ea typeface="Times New Roman"/>
                <a:cs typeface="Times New Roman"/>
                <a:sym typeface="Times New Roman"/>
              </a:defRPr>
            </a:pPr>
            <a:r>
              <a:t>          </a:t>
            </a:r>
            <a:r>
              <a:rPr b="1"/>
              <a:t>Церебралды түріне: </a:t>
            </a:r>
            <a:r>
              <a:t>қозу, эйфория, рефлекстердің жоғрылауы, қарашықтардың кеңуі тән. Науқастың есі анық, қозған, мазасыз, қорқыныш сезімі болады. </a:t>
            </a:r>
          </a:p>
          <a:p>
            <a:pPr algn="just">
              <a:buSzTx/>
              <a:buFont typeface="Wingdings 3"/>
              <a:buNone/>
              <a:defRPr b="1" sz="2800">
                <a:solidFill>
                  <a:srgbClr val="000000"/>
                </a:solidFill>
                <a:latin typeface="Times New Roman"/>
                <a:ea typeface="Times New Roman"/>
                <a:cs typeface="Times New Roman"/>
                <a:sym typeface="Times New Roman"/>
              </a:defRPr>
            </a:pPr>
            <a:r>
              <a:t>      Кардиоваскулярлы түріне: </a:t>
            </a:r>
            <a:r>
              <a:rPr b="0"/>
              <a:t>артериалдық қысымның қалыпты немесе жоғары болуы, тахикардия немесе тамыр соғысының баяулары, тері жабындарының бозаруы немесе қызаруы тән. </a:t>
            </a:r>
          </a:p>
        </p:txBody>
      </p:sp>
      <p:sp>
        <p:nvSpPr>
          <p:cNvPr id="169" name="ШОКТЫҢ ЭРЕКТИЛДЫ ФАЗАСЫ"/>
          <p:cNvSpPr txBox="1"/>
          <p:nvPr/>
        </p:nvSpPr>
        <p:spPr>
          <a:xfrm>
            <a:off x="1862033" y="1855787"/>
            <a:ext cx="5123072" cy="421393"/>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ctr">
              <a:defRPr b="1" sz="2400">
                <a:solidFill>
                  <a:srgbClr val="00B0F0"/>
                </a:solidFill>
                <a:latin typeface="Times New Roman"/>
                <a:ea typeface="Times New Roman"/>
                <a:cs typeface="Times New Roman"/>
                <a:sym typeface="Times New Roman"/>
              </a:defRPr>
            </a:lvl1pPr>
          </a:lstStyle>
          <a:p>
            <a:pPr/>
            <a:r>
              <a:t>ШОКТЫҢ ЭРЕКТИЛДЫ ФАЗАСЫ</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71" name="fon-dlya-prezentacii-12.jpg" descr="fon-dlya-prezentacii-12.jpg"/>
          <p:cNvPicPr>
            <a:picLocks noChangeAspect="1"/>
          </p:cNvPicPr>
          <p:nvPr/>
        </p:nvPicPr>
        <p:blipFill>
          <a:blip r:embed="rId2">
            <a:extLst/>
          </a:blip>
          <a:stretch>
            <a:fillRect/>
          </a:stretch>
        </p:blipFill>
        <p:spPr>
          <a:xfrm>
            <a:off x="0" y="0"/>
            <a:ext cx="9144000" cy="6867525"/>
          </a:xfrm>
          <a:prstGeom prst="rect">
            <a:avLst/>
          </a:prstGeom>
          <a:ln w="12700">
            <a:miter lim="400000"/>
          </a:ln>
        </p:spPr>
      </p:pic>
      <p:sp>
        <p:nvSpPr>
          <p:cNvPr id="172" name="Жоспар"/>
          <p:cNvSpPr txBox="1"/>
          <p:nvPr>
            <p:ph type="title" idx="4294967295"/>
          </p:nvPr>
        </p:nvSpPr>
        <p:spPr>
          <a:xfrm>
            <a:off x="457200" y="0"/>
            <a:ext cx="8229600" cy="1052513"/>
          </a:xfrm>
          <a:prstGeom prst="rect">
            <a:avLst/>
          </a:prstGeom>
        </p:spPr>
        <p:txBody>
          <a:bodyPr>
            <a:normAutofit fontScale="100000" lnSpcReduction="0"/>
          </a:bodyPr>
          <a:lstStyle>
            <a:lvl1pPr>
              <a:defRPr>
                <a:latin typeface="Times New Roman"/>
                <a:ea typeface="Times New Roman"/>
                <a:cs typeface="Times New Roman"/>
                <a:sym typeface="Times New Roman"/>
              </a:defRPr>
            </a:lvl1pPr>
          </a:lstStyle>
          <a:p>
            <a:pPr/>
            <a:r>
              <a:t>Жоспар</a:t>
            </a:r>
          </a:p>
        </p:txBody>
      </p:sp>
      <p:pic>
        <p:nvPicPr>
          <p:cNvPr id="173" name="image.png" descr="image.png"/>
          <p:cNvPicPr>
            <a:picLocks noChangeAspect="1"/>
          </p:cNvPicPr>
          <p:nvPr/>
        </p:nvPicPr>
        <p:blipFill>
          <a:blip r:embed="rId3">
            <a:extLst/>
          </a:blip>
          <a:stretch>
            <a:fillRect/>
          </a:stretch>
        </p:blipFill>
        <p:spPr>
          <a:xfrm>
            <a:off x="7802562" y="1450975"/>
            <a:ext cx="304801" cy="987425"/>
          </a:xfrm>
          <a:prstGeom prst="rect">
            <a:avLst/>
          </a:prstGeom>
          <a:ln w="12700">
            <a:miter lim="400000"/>
          </a:ln>
        </p:spPr>
      </p:pic>
      <p:pic>
        <p:nvPicPr>
          <p:cNvPr id="174" name="logo.png" descr="logo.png"/>
          <p:cNvPicPr>
            <a:picLocks noChangeAspect="1"/>
          </p:cNvPicPr>
          <p:nvPr/>
        </p:nvPicPr>
        <p:blipFill>
          <a:blip r:embed="rId4">
            <a:extLst/>
          </a:blip>
          <a:stretch>
            <a:fillRect/>
          </a:stretch>
        </p:blipFill>
        <p:spPr>
          <a:xfrm>
            <a:off x="106362" y="285750"/>
            <a:ext cx="3343276" cy="900113"/>
          </a:xfrm>
          <a:prstGeom prst="rect">
            <a:avLst/>
          </a:prstGeom>
          <a:ln w="12700">
            <a:miter lim="400000"/>
          </a:ln>
        </p:spPr>
      </p:pic>
      <p:sp>
        <p:nvSpPr>
          <p:cNvPr id="175" name="СЕМЕЙ МЕДИЦИНА УНИВЕРСИТЕТІ"/>
          <p:cNvSpPr txBox="1"/>
          <p:nvPr/>
        </p:nvSpPr>
        <p:spPr>
          <a:xfrm>
            <a:off x="3608387" y="185737"/>
            <a:ext cx="5284788" cy="102413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lgn="ctr">
              <a:defRPr b="1" sz="3200">
                <a:solidFill>
                  <a:srgbClr val="0096FF"/>
                </a:solidFill>
                <a:latin typeface="Times New Roman"/>
                <a:ea typeface="Times New Roman"/>
                <a:cs typeface="Times New Roman"/>
                <a:sym typeface="Times New Roman"/>
              </a:defRPr>
            </a:lvl1pPr>
          </a:lstStyle>
          <a:p>
            <a:pPr/>
            <a:r>
              <a:t>СЕМЕЙ МЕДИЦИНА УНИВЕРСИТЕТІ</a:t>
            </a:r>
          </a:p>
        </p:txBody>
      </p:sp>
      <p:sp>
        <p:nvSpPr>
          <p:cNvPr id="176" name="Линия"/>
          <p:cNvSpPr/>
          <p:nvPr/>
        </p:nvSpPr>
        <p:spPr>
          <a:xfrm flipV="1">
            <a:off x="15875" y="1570037"/>
            <a:ext cx="9128125" cy="33338"/>
          </a:xfrm>
          <a:prstGeom prst="line">
            <a:avLst/>
          </a:prstGeom>
          <a:ln w="38100">
            <a:solidFill>
              <a:srgbClr val="0096FF"/>
            </a:solidFill>
            <a:miter lim="400000"/>
          </a:ln>
        </p:spPr>
        <p:txBody>
          <a:bodyPr lIns="45719" rIns="45719"/>
          <a:lstStyle/>
          <a:p>
            <a:pPr>
              <a:defRPr>
                <a:solidFill>
                  <a:srgbClr val="FFFFFF"/>
                </a:solidFill>
              </a:defRPr>
            </a:pPr>
          </a:p>
        </p:txBody>
      </p:sp>
      <p:sp>
        <p:nvSpPr>
          <p:cNvPr id="177" name="Линия"/>
          <p:cNvSpPr/>
          <p:nvPr/>
        </p:nvSpPr>
        <p:spPr>
          <a:xfrm flipH="1" flipV="1">
            <a:off x="3602037" y="-41276"/>
            <a:ext cx="6351" cy="1611314"/>
          </a:xfrm>
          <a:prstGeom prst="line">
            <a:avLst/>
          </a:prstGeom>
          <a:ln w="38100">
            <a:solidFill>
              <a:srgbClr val="0096FF"/>
            </a:solidFill>
            <a:miter lim="400000"/>
          </a:ln>
        </p:spPr>
        <p:txBody>
          <a:bodyPr lIns="45719" rIns="45719"/>
          <a:lstStyle/>
          <a:p>
            <a:pPr>
              <a:defRPr>
                <a:solidFill>
                  <a:srgbClr val="FFFFFF"/>
                </a:solidFill>
              </a:defRPr>
            </a:pPr>
          </a:p>
        </p:txBody>
      </p:sp>
      <p:sp>
        <p:nvSpPr>
          <p:cNvPr id="178" name="1-дәрежелі шок. Компенсирленген, вазоконстрикция.басым. Жалпы жағдайы ауыр, тері жабындары бозарған, еріннің, тырнақ фалангаларының цианозы, тыныс алуы беткей, гипотермия белгілері, орталық жүйке жүйесі жағынан әлсіздік, реакциясы баяулаған, қарашықтарды"/>
          <p:cNvSpPr txBox="1"/>
          <p:nvPr>
            <p:ph type="body" idx="4294967295"/>
          </p:nvPr>
        </p:nvSpPr>
        <p:spPr>
          <a:xfrm>
            <a:off x="15874" y="2205037"/>
            <a:ext cx="9144002" cy="5876926"/>
          </a:xfrm>
          <a:prstGeom prst="rect">
            <a:avLst/>
          </a:prstGeom>
        </p:spPr>
        <p:txBody>
          <a:bodyPr>
            <a:normAutofit fontScale="100000" lnSpcReduction="0"/>
          </a:bodyPr>
          <a:lstStyle/>
          <a:p>
            <a:pPr algn="just">
              <a:defRPr sz="2800">
                <a:solidFill>
                  <a:srgbClr val="000000"/>
                </a:solidFill>
                <a:latin typeface="Times New Roman"/>
                <a:ea typeface="Times New Roman"/>
                <a:cs typeface="Times New Roman"/>
                <a:sym typeface="Times New Roman"/>
              </a:defRPr>
            </a:pPr>
          </a:p>
          <a:p>
            <a:pPr algn="just">
              <a:defRPr b="1" sz="2800">
                <a:solidFill>
                  <a:srgbClr val="000000"/>
                </a:solidFill>
                <a:latin typeface="Times New Roman"/>
                <a:ea typeface="Times New Roman"/>
                <a:cs typeface="Times New Roman"/>
                <a:sym typeface="Times New Roman"/>
              </a:defRPr>
            </a:pPr>
            <a:r>
              <a:t>1-дәрежелі шок. Компенсирленген, </a:t>
            </a:r>
            <a:r>
              <a:rPr b="0"/>
              <a:t>вазоконстрикция.басым. Жалпы жағдайы ауыр, тері жабындары бозарған, еріннің, тырнақ фалангаларының цианозы, тыныс алуы беткей, гипотермия белгілері, орталық жүйке жүйесі жағынан әлсіздік, реакциясы баяулаған, қарашықтардың тарылуы. Кардиоваскулярлы белгілері: артериалдық қысым біраз төмендеген немесе қалыпты, тамыр соғысы баяулаған. </a:t>
            </a:r>
            <a:br>
              <a:rPr b="0"/>
            </a:br>
          </a:p>
        </p:txBody>
      </p:sp>
      <p:sp>
        <p:nvSpPr>
          <p:cNvPr id="179" name="ТОРПИДТІК КЕЗЕҢ І ДӘРЕЖЕ"/>
          <p:cNvSpPr txBox="1"/>
          <p:nvPr/>
        </p:nvSpPr>
        <p:spPr>
          <a:xfrm>
            <a:off x="2094056" y="1855787"/>
            <a:ext cx="4659026" cy="421393"/>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ctr">
              <a:defRPr b="1" sz="2400">
                <a:solidFill>
                  <a:srgbClr val="00B0F0"/>
                </a:solidFill>
                <a:latin typeface="Times New Roman"/>
                <a:ea typeface="Times New Roman"/>
                <a:cs typeface="Times New Roman"/>
                <a:sym typeface="Times New Roman"/>
              </a:defRPr>
            </a:lvl1pPr>
          </a:lstStyle>
          <a:p>
            <a:pPr/>
            <a:r>
              <a:t>ТОРПИДТІК КЕЗЕҢ І ДӘРЕЖЕ</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81" name="fon-dlya-prezentacii-12.jpg" descr="fon-dlya-prezentacii-12.jpg"/>
          <p:cNvPicPr>
            <a:picLocks noChangeAspect="1"/>
          </p:cNvPicPr>
          <p:nvPr/>
        </p:nvPicPr>
        <p:blipFill>
          <a:blip r:embed="rId2">
            <a:extLst/>
          </a:blip>
          <a:stretch>
            <a:fillRect/>
          </a:stretch>
        </p:blipFill>
        <p:spPr>
          <a:xfrm>
            <a:off x="0" y="-9525"/>
            <a:ext cx="9144000" cy="6867525"/>
          </a:xfrm>
          <a:prstGeom prst="rect">
            <a:avLst/>
          </a:prstGeom>
          <a:ln w="12700">
            <a:miter lim="400000"/>
          </a:ln>
        </p:spPr>
      </p:pic>
      <p:sp>
        <p:nvSpPr>
          <p:cNvPr id="182" name="Жоспар"/>
          <p:cNvSpPr txBox="1"/>
          <p:nvPr>
            <p:ph type="title" idx="4294967295"/>
          </p:nvPr>
        </p:nvSpPr>
        <p:spPr>
          <a:xfrm>
            <a:off x="457200" y="0"/>
            <a:ext cx="8229600" cy="1052513"/>
          </a:xfrm>
          <a:prstGeom prst="rect">
            <a:avLst/>
          </a:prstGeom>
        </p:spPr>
        <p:txBody>
          <a:bodyPr>
            <a:normAutofit fontScale="100000" lnSpcReduction="0"/>
          </a:bodyPr>
          <a:lstStyle>
            <a:lvl1pPr>
              <a:defRPr>
                <a:latin typeface="Times New Roman"/>
                <a:ea typeface="Times New Roman"/>
                <a:cs typeface="Times New Roman"/>
                <a:sym typeface="Times New Roman"/>
              </a:defRPr>
            </a:lvl1pPr>
          </a:lstStyle>
          <a:p>
            <a:pPr/>
            <a:r>
              <a:t>Жоспар</a:t>
            </a:r>
          </a:p>
        </p:txBody>
      </p:sp>
      <p:pic>
        <p:nvPicPr>
          <p:cNvPr id="183" name="image.png" descr="image.png"/>
          <p:cNvPicPr>
            <a:picLocks noChangeAspect="1"/>
          </p:cNvPicPr>
          <p:nvPr/>
        </p:nvPicPr>
        <p:blipFill>
          <a:blip r:embed="rId3">
            <a:extLst/>
          </a:blip>
          <a:stretch>
            <a:fillRect/>
          </a:stretch>
        </p:blipFill>
        <p:spPr>
          <a:xfrm>
            <a:off x="7802562" y="1450975"/>
            <a:ext cx="304801" cy="987425"/>
          </a:xfrm>
          <a:prstGeom prst="rect">
            <a:avLst/>
          </a:prstGeom>
          <a:ln w="12700">
            <a:miter lim="400000"/>
          </a:ln>
        </p:spPr>
      </p:pic>
      <p:pic>
        <p:nvPicPr>
          <p:cNvPr id="184" name="logo.png" descr="logo.png"/>
          <p:cNvPicPr>
            <a:picLocks noChangeAspect="1"/>
          </p:cNvPicPr>
          <p:nvPr/>
        </p:nvPicPr>
        <p:blipFill>
          <a:blip r:embed="rId4">
            <a:extLst/>
          </a:blip>
          <a:stretch>
            <a:fillRect/>
          </a:stretch>
        </p:blipFill>
        <p:spPr>
          <a:xfrm>
            <a:off x="106362" y="285750"/>
            <a:ext cx="3343276" cy="900113"/>
          </a:xfrm>
          <a:prstGeom prst="rect">
            <a:avLst/>
          </a:prstGeom>
          <a:ln w="12700">
            <a:miter lim="400000"/>
          </a:ln>
        </p:spPr>
      </p:pic>
      <p:sp>
        <p:nvSpPr>
          <p:cNvPr id="185" name="СЕМЕЙ МЕДИЦИНА УНИВЕРСИТЕТІ"/>
          <p:cNvSpPr txBox="1"/>
          <p:nvPr/>
        </p:nvSpPr>
        <p:spPr>
          <a:xfrm>
            <a:off x="3608387" y="185737"/>
            <a:ext cx="5284788" cy="102413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lgn="ctr">
              <a:defRPr b="1" sz="3200">
                <a:solidFill>
                  <a:srgbClr val="0096FF"/>
                </a:solidFill>
                <a:latin typeface="Times New Roman"/>
                <a:ea typeface="Times New Roman"/>
                <a:cs typeface="Times New Roman"/>
                <a:sym typeface="Times New Roman"/>
              </a:defRPr>
            </a:lvl1pPr>
          </a:lstStyle>
          <a:p>
            <a:pPr/>
            <a:r>
              <a:t>СЕМЕЙ МЕДИЦИНА УНИВЕРСИТЕТІ</a:t>
            </a:r>
          </a:p>
        </p:txBody>
      </p:sp>
      <p:sp>
        <p:nvSpPr>
          <p:cNvPr id="186" name="Линия"/>
          <p:cNvSpPr/>
          <p:nvPr/>
        </p:nvSpPr>
        <p:spPr>
          <a:xfrm flipV="1">
            <a:off x="15875" y="1570037"/>
            <a:ext cx="9128125" cy="33338"/>
          </a:xfrm>
          <a:prstGeom prst="line">
            <a:avLst/>
          </a:prstGeom>
          <a:ln w="38100">
            <a:solidFill>
              <a:srgbClr val="0096FF"/>
            </a:solidFill>
            <a:miter lim="400000"/>
          </a:ln>
        </p:spPr>
        <p:txBody>
          <a:bodyPr lIns="45719" rIns="45719"/>
          <a:lstStyle/>
          <a:p>
            <a:pPr>
              <a:defRPr>
                <a:solidFill>
                  <a:srgbClr val="FFFFFF"/>
                </a:solidFill>
              </a:defRPr>
            </a:pPr>
          </a:p>
        </p:txBody>
      </p:sp>
      <p:sp>
        <p:nvSpPr>
          <p:cNvPr id="187" name="Линия"/>
          <p:cNvSpPr/>
          <p:nvPr/>
        </p:nvSpPr>
        <p:spPr>
          <a:xfrm flipH="1" flipV="1">
            <a:off x="3602037" y="-41276"/>
            <a:ext cx="6351" cy="1611314"/>
          </a:xfrm>
          <a:prstGeom prst="line">
            <a:avLst/>
          </a:prstGeom>
          <a:ln w="38100">
            <a:solidFill>
              <a:srgbClr val="0096FF"/>
            </a:solidFill>
            <a:miter lim="400000"/>
          </a:ln>
        </p:spPr>
        <p:txBody>
          <a:bodyPr lIns="45719" rIns="45719"/>
          <a:lstStyle/>
          <a:p>
            <a:pPr>
              <a:defRPr>
                <a:solidFill>
                  <a:srgbClr val="FFFFFF"/>
                </a:solidFill>
              </a:defRPr>
            </a:pPr>
          </a:p>
        </p:txBody>
      </p:sp>
      <p:sp>
        <p:nvSpPr>
          <p:cNvPr id="188" name="2 дәрежелі шок. Субкомпенсирленген, вазодилятация басым. Жағдайы өте ауыр, цианоз өршиді (таралған цианоз), тыныс алуы жиі, беткей, гипотермия, шөлдеу, олигоанурия. Церебралды синдром: есеңгіреген,қарашықтары кеңейген, жарыққа реакциясы баяулаған. Кардио"/>
          <p:cNvSpPr txBox="1"/>
          <p:nvPr>
            <p:ph type="body" idx="4294967295"/>
          </p:nvPr>
        </p:nvSpPr>
        <p:spPr>
          <a:xfrm>
            <a:off x="150812" y="2574925"/>
            <a:ext cx="8858251" cy="4195763"/>
          </a:xfrm>
          <a:prstGeom prst="rect">
            <a:avLst/>
          </a:prstGeom>
        </p:spPr>
        <p:txBody>
          <a:bodyPr>
            <a:normAutofit fontScale="100000" lnSpcReduction="0"/>
          </a:bodyPr>
          <a:lstStyle/>
          <a:p>
            <a:pPr algn="just">
              <a:defRPr b="1" sz="2800">
                <a:solidFill>
                  <a:srgbClr val="000000"/>
                </a:solidFill>
                <a:latin typeface="Times New Roman"/>
                <a:ea typeface="Times New Roman"/>
                <a:cs typeface="Times New Roman"/>
                <a:sym typeface="Times New Roman"/>
              </a:defRPr>
            </a:pPr>
            <a:r>
              <a:t>2 дәрежелі шок. Субкомпенсирленген</a:t>
            </a:r>
            <a:r>
              <a:rPr b="0"/>
              <a:t>, вазодилятация басым. Жағдайы өте ауыр, цианоз өршиді (таралған цианоз), тыныс алуы жиі, беткей, гипотермия, шөлдеу, олигоанурия. Церебралды синдром: есеңгіреген,қарашықтары кеңейген, жарыққа реакциясы баяулаған. Кардиоваскулярлы синдром: жүрек тондары тұйықталған, гипотония, тахикардия, экстрасистолия. Қанда метоболикалық ацидоз, гипокалиемия, гипоксия. </a:t>
            </a:r>
          </a:p>
        </p:txBody>
      </p:sp>
      <p:sp>
        <p:nvSpPr>
          <p:cNvPr id="189" name="ТОРПИДТІК КЕЗЕҢ ІІ ДӘРЕЖЕ"/>
          <p:cNvSpPr txBox="1"/>
          <p:nvPr/>
        </p:nvSpPr>
        <p:spPr>
          <a:xfrm>
            <a:off x="2034748" y="1855787"/>
            <a:ext cx="4777642" cy="421393"/>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ctr">
              <a:defRPr b="1" sz="2400">
                <a:solidFill>
                  <a:srgbClr val="00B0F0"/>
                </a:solidFill>
                <a:latin typeface="Times New Roman"/>
                <a:ea typeface="Times New Roman"/>
                <a:cs typeface="Times New Roman"/>
                <a:sym typeface="Times New Roman"/>
              </a:defRPr>
            </a:lvl1pPr>
          </a:lstStyle>
          <a:p>
            <a:pPr/>
            <a:r>
              <a:t>ТОРПИДТІК КЕЗЕҢ ІІ ДӘРЕЖЕ</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91" name="fon-dlya-prezentacii-12.jpg" descr="fon-dlya-prezentacii-12.jpg"/>
          <p:cNvPicPr>
            <a:picLocks noChangeAspect="1"/>
          </p:cNvPicPr>
          <p:nvPr/>
        </p:nvPicPr>
        <p:blipFill>
          <a:blip r:embed="rId2">
            <a:extLst/>
          </a:blip>
          <a:stretch>
            <a:fillRect/>
          </a:stretch>
        </p:blipFill>
        <p:spPr>
          <a:xfrm>
            <a:off x="0" y="-9525"/>
            <a:ext cx="9144000" cy="6867525"/>
          </a:xfrm>
          <a:prstGeom prst="rect">
            <a:avLst/>
          </a:prstGeom>
          <a:ln w="12700">
            <a:miter lim="400000"/>
          </a:ln>
        </p:spPr>
      </p:pic>
      <p:sp>
        <p:nvSpPr>
          <p:cNvPr id="192" name="Жоспар"/>
          <p:cNvSpPr txBox="1"/>
          <p:nvPr>
            <p:ph type="title" idx="4294967295"/>
          </p:nvPr>
        </p:nvSpPr>
        <p:spPr>
          <a:xfrm>
            <a:off x="457200" y="0"/>
            <a:ext cx="8229600" cy="1052513"/>
          </a:xfrm>
          <a:prstGeom prst="rect">
            <a:avLst/>
          </a:prstGeom>
        </p:spPr>
        <p:txBody>
          <a:bodyPr>
            <a:normAutofit fontScale="100000" lnSpcReduction="0"/>
          </a:bodyPr>
          <a:lstStyle>
            <a:lvl1pPr>
              <a:defRPr>
                <a:latin typeface="Times New Roman"/>
                <a:ea typeface="Times New Roman"/>
                <a:cs typeface="Times New Roman"/>
                <a:sym typeface="Times New Roman"/>
              </a:defRPr>
            </a:lvl1pPr>
          </a:lstStyle>
          <a:p>
            <a:pPr/>
            <a:r>
              <a:t>Жоспар</a:t>
            </a:r>
          </a:p>
        </p:txBody>
      </p:sp>
      <p:pic>
        <p:nvPicPr>
          <p:cNvPr id="193" name="image.png" descr="image.png"/>
          <p:cNvPicPr>
            <a:picLocks noChangeAspect="1"/>
          </p:cNvPicPr>
          <p:nvPr/>
        </p:nvPicPr>
        <p:blipFill>
          <a:blip r:embed="rId3">
            <a:extLst/>
          </a:blip>
          <a:stretch>
            <a:fillRect/>
          </a:stretch>
        </p:blipFill>
        <p:spPr>
          <a:xfrm>
            <a:off x="7802562" y="1450975"/>
            <a:ext cx="304801" cy="987425"/>
          </a:xfrm>
          <a:prstGeom prst="rect">
            <a:avLst/>
          </a:prstGeom>
          <a:ln w="12700">
            <a:miter lim="400000"/>
          </a:ln>
        </p:spPr>
      </p:pic>
      <p:pic>
        <p:nvPicPr>
          <p:cNvPr id="194" name="logo.png" descr="logo.png"/>
          <p:cNvPicPr>
            <a:picLocks noChangeAspect="1"/>
          </p:cNvPicPr>
          <p:nvPr/>
        </p:nvPicPr>
        <p:blipFill>
          <a:blip r:embed="rId4">
            <a:extLst/>
          </a:blip>
          <a:stretch>
            <a:fillRect/>
          </a:stretch>
        </p:blipFill>
        <p:spPr>
          <a:xfrm>
            <a:off x="106362" y="285750"/>
            <a:ext cx="3343276" cy="900113"/>
          </a:xfrm>
          <a:prstGeom prst="rect">
            <a:avLst/>
          </a:prstGeom>
          <a:ln w="12700">
            <a:miter lim="400000"/>
          </a:ln>
        </p:spPr>
      </p:pic>
      <p:sp>
        <p:nvSpPr>
          <p:cNvPr id="195" name="СЕМЕЙ МЕДИЦИНА УНИВЕРСИТЕТІ"/>
          <p:cNvSpPr txBox="1"/>
          <p:nvPr/>
        </p:nvSpPr>
        <p:spPr>
          <a:xfrm>
            <a:off x="3608387" y="185737"/>
            <a:ext cx="5284788" cy="102413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lgn="ctr">
              <a:defRPr b="1" sz="3200">
                <a:solidFill>
                  <a:srgbClr val="0096FF"/>
                </a:solidFill>
                <a:latin typeface="Times New Roman"/>
                <a:ea typeface="Times New Roman"/>
                <a:cs typeface="Times New Roman"/>
                <a:sym typeface="Times New Roman"/>
              </a:defRPr>
            </a:lvl1pPr>
          </a:lstStyle>
          <a:p>
            <a:pPr/>
            <a:r>
              <a:t>СЕМЕЙ МЕДИЦИНА УНИВЕРСИТЕТІ</a:t>
            </a:r>
          </a:p>
        </p:txBody>
      </p:sp>
      <p:sp>
        <p:nvSpPr>
          <p:cNvPr id="196" name="Линия"/>
          <p:cNvSpPr/>
          <p:nvPr/>
        </p:nvSpPr>
        <p:spPr>
          <a:xfrm flipV="1">
            <a:off x="15875" y="1570037"/>
            <a:ext cx="9128125" cy="33338"/>
          </a:xfrm>
          <a:prstGeom prst="line">
            <a:avLst/>
          </a:prstGeom>
          <a:ln w="38100">
            <a:solidFill>
              <a:srgbClr val="0096FF"/>
            </a:solidFill>
            <a:miter lim="400000"/>
          </a:ln>
        </p:spPr>
        <p:txBody>
          <a:bodyPr lIns="45719" rIns="45719"/>
          <a:lstStyle/>
          <a:p>
            <a:pPr>
              <a:defRPr>
                <a:solidFill>
                  <a:srgbClr val="FFFFFF"/>
                </a:solidFill>
              </a:defRPr>
            </a:pPr>
          </a:p>
        </p:txBody>
      </p:sp>
      <p:sp>
        <p:nvSpPr>
          <p:cNvPr id="197" name="Линия"/>
          <p:cNvSpPr/>
          <p:nvPr/>
        </p:nvSpPr>
        <p:spPr>
          <a:xfrm flipH="1" flipV="1">
            <a:off x="3602037" y="-41276"/>
            <a:ext cx="6351" cy="1611314"/>
          </a:xfrm>
          <a:prstGeom prst="line">
            <a:avLst/>
          </a:prstGeom>
          <a:ln w="38100">
            <a:solidFill>
              <a:srgbClr val="0096FF"/>
            </a:solidFill>
            <a:miter lim="400000"/>
          </a:ln>
        </p:spPr>
        <p:txBody>
          <a:bodyPr lIns="45719" rIns="45719"/>
          <a:lstStyle/>
          <a:p>
            <a:pPr>
              <a:defRPr>
                <a:solidFill>
                  <a:srgbClr val="FFFFFF"/>
                </a:solidFill>
              </a:defRPr>
            </a:pPr>
          </a:p>
        </p:txBody>
      </p:sp>
      <p:sp>
        <p:nvSpPr>
          <p:cNvPr id="198" name="3-дәрежелі шок. Декомпенсирленген, вазотония басым. Жағдайы өте ауыр, таралған цианоз, гипотермия, тыныс алуы беткей, жиі Чейн-Стокс тынысы түрінде, анурия. Церебралды синдром: есі жоқ,адинамия, қарашықтары кеңейген, жарыққа реакциясы жоқ, сезімталдық жо"/>
          <p:cNvSpPr txBox="1"/>
          <p:nvPr>
            <p:ph type="body" idx="4294967295"/>
          </p:nvPr>
        </p:nvSpPr>
        <p:spPr>
          <a:xfrm>
            <a:off x="-107951" y="3108325"/>
            <a:ext cx="9144002" cy="5327650"/>
          </a:xfrm>
          <a:prstGeom prst="rect">
            <a:avLst/>
          </a:prstGeom>
        </p:spPr>
        <p:txBody>
          <a:bodyPr>
            <a:normAutofit fontScale="100000" lnSpcReduction="0"/>
          </a:bodyPr>
          <a:lstStyle/>
          <a:p>
            <a:pPr algn="just">
              <a:defRPr b="1" sz="2400">
                <a:solidFill>
                  <a:srgbClr val="000000"/>
                </a:solidFill>
                <a:latin typeface="Times New Roman"/>
                <a:ea typeface="Times New Roman"/>
                <a:cs typeface="Times New Roman"/>
                <a:sym typeface="Times New Roman"/>
              </a:defRPr>
            </a:pPr>
            <a:r>
              <a:t>3-дәрежелі шок. Декомпенсирленген</a:t>
            </a:r>
            <a:r>
              <a:rPr b="0"/>
              <a:t>, вазотония басым. Жағдайы өте ауыр, таралған цианоз, гипотермия, тыныс алуы беткей, жиі Чейн-Стокс тынысы түрінде, анурия. Церебралды синдром: есі жоқ,адинамия, қарашықтары кеңейген, жарыққа реакциясы жоқ, сезімталдық жойылған. Кардиоваскулярлы синдром: тамыр соғысы анықталмайды немесе жіп тәрізді, систолалық артериалдық қысым 50 мм-ден төмен, жүрек тондары тұйық, аритмия. Қанда айқын метоболикалық ацидоз,ауыр гипоксемия. </a:t>
            </a:r>
            <a:br>
              <a:rPr b="0"/>
            </a:br>
          </a:p>
        </p:txBody>
      </p:sp>
      <p:sp>
        <p:nvSpPr>
          <p:cNvPr id="199" name="ТОРПИДТІК КЕЗЕҢ ІІІ ДӘРЕЖЕ"/>
          <p:cNvSpPr txBox="1"/>
          <p:nvPr/>
        </p:nvSpPr>
        <p:spPr>
          <a:xfrm>
            <a:off x="1975440" y="1855787"/>
            <a:ext cx="4896258" cy="421393"/>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ctr">
              <a:defRPr b="1" sz="2400">
                <a:solidFill>
                  <a:srgbClr val="00B0F0"/>
                </a:solidFill>
                <a:latin typeface="Times New Roman"/>
                <a:ea typeface="Times New Roman"/>
                <a:cs typeface="Times New Roman"/>
                <a:sym typeface="Times New Roman"/>
              </a:defRPr>
            </a:lvl1pPr>
          </a:lstStyle>
          <a:p>
            <a:pPr/>
            <a:r>
              <a:t>ТОРПИДТІК КЕЗЕҢ ІІІ ДӘРЕЖЕ</a:t>
            </a: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01" name="fon-dlya-prezentacii-12.jpg" descr="fon-dlya-prezentacii-12.jpg"/>
          <p:cNvPicPr>
            <a:picLocks noChangeAspect="1"/>
          </p:cNvPicPr>
          <p:nvPr/>
        </p:nvPicPr>
        <p:blipFill>
          <a:blip r:embed="rId2">
            <a:extLst/>
          </a:blip>
          <a:stretch>
            <a:fillRect/>
          </a:stretch>
        </p:blipFill>
        <p:spPr>
          <a:xfrm>
            <a:off x="0" y="-9525"/>
            <a:ext cx="9144000" cy="6867525"/>
          </a:xfrm>
          <a:prstGeom prst="rect">
            <a:avLst/>
          </a:prstGeom>
          <a:ln w="12700">
            <a:miter lim="400000"/>
          </a:ln>
        </p:spPr>
      </p:pic>
      <p:sp>
        <p:nvSpPr>
          <p:cNvPr id="202" name="Жоспар"/>
          <p:cNvSpPr txBox="1"/>
          <p:nvPr>
            <p:ph type="title" idx="4294967295"/>
          </p:nvPr>
        </p:nvSpPr>
        <p:spPr>
          <a:xfrm>
            <a:off x="457200" y="0"/>
            <a:ext cx="8229600" cy="1052513"/>
          </a:xfrm>
          <a:prstGeom prst="rect">
            <a:avLst/>
          </a:prstGeom>
        </p:spPr>
        <p:txBody>
          <a:bodyPr>
            <a:normAutofit fontScale="100000" lnSpcReduction="0"/>
          </a:bodyPr>
          <a:lstStyle>
            <a:lvl1pPr>
              <a:defRPr>
                <a:latin typeface="Times New Roman"/>
                <a:ea typeface="Times New Roman"/>
                <a:cs typeface="Times New Roman"/>
                <a:sym typeface="Times New Roman"/>
              </a:defRPr>
            </a:lvl1pPr>
          </a:lstStyle>
          <a:p>
            <a:pPr/>
            <a:r>
              <a:t>Жоспар</a:t>
            </a:r>
          </a:p>
        </p:txBody>
      </p:sp>
      <p:pic>
        <p:nvPicPr>
          <p:cNvPr id="203" name="image.png" descr="image.png"/>
          <p:cNvPicPr>
            <a:picLocks noChangeAspect="1"/>
          </p:cNvPicPr>
          <p:nvPr/>
        </p:nvPicPr>
        <p:blipFill>
          <a:blip r:embed="rId3">
            <a:extLst/>
          </a:blip>
          <a:stretch>
            <a:fillRect/>
          </a:stretch>
        </p:blipFill>
        <p:spPr>
          <a:xfrm>
            <a:off x="7802562" y="1450975"/>
            <a:ext cx="304801" cy="987425"/>
          </a:xfrm>
          <a:prstGeom prst="rect">
            <a:avLst/>
          </a:prstGeom>
          <a:ln w="12700">
            <a:miter lim="400000"/>
          </a:ln>
        </p:spPr>
      </p:pic>
      <p:pic>
        <p:nvPicPr>
          <p:cNvPr id="204" name="logo.png" descr="logo.png"/>
          <p:cNvPicPr>
            <a:picLocks noChangeAspect="1"/>
          </p:cNvPicPr>
          <p:nvPr/>
        </p:nvPicPr>
        <p:blipFill>
          <a:blip r:embed="rId4">
            <a:extLst/>
          </a:blip>
          <a:stretch>
            <a:fillRect/>
          </a:stretch>
        </p:blipFill>
        <p:spPr>
          <a:xfrm>
            <a:off x="106362" y="285750"/>
            <a:ext cx="3343276" cy="900113"/>
          </a:xfrm>
          <a:prstGeom prst="rect">
            <a:avLst/>
          </a:prstGeom>
          <a:ln w="12700">
            <a:miter lim="400000"/>
          </a:ln>
        </p:spPr>
      </p:pic>
      <p:sp>
        <p:nvSpPr>
          <p:cNvPr id="205" name="СЕМЕЙ МЕДИЦИНА УНИВЕРСИТЕТІ"/>
          <p:cNvSpPr txBox="1"/>
          <p:nvPr/>
        </p:nvSpPr>
        <p:spPr>
          <a:xfrm>
            <a:off x="3608387" y="185737"/>
            <a:ext cx="5284788" cy="102413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lgn="ctr">
              <a:defRPr b="1" sz="3200">
                <a:solidFill>
                  <a:srgbClr val="0096FF"/>
                </a:solidFill>
                <a:latin typeface="Times New Roman"/>
                <a:ea typeface="Times New Roman"/>
                <a:cs typeface="Times New Roman"/>
                <a:sym typeface="Times New Roman"/>
              </a:defRPr>
            </a:lvl1pPr>
          </a:lstStyle>
          <a:p>
            <a:pPr/>
            <a:r>
              <a:t>СЕМЕЙ МЕДИЦИНА УНИВЕРСИТЕТІ</a:t>
            </a:r>
          </a:p>
        </p:txBody>
      </p:sp>
      <p:sp>
        <p:nvSpPr>
          <p:cNvPr id="206" name="Линия"/>
          <p:cNvSpPr/>
          <p:nvPr/>
        </p:nvSpPr>
        <p:spPr>
          <a:xfrm flipV="1">
            <a:off x="15875" y="1570037"/>
            <a:ext cx="9128125" cy="33338"/>
          </a:xfrm>
          <a:prstGeom prst="line">
            <a:avLst/>
          </a:prstGeom>
          <a:ln w="38100">
            <a:solidFill>
              <a:srgbClr val="0096FF"/>
            </a:solidFill>
            <a:miter lim="400000"/>
          </a:ln>
        </p:spPr>
        <p:txBody>
          <a:bodyPr lIns="45719" rIns="45719"/>
          <a:lstStyle/>
          <a:p>
            <a:pPr>
              <a:defRPr>
                <a:solidFill>
                  <a:srgbClr val="FFFFFF"/>
                </a:solidFill>
              </a:defRPr>
            </a:pPr>
          </a:p>
        </p:txBody>
      </p:sp>
      <p:sp>
        <p:nvSpPr>
          <p:cNvPr id="207" name="Линия"/>
          <p:cNvSpPr/>
          <p:nvPr/>
        </p:nvSpPr>
        <p:spPr>
          <a:xfrm flipH="1" flipV="1">
            <a:off x="3602037" y="-41276"/>
            <a:ext cx="6351" cy="1611314"/>
          </a:xfrm>
          <a:prstGeom prst="line">
            <a:avLst/>
          </a:prstGeom>
          <a:ln w="38100">
            <a:solidFill>
              <a:srgbClr val="0096FF"/>
            </a:solidFill>
            <a:miter lim="400000"/>
          </a:ln>
        </p:spPr>
        <p:txBody>
          <a:bodyPr lIns="45719" rIns="45719"/>
          <a:lstStyle/>
          <a:p>
            <a:pPr>
              <a:defRPr>
                <a:solidFill>
                  <a:srgbClr val="FFFFFF"/>
                </a:solidFill>
              </a:defRPr>
            </a:pPr>
          </a:p>
        </p:txBody>
      </p:sp>
      <p:sp>
        <p:nvSpPr>
          <p:cNvPr id="208" name="- тері жабындысының түсі өзгереді (тері қызаруы немесе бозғылдық, цианоз);…"/>
          <p:cNvSpPr txBox="1"/>
          <p:nvPr>
            <p:ph type="body" idx="4294967295"/>
          </p:nvPr>
        </p:nvSpPr>
        <p:spPr>
          <a:xfrm>
            <a:off x="36512" y="2576512"/>
            <a:ext cx="9021763" cy="4195763"/>
          </a:xfrm>
          <a:prstGeom prst="rect">
            <a:avLst/>
          </a:prstGeom>
        </p:spPr>
        <p:txBody>
          <a:bodyPr>
            <a:normAutofit fontScale="100000" lnSpcReduction="0"/>
          </a:bodyPr>
          <a:lstStyle/>
          <a:p>
            <a:pPr algn="just">
              <a:defRPr b="1" sz="1600">
                <a:solidFill>
                  <a:srgbClr val="000000"/>
                </a:solidFill>
                <a:latin typeface="Times New Roman"/>
                <a:ea typeface="Times New Roman"/>
                <a:cs typeface="Times New Roman"/>
                <a:sym typeface="Times New Roman"/>
              </a:defRPr>
            </a:pPr>
            <a:r>
              <a:t>- тері жабындысының түсі өзгереді (тері қызаруы немесе бозғылдық, цианоз);</a:t>
            </a:r>
          </a:p>
          <a:p>
            <a:pPr algn="just">
              <a:defRPr b="1" sz="1600">
                <a:solidFill>
                  <a:srgbClr val="000000"/>
                </a:solidFill>
                <a:latin typeface="Times New Roman"/>
                <a:ea typeface="Times New Roman"/>
                <a:cs typeface="Times New Roman"/>
                <a:sym typeface="Times New Roman"/>
              </a:defRPr>
            </a:pPr>
            <a:r>
              <a:t>- </a:t>
            </a:r>
            <a:r>
              <a:t>ə</a:t>
            </a:r>
            <a:r>
              <a:t>р түрлі экзантемалар;</a:t>
            </a:r>
          </a:p>
          <a:p>
            <a:pPr algn="just">
              <a:defRPr b="1" sz="1600">
                <a:solidFill>
                  <a:srgbClr val="000000"/>
                </a:solidFill>
                <a:latin typeface="Times New Roman"/>
                <a:ea typeface="Times New Roman"/>
                <a:cs typeface="Times New Roman"/>
                <a:sym typeface="Times New Roman"/>
              </a:defRPr>
            </a:pPr>
            <a:r>
              <a:t>- қабақ, бет, мұрын шырышының ісінуі;</a:t>
            </a:r>
          </a:p>
          <a:p>
            <a:pPr algn="just">
              <a:defRPr b="1" sz="1600">
                <a:solidFill>
                  <a:srgbClr val="000000"/>
                </a:solidFill>
                <a:latin typeface="Times New Roman"/>
                <a:ea typeface="Times New Roman"/>
                <a:cs typeface="Times New Roman"/>
                <a:sym typeface="Times New Roman"/>
              </a:defRPr>
            </a:pPr>
            <a:r>
              <a:t>- суық тер;</a:t>
            </a:r>
          </a:p>
          <a:p>
            <a:pPr algn="just">
              <a:defRPr b="1" sz="1600">
                <a:solidFill>
                  <a:srgbClr val="000000"/>
                </a:solidFill>
                <a:latin typeface="Times New Roman"/>
                <a:ea typeface="Times New Roman"/>
                <a:cs typeface="Times New Roman"/>
                <a:sym typeface="Times New Roman"/>
              </a:defRPr>
            </a:pPr>
            <a:r>
              <a:t>- түшкіру, жөтел, қышу сезімі;</a:t>
            </a:r>
          </a:p>
          <a:p>
            <a:pPr algn="just">
              <a:defRPr b="1" sz="1600">
                <a:solidFill>
                  <a:srgbClr val="000000"/>
                </a:solidFill>
                <a:latin typeface="Times New Roman"/>
                <a:ea typeface="Times New Roman"/>
                <a:cs typeface="Times New Roman"/>
                <a:sym typeface="Times New Roman"/>
              </a:defRPr>
            </a:pPr>
            <a:r>
              <a:t>- жас ағу;</a:t>
            </a:r>
          </a:p>
          <a:p>
            <a:pPr algn="just">
              <a:defRPr b="1" sz="1600">
                <a:solidFill>
                  <a:srgbClr val="000000"/>
                </a:solidFill>
                <a:latin typeface="Times New Roman"/>
                <a:ea typeface="Times New Roman"/>
                <a:cs typeface="Times New Roman"/>
                <a:sym typeface="Times New Roman"/>
              </a:defRPr>
            </a:pPr>
            <a:r>
              <a:t>- құсу;</a:t>
            </a:r>
          </a:p>
          <a:p>
            <a:pPr algn="just">
              <a:defRPr b="1" sz="1600">
                <a:solidFill>
                  <a:srgbClr val="000000"/>
                </a:solidFill>
                <a:latin typeface="Times New Roman"/>
                <a:ea typeface="Times New Roman"/>
                <a:cs typeface="Times New Roman"/>
                <a:sym typeface="Times New Roman"/>
              </a:defRPr>
            </a:pPr>
            <a:r>
              <a:t>- аяқ-қолдың клоникалық тырысулары ( кейде тырысулық құлау);</a:t>
            </a:r>
          </a:p>
          <a:p>
            <a:pPr algn="just">
              <a:defRPr b="1" sz="1600">
                <a:solidFill>
                  <a:srgbClr val="000000"/>
                </a:solidFill>
                <a:latin typeface="Times New Roman"/>
                <a:ea typeface="Times New Roman"/>
                <a:cs typeface="Times New Roman"/>
                <a:sym typeface="Times New Roman"/>
              </a:defRPr>
            </a:pPr>
            <a:r>
              <a:t>- қозғалыс бұзылыстары;</a:t>
            </a:r>
          </a:p>
          <a:p>
            <a:pPr algn="just">
              <a:defRPr b="1" sz="1600">
                <a:solidFill>
                  <a:srgbClr val="000000"/>
                </a:solidFill>
                <a:latin typeface="Times New Roman"/>
                <a:ea typeface="Times New Roman"/>
                <a:cs typeface="Times New Roman"/>
                <a:sym typeface="Times New Roman"/>
              </a:defRPr>
            </a:pPr>
            <a:r>
              <a:t>- «өлімнен қорқу»;</a:t>
            </a:r>
          </a:p>
          <a:p>
            <a:pPr algn="just">
              <a:defRPr b="1" sz="1600">
                <a:solidFill>
                  <a:srgbClr val="000000"/>
                </a:solidFill>
                <a:latin typeface="Times New Roman"/>
                <a:ea typeface="Times New Roman"/>
                <a:cs typeface="Times New Roman"/>
                <a:sym typeface="Times New Roman"/>
              </a:defRPr>
            </a:pPr>
            <a:r>
              <a:t>- еріксіз з</a:t>
            </a:r>
            <a:r>
              <a:t>ə</a:t>
            </a:r>
            <a:r>
              <a:t>р, н</a:t>
            </a:r>
            <a:r>
              <a:t>ə</a:t>
            </a:r>
            <a:r>
              <a:t>жіс, газ бөлінуі</a:t>
            </a:r>
            <a:r>
              <a:rPr b="0">
                <a:latin typeface="Century Gothic"/>
                <a:ea typeface="Century Gothic"/>
                <a:cs typeface="Century Gothic"/>
                <a:sym typeface="Century Gothic"/>
              </a:rPr>
              <a:t>.</a:t>
            </a:r>
          </a:p>
        </p:txBody>
      </p:sp>
      <p:sp>
        <p:nvSpPr>
          <p:cNvPr id="209" name="СИМПТОМДАР"/>
          <p:cNvSpPr txBox="1"/>
          <p:nvPr/>
        </p:nvSpPr>
        <p:spPr>
          <a:xfrm>
            <a:off x="3211284" y="1855787"/>
            <a:ext cx="2426157" cy="421393"/>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ctr">
              <a:defRPr b="1" sz="2400">
                <a:solidFill>
                  <a:srgbClr val="00B0F0"/>
                </a:solidFill>
                <a:latin typeface="Times New Roman"/>
                <a:ea typeface="Times New Roman"/>
                <a:cs typeface="Times New Roman"/>
                <a:sym typeface="Times New Roman"/>
              </a:defRPr>
            </a:lvl1pPr>
          </a:lstStyle>
          <a:p>
            <a:pPr/>
            <a:r>
              <a:t>СИМПТОМДАР</a:t>
            </a:r>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11" name="fon-dlya-prezentacii-12.jpg" descr="fon-dlya-prezentacii-12.jpg"/>
          <p:cNvPicPr>
            <a:picLocks noChangeAspect="1"/>
          </p:cNvPicPr>
          <p:nvPr/>
        </p:nvPicPr>
        <p:blipFill>
          <a:blip r:embed="rId2">
            <a:extLst/>
          </a:blip>
          <a:stretch>
            <a:fillRect/>
          </a:stretch>
        </p:blipFill>
        <p:spPr>
          <a:xfrm>
            <a:off x="0" y="23812"/>
            <a:ext cx="9144000" cy="6867526"/>
          </a:xfrm>
          <a:prstGeom prst="rect">
            <a:avLst/>
          </a:prstGeom>
          <a:ln w="12700">
            <a:miter lim="400000"/>
          </a:ln>
        </p:spPr>
      </p:pic>
      <p:sp>
        <p:nvSpPr>
          <p:cNvPr id="212" name="Жоспар"/>
          <p:cNvSpPr txBox="1"/>
          <p:nvPr>
            <p:ph type="title" idx="4294967295"/>
          </p:nvPr>
        </p:nvSpPr>
        <p:spPr>
          <a:xfrm>
            <a:off x="457200" y="0"/>
            <a:ext cx="8229600" cy="1052513"/>
          </a:xfrm>
          <a:prstGeom prst="rect">
            <a:avLst/>
          </a:prstGeom>
        </p:spPr>
        <p:txBody>
          <a:bodyPr>
            <a:normAutofit fontScale="100000" lnSpcReduction="0"/>
          </a:bodyPr>
          <a:lstStyle>
            <a:lvl1pPr>
              <a:defRPr>
                <a:latin typeface="Times New Roman"/>
                <a:ea typeface="Times New Roman"/>
                <a:cs typeface="Times New Roman"/>
                <a:sym typeface="Times New Roman"/>
              </a:defRPr>
            </a:lvl1pPr>
          </a:lstStyle>
          <a:p>
            <a:pPr/>
            <a:r>
              <a:t>Жоспар</a:t>
            </a:r>
          </a:p>
        </p:txBody>
      </p:sp>
      <p:pic>
        <p:nvPicPr>
          <p:cNvPr id="213" name="image.png" descr="image.png"/>
          <p:cNvPicPr>
            <a:picLocks noChangeAspect="1"/>
          </p:cNvPicPr>
          <p:nvPr/>
        </p:nvPicPr>
        <p:blipFill>
          <a:blip r:embed="rId3">
            <a:extLst/>
          </a:blip>
          <a:stretch>
            <a:fillRect/>
          </a:stretch>
        </p:blipFill>
        <p:spPr>
          <a:xfrm>
            <a:off x="7802562" y="1450975"/>
            <a:ext cx="304801" cy="987425"/>
          </a:xfrm>
          <a:prstGeom prst="rect">
            <a:avLst/>
          </a:prstGeom>
          <a:ln w="12700">
            <a:miter lim="400000"/>
          </a:ln>
        </p:spPr>
      </p:pic>
      <p:pic>
        <p:nvPicPr>
          <p:cNvPr id="214" name="logo.png" descr="logo.png"/>
          <p:cNvPicPr>
            <a:picLocks noChangeAspect="1"/>
          </p:cNvPicPr>
          <p:nvPr/>
        </p:nvPicPr>
        <p:blipFill>
          <a:blip r:embed="rId4">
            <a:extLst/>
          </a:blip>
          <a:stretch>
            <a:fillRect/>
          </a:stretch>
        </p:blipFill>
        <p:spPr>
          <a:xfrm>
            <a:off x="106362" y="285750"/>
            <a:ext cx="3343276" cy="900113"/>
          </a:xfrm>
          <a:prstGeom prst="rect">
            <a:avLst/>
          </a:prstGeom>
          <a:ln w="12700">
            <a:miter lim="400000"/>
          </a:ln>
        </p:spPr>
      </p:pic>
      <p:sp>
        <p:nvSpPr>
          <p:cNvPr id="215" name="СЕМЕЙ МЕДИЦИНА УНИВЕРСИТЕТІ"/>
          <p:cNvSpPr txBox="1"/>
          <p:nvPr/>
        </p:nvSpPr>
        <p:spPr>
          <a:xfrm>
            <a:off x="3608387" y="185737"/>
            <a:ext cx="5284788" cy="102413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lgn="ctr">
              <a:defRPr b="1" sz="3200">
                <a:solidFill>
                  <a:srgbClr val="0096FF"/>
                </a:solidFill>
                <a:latin typeface="Times New Roman"/>
                <a:ea typeface="Times New Roman"/>
                <a:cs typeface="Times New Roman"/>
                <a:sym typeface="Times New Roman"/>
              </a:defRPr>
            </a:lvl1pPr>
          </a:lstStyle>
          <a:p>
            <a:pPr/>
            <a:r>
              <a:t>СЕМЕЙ МЕДИЦИНА УНИВЕРСИТЕТІ</a:t>
            </a:r>
          </a:p>
        </p:txBody>
      </p:sp>
      <p:sp>
        <p:nvSpPr>
          <p:cNvPr id="216" name="Линия"/>
          <p:cNvSpPr/>
          <p:nvPr/>
        </p:nvSpPr>
        <p:spPr>
          <a:xfrm flipV="1">
            <a:off x="15875" y="1570037"/>
            <a:ext cx="9128125" cy="33338"/>
          </a:xfrm>
          <a:prstGeom prst="line">
            <a:avLst/>
          </a:prstGeom>
          <a:ln w="38100">
            <a:solidFill>
              <a:srgbClr val="0096FF"/>
            </a:solidFill>
            <a:miter lim="400000"/>
          </a:ln>
        </p:spPr>
        <p:txBody>
          <a:bodyPr lIns="45719" rIns="45719"/>
          <a:lstStyle/>
          <a:p>
            <a:pPr>
              <a:defRPr>
                <a:solidFill>
                  <a:srgbClr val="FFFFFF"/>
                </a:solidFill>
              </a:defRPr>
            </a:pPr>
          </a:p>
        </p:txBody>
      </p:sp>
      <p:sp>
        <p:nvSpPr>
          <p:cNvPr id="217" name="Линия"/>
          <p:cNvSpPr/>
          <p:nvPr/>
        </p:nvSpPr>
        <p:spPr>
          <a:xfrm flipH="1" flipV="1">
            <a:off x="3602037" y="-41276"/>
            <a:ext cx="6351" cy="1611314"/>
          </a:xfrm>
          <a:prstGeom prst="line">
            <a:avLst/>
          </a:prstGeom>
          <a:ln w="38100">
            <a:solidFill>
              <a:srgbClr val="0096FF"/>
            </a:solidFill>
            <a:miter lim="400000"/>
          </a:ln>
        </p:spPr>
        <p:txBody>
          <a:bodyPr lIns="45719" rIns="45719"/>
          <a:lstStyle/>
          <a:p>
            <a:pPr>
              <a:defRPr>
                <a:solidFill>
                  <a:srgbClr val="FFFFFF"/>
                </a:solidFill>
              </a:defRPr>
            </a:pPr>
          </a:p>
        </p:txBody>
      </p:sp>
      <p:sp>
        <p:nvSpPr>
          <p:cNvPr id="218" name="- жиі жіп тəрізді пульс ( перифериялық қан тамырларда);…"/>
          <p:cNvSpPr txBox="1"/>
          <p:nvPr>
            <p:ph type="body" idx="4294967295"/>
          </p:nvPr>
        </p:nvSpPr>
        <p:spPr>
          <a:xfrm>
            <a:off x="187325" y="2430462"/>
            <a:ext cx="8785225" cy="4195763"/>
          </a:xfrm>
          <a:prstGeom prst="rect">
            <a:avLst/>
          </a:prstGeom>
        </p:spPr>
        <p:txBody>
          <a:bodyPr>
            <a:normAutofit fontScale="100000" lnSpcReduction="0"/>
          </a:bodyPr>
          <a:lstStyle/>
          <a:p>
            <a:pPr>
              <a:defRPr b="1">
                <a:solidFill>
                  <a:srgbClr val="000000"/>
                </a:solidFill>
                <a:latin typeface="Times New Roman"/>
                <a:ea typeface="Times New Roman"/>
                <a:cs typeface="Times New Roman"/>
                <a:sym typeface="Times New Roman"/>
              </a:defRPr>
            </a:pPr>
            <a:r>
              <a:t>- жиі жіп т</a:t>
            </a:r>
            <a:r>
              <a:t>ə</a:t>
            </a:r>
            <a:r>
              <a:t>різді пульс ( перифериялық қан тамырларда);</a:t>
            </a:r>
          </a:p>
          <a:p>
            <a:pPr>
              <a:defRPr b="1">
                <a:solidFill>
                  <a:srgbClr val="000000"/>
                </a:solidFill>
                <a:latin typeface="Times New Roman"/>
                <a:ea typeface="Times New Roman"/>
                <a:cs typeface="Times New Roman"/>
                <a:sym typeface="Times New Roman"/>
              </a:defRPr>
            </a:pPr>
            <a:r>
              <a:t>- тахикардия (сирек брадикардия, аритмия);</a:t>
            </a:r>
          </a:p>
          <a:p>
            <a:pPr>
              <a:defRPr b="1">
                <a:solidFill>
                  <a:srgbClr val="000000"/>
                </a:solidFill>
                <a:latin typeface="Times New Roman"/>
                <a:ea typeface="Times New Roman"/>
                <a:cs typeface="Times New Roman"/>
                <a:sym typeface="Times New Roman"/>
              </a:defRPr>
            </a:pPr>
            <a:r>
              <a:t>- жүрек тондері тұйықталған;</a:t>
            </a:r>
          </a:p>
          <a:p>
            <a:pPr>
              <a:defRPr b="1">
                <a:solidFill>
                  <a:srgbClr val="000000"/>
                </a:solidFill>
                <a:latin typeface="Times New Roman"/>
                <a:ea typeface="Times New Roman"/>
                <a:cs typeface="Times New Roman"/>
                <a:sym typeface="Times New Roman"/>
              </a:defRPr>
            </a:pPr>
            <a:r>
              <a:t>- артериалдық қысым тез төмендейді ( ауыр жағдайда төмен қысым анықталмайды).</a:t>
            </a:r>
            <a:br/>
            <a:r>
              <a:t>- жеңіл жағдай кезінде салыстырмалы түрде АҚ төмендемейді, төменгі критикалық деңгей 90-80 мм.рт.ст. Алғашқы минуттарда кейде АҚ аздап төмендеуі мүмкін;</a:t>
            </a:r>
          </a:p>
          <a:p>
            <a:pPr>
              <a:defRPr b="1">
                <a:solidFill>
                  <a:srgbClr val="000000"/>
                </a:solidFill>
                <a:latin typeface="Times New Roman"/>
                <a:ea typeface="Times New Roman"/>
                <a:cs typeface="Times New Roman"/>
                <a:sym typeface="Times New Roman"/>
              </a:defRPr>
            </a:pPr>
            <a:r>
              <a:t>- тыныс бұзылысы (ентігу, қиындаған сырылды тыныс, ауыздан көбік ағу);</a:t>
            </a:r>
          </a:p>
          <a:p>
            <a:pPr>
              <a:defRPr b="1">
                <a:solidFill>
                  <a:srgbClr val="000000"/>
                </a:solidFill>
                <a:latin typeface="Times New Roman"/>
                <a:ea typeface="Times New Roman"/>
                <a:cs typeface="Times New Roman"/>
                <a:sym typeface="Times New Roman"/>
              </a:defRPr>
            </a:pPr>
            <a:r>
              <a:t>- қарашық кеңейген ж</a:t>
            </a:r>
            <a:r>
              <a:t>ə</a:t>
            </a:r>
            <a:r>
              <a:t>не жарыққа реакция жоқ.</a:t>
            </a:r>
          </a:p>
        </p:txBody>
      </p:sp>
      <p:sp>
        <p:nvSpPr>
          <p:cNvPr id="219" name="ОБЕКТИВТІ"/>
          <p:cNvSpPr txBox="1"/>
          <p:nvPr/>
        </p:nvSpPr>
        <p:spPr>
          <a:xfrm>
            <a:off x="3431475" y="1844675"/>
            <a:ext cx="1928625" cy="421392"/>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ctr">
              <a:defRPr b="1" sz="2400">
                <a:solidFill>
                  <a:srgbClr val="00B0F0"/>
                </a:solidFill>
                <a:latin typeface="Times New Roman"/>
                <a:ea typeface="Times New Roman"/>
                <a:cs typeface="Times New Roman"/>
                <a:sym typeface="Times New Roman"/>
              </a:defRPr>
            </a:lvl1pPr>
          </a:lstStyle>
          <a:p>
            <a:pPr/>
            <a:r>
              <a:t>ОБЕКТИВТІ</a:t>
            </a:r>
          </a:p>
        </p:txBody>
      </p:sp>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21" name="fon-dlya-prezentacii-12.jpg" descr="fon-dlya-prezentacii-12.jpg"/>
          <p:cNvPicPr>
            <a:picLocks noChangeAspect="1"/>
          </p:cNvPicPr>
          <p:nvPr/>
        </p:nvPicPr>
        <p:blipFill>
          <a:blip r:embed="rId2">
            <a:extLst/>
          </a:blip>
          <a:stretch>
            <a:fillRect/>
          </a:stretch>
        </p:blipFill>
        <p:spPr>
          <a:xfrm>
            <a:off x="0" y="-9525"/>
            <a:ext cx="9144000" cy="6867525"/>
          </a:xfrm>
          <a:prstGeom prst="rect">
            <a:avLst/>
          </a:prstGeom>
          <a:ln w="12700">
            <a:miter lim="400000"/>
          </a:ln>
        </p:spPr>
      </p:pic>
      <p:sp>
        <p:nvSpPr>
          <p:cNvPr id="222" name="Жоспар"/>
          <p:cNvSpPr txBox="1"/>
          <p:nvPr>
            <p:ph type="title" idx="4294967295"/>
          </p:nvPr>
        </p:nvSpPr>
        <p:spPr>
          <a:xfrm>
            <a:off x="457200" y="0"/>
            <a:ext cx="8229600" cy="1052513"/>
          </a:xfrm>
          <a:prstGeom prst="rect">
            <a:avLst/>
          </a:prstGeom>
        </p:spPr>
        <p:txBody>
          <a:bodyPr>
            <a:normAutofit fontScale="100000" lnSpcReduction="0"/>
          </a:bodyPr>
          <a:lstStyle>
            <a:lvl1pPr>
              <a:defRPr>
                <a:latin typeface="Times New Roman"/>
                <a:ea typeface="Times New Roman"/>
                <a:cs typeface="Times New Roman"/>
                <a:sym typeface="Times New Roman"/>
              </a:defRPr>
            </a:lvl1pPr>
          </a:lstStyle>
          <a:p>
            <a:pPr/>
            <a:r>
              <a:t>Жоспар</a:t>
            </a:r>
          </a:p>
        </p:txBody>
      </p:sp>
      <p:pic>
        <p:nvPicPr>
          <p:cNvPr id="223" name="image.png" descr="image.png"/>
          <p:cNvPicPr>
            <a:picLocks noChangeAspect="1"/>
          </p:cNvPicPr>
          <p:nvPr/>
        </p:nvPicPr>
        <p:blipFill>
          <a:blip r:embed="rId3">
            <a:extLst/>
          </a:blip>
          <a:stretch>
            <a:fillRect/>
          </a:stretch>
        </p:blipFill>
        <p:spPr>
          <a:xfrm>
            <a:off x="7802562" y="1450975"/>
            <a:ext cx="304801" cy="987425"/>
          </a:xfrm>
          <a:prstGeom prst="rect">
            <a:avLst/>
          </a:prstGeom>
          <a:ln w="12700">
            <a:miter lim="400000"/>
          </a:ln>
        </p:spPr>
      </p:pic>
      <p:pic>
        <p:nvPicPr>
          <p:cNvPr id="224" name="logo.png" descr="logo.png"/>
          <p:cNvPicPr>
            <a:picLocks noChangeAspect="1"/>
          </p:cNvPicPr>
          <p:nvPr/>
        </p:nvPicPr>
        <p:blipFill>
          <a:blip r:embed="rId4">
            <a:extLst/>
          </a:blip>
          <a:stretch>
            <a:fillRect/>
          </a:stretch>
        </p:blipFill>
        <p:spPr>
          <a:xfrm>
            <a:off x="106362" y="285750"/>
            <a:ext cx="3343276" cy="900113"/>
          </a:xfrm>
          <a:prstGeom prst="rect">
            <a:avLst/>
          </a:prstGeom>
          <a:ln w="12700">
            <a:miter lim="400000"/>
          </a:ln>
        </p:spPr>
      </p:pic>
      <p:sp>
        <p:nvSpPr>
          <p:cNvPr id="225" name="СЕМЕЙ МЕДИЦИНА УНИВЕРСИТЕТІ"/>
          <p:cNvSpPr txBox="1"/>
          <p:nvPr/>
        </p:nvSpPr>
        <p:spPr>
          <a:xfrm>
            <a:off x="3608387" y="185737"/>
            <a:ext cx="5284788" cy="102413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lgn="ctr">
              <a:defRPr b="1" sz="3200">
                <a:solidFill>
                  <a:srgbClr val="0096FF"/>
                </a:solidFill>
                <a:latin typeface="Times New Roman"/>
                <a:ea typeface="Times New Roman"/>
                <a:cs typeface="Times New Roman"/>
                <a:sym typeface="Times New Roman"/>
              </a:defRPr>
            </a:lvl1pPr>
          </a:lstStyle>
          <a:p>
            <a:pPr/>
            <a:r>
              <a:t>СЕМЕЙ МЕДИЦИНА УНИВЕРСИТЕТІ</a:t>
            </a:r>
          </a:p>
        </p:txBody>
      </p:sp>
      <p:sp>
        <p:nvSpPr>
          <p:cNvPr id="226" name="Линия"/>
          <p:cNvSpPr/>
          <p:nvPr/>
        </p:nvSpPr>
        <p:spPr>
          <a:xfrm flipV="1">
            <a:off x="15875" y="1570037"/>
            <a:ext cx="9128125" cy="33338"/>
          </a:xfrm>
          <a:prstGeom prst="line">
            <a:avLst/>
          </a:prstGeom>
          <a:ln w="38100">
            <a:solidFill>
              <a:srgbClr val="0096FF"/>
            </a:solidFill>
            <a:miter lim="400000"/>
          </a:ln>
        </p:spPr>
        <p:txBody>
          <a:bodyPr lIns="45719" rIns="45719"/>
          <a:lstStyle/>
          <a:p>
            <a:pPr>
              <a:defRPr>
                <a:solidFill>
                  <a:srgbClr val="FFFFFF"/>
                </a:solidFill>
              </a:defRPr>
            </a:pPr>
          </a:p>
        </p:txBody>
      </p:sp>
      <p:sp>
        <p:nvSpPr>
          <p:cNvPr id="227" name="Линия"/>
          <p:cNvSpPr/>
          <p:nvPr/>
        </p:nvSpPr>
        <p:spPr>
          <a:xfrm flipH="1" flipV="1">
            <a:off x="3602037" y="-41276"/>
            <a:ext cx="6351" cy="1611314"/>
          </a:xfrm>
          <a:prstGeom prst="line">
            <a:avLst/>
          </a:prstGeom>
          <a:ln w="38100">
            <a:solidFill>
              <a:srgbClr val="0096FF"/>
            </a:solidFill>
            <a:miter lim="400000"/>
          </a:ln>
        </p:spPr>
        <p:txBody>
          <a:bodyPr lIns="45719" rIns="45719"/>
          <a:lstStyle/>
          <a:p>
            <a:pPr>
              <a:defRPr>
                <a:solidFill>
                  <a:srgbClr val="FFFFFF"/>
                </a:solidFill>
              </a:defRPr>
            </a:pPr>
          </a:p>
        </p:txBody>
      </p:sp>
      <p:sp>
        <p:nvSpPr>
          <p:cNvPr id="228" name="Ақыл – есін бағалау (есін жоғалту);…"/>
          <p:cNvSpPr txBox="1"/>
          <p:nvPr>
            <p:ph type="body" idx="4294967295"/>
          </p:nvPr>
        </p:nvSpPr>
        <p:spPr>
          <a:xfrm>
            <a:off x="474662" y="2630487"/>
            <a:ext cx="8229601" cy="4525963"/>
          </a:xfrm>
          <a:prstGeom prst="rect">
            <a:avLst/>
          </a:prstGeom>
        </p:spPr>
        <p:txBody>
          <a:bodyPr>
            <a:normAutofit fontScale="100000" lnSpcReduction="0"/>
          </a:bodyPr>
          <a:lstStyle/>
          <a:p>
            <a:pPr>
              <a:defRPr sz="2400">
                <a:solidFill>
                  <a:srgbClr val="000000"/>
                </a:solidFill>
                <a:latin typeface="Times New Roman"/>
                <a:ea typeface="Times New Roman"/>
                <a:cs typeface="Times New Roman"/>
                <a:sym typeface="Times New Roman"/>
              </a:defRPr>
            </a:pPr>
            <a:r>
              <a:t>Ақыл – есін бағалау (есін жоғалту);</a:t>
            </a:r>
          </a:p>
          <a:p>
            <a:pPr>
              <a:defRPr sz="2400">
                <a:solidFill>
                  <a:srgbClr val="000000"/>
                </a:solidFill>
                <a:latin typeface="Times New Roman"/>
                <a:ea typeface="Times New Roman"/>
                <a:cs typeface="Times New Roman"/>
                <a:sym typeface="Times New Roman"/>
              </a:defRPr>
            </a:pPr>
            <a:r>
              <a:t>Тері жабындысын қарау ( бозғылт кейде көгерген ), көзге көрінетін шырышты қабаттарда эритемалар, бөртпелер, ісінулер, ринит симптомы, коньюнктивит белгілерін анықтау;</a:t>
            </a:r>
          </a:p>
          <a:p>
            <a:pPr>
              <a:defRPr sz="2400">
                <a:solidFill>
                  <a:srgbClr val="000000"/>
                </a:solidFill>
                <a:latin typeface="Times New Roman"/>
                <a:ea typeface="Times New Roman"/>
                <a:cs typeface="Times New Roman"/>
                <a:sym typeface="Times New Roman"/>
              </a:defRPr>
            </a:pPr>
            <a:r>
              <a:t>Тыныс алу және жұтынудың қиындауы анықталады.</a:t>
            </a:r>
          </a:p>
          <a:p>
            <a:pPr>
              <a:defRPr sz="2400">
                <a:solidFill>
                  <a:srgbClr val="000000"/>
                </a:solidFill>
                <a:latin typeface="Times New Roman"/>
                <a:ea typeface="Times New Roman"/>
                <a:cs typeface="Times New Roman"/>
                <a:sym typeface="Times New Roman"/>
              </a:defRPr>
            </a:pPr>
            <a:r>
              <a:t>Пульсті бағалау (жіп тәрізді ) жүрек жиырылу жиілігі өзгереді (тахикардия), АҚҚ 50-30 мм.с.б.дейін төмендеген.</a:t>
            </a:r>
          </a:p>
          <a:p>
            <a:pPr>
              <a:defRPr sz="2400">
                <a:solidFill>
                  <a:srgbClr val="000000"/>
                </a:solidFill>
                <a:latin typeface="Times New Roman"/>
                <a:ea typeface="Times New Roman"/>
                <a:cs typeface="Times New Roman"/>
                <a:sym typeface="Times New Roman"/>
              </a:defRPr>
            </a:pPr>
            <a:r>
              <a:t>Құсу еріксіз дефекация және зәр шығару.</a:t>
            </a:r>
          </a:p>
        </p:txBody>
      </p:sp>
      <p:sp>
        <p:nvSpPr>
          <p:cNvPr id="229" name="ДИАГНОСТИКА"/>
          <p:cNvSpPr txBox="1"/>
          <p:nvPr/>
        </p:nvSpPr>
        <p:spPr>
          <a:xfrm>
            <a:off x="3123550" y="1844675"/>
            <a:ext cx="2544475" cy="421392"/>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ctr">
              <a:defRPr b="1" sz="2400">
                <a:solidFill>
                  <a:srgbClr val="00B0F0"/>
                </a:solidFill>
                <a:latin typeface="Times New Roman"/>
                <a:ea typeface="Times New Roman"/>
                <a:cs typeface="Times New Roman"/>
                <a:sym typeface="Times New Roman"/>
              </a:defRPr>
            </a:lvl1pPr>
          </a:lstStyle>
          <a:p>
            <a:pPr/>
            <a:r>
              <a:t>ДИАГНОСТИКА</a:t>
            </a:r>
          </a:p>
        </p:txBody>
      </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31" name="fon-dlya-prezentacii-12.jpg" descr="fon-dlya-prezentacii-12.jpg"/>
          <p:cNvPicPr>
            <a:picLocks noChangeAspect="1"/>
          </p:cNvPicPr>
          <p:nvPr/>
        </p:nvPicPr>
        <p:blipFill>
          <a:blip r:embed="rId2">
            <a:extLst/>
          </a:blip>
          <a:stretch>
            <a:fillRect/>
          </a:stretch>
        </p:blipFill>
        <p:spPr>
          <a:xfrm>
            <a:off x="0" y="-9525"/>
            <a:ext cx="9144000" cy="6867525"/>
          </a:xfrm>
          <a:prstGeom prst="rect">
            <a:avLst/>
          </a:prstGeom>
          <a:ln w="12700">
            <a:miter lim="400000"/>
          </a:ln>
        </p:spPr>
      </p:pic>
      <p:sp>
        <p:nvSpPr>
          <p:cNvPr id="232" name="Жоспар"/>
          <p:cNvSpPr txBox="1"/>
          <p:nvPr>
            <p:ph type="title" idx="4294967295"/>
          </p:nvPr>
        </p:nvSpPr>
        <p:spPr>
          <a:xfrm>
            <a:off x="457200" y="0"/>
            <a:ext cx="8229600" cy="1052513"/>
          </a:xfrm>
          <a:prstGeom prst="rect">
            <a:avLst/>
          </a:prstGeom>
        </p:spPr>
        <p:txBody>
          <a:bodyPr>
            <a:normAutofit fontScale="100000" lnSpcReduction="0"/>
          </a:bodyPr>
          <a:lstStyle>
            <a:lvl1pPr>
              <a:defRPr>
                <a:latin typeface="Times New Roman"/>
                <a:ea typeface="Times New Roman"/>
                <a:cs typeface="Times New Roman"/>
                <a:sym typeface="Times New Roman"/>
              </a:defRPr>
            </a:lvl1pPr>
          </a:lstStyle>
          <a:p>
            <a:pPr/>
            <a:r>
              <a:t>Жоспар</a:t>
            </a:r>
          </a:p>
        </p:txBody>
      </p:sp>
      <p:pic>
        <p:nvPicPr>
          <p:cNvPr id="233" name="image.png" descr="image.png"/>
          <p:cNvPicPr>
            <a:picLocks noChangeAspect="1"/>
          </p:cNvPicPr>
          <p:nvPr/>
        </p:nvPicPr>
        <p:blipFill>
          <a:blip r:embed="rId3">
            <a:extLst/>
          </a:blip>
          <a:stretch>
            <a:fillRect/>
          </a:stretch>
        </p:blipFill>
        <p:spPr>
          <a:xfrm>
            <a:off x="7802562" y="1450975"/>
            <a:ext cx="304801" cy="987425"/>
          </a:xfrm>
          <a:prstGeom prst="rect">
            <a:avLst/>
          </a:prstGeom>
          <a:ln w="12700">
            <a:miter lim="400000"/>
          </a:ln>
        </p:spPr>
      </p:pic>
      <p:pic>
        <p:nvPicPr>
          <p:cNvPr id="234" name="logo.png" descr="logo.png"/>
          <p:cNvPicPr>
            <a:picLocks noChangeAspect="1"/>
          </p:cNvPicPr>
          <p:nvPr/>
        </p:nvPicPr>
        <p:blipFill>
          <a:blip r:embed="rId4">
            <a:extLst/>
          </a:blip>
          <a:stretch>
            <a:fillRect/>
          </a:stretch>
        </p:blipFill>
        <p:spPr>
          <a:xfrm>
            <a:off x="106362" y="285750"/>
            <a:ext cx="3343276" cy="900113"/>
          </a:xfrm>
          <a:prstGeom prst="rect">
            <a:avLst/>
          </a:prstGeom>
          <a:ln w="12700">
            <a:miter lim="400000"/>
          </a:ln>
        </p:spPr>
      </p:pic>
      <p:sp>
        <p:nvSpPr>
          <p:cNvPr id="235" name="СЕМЕЙ МЕДИЦИНА УНИВЕРСИТЕТІ"/>
          <p:cNvSpPr txBox="1"/>
          <p:nvPr/>
        </p:nvSpPr>
        <p:spPr>
          <a:xfrm>
            <a:off x="3608387" y="185737"/>
            <a:ext cx="5284788" cy="102413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lgn="ctr">
              <a:defRPr b="1" sz="3200">
                <a:solidFill>
                  <a:srgbClr val="0096FF"/>
                </a:solidFill>
                <a:latin typeface="Times New Roman"/>
                <a:ea typeface="Times New Roman"/>
                <a:cs typeface="Times New Roman"/>
                <a:sym typeface="Times New Roman"/>
              </a:defRPr>
            </a:lvl1pPr>
          </a:lstStyle>
          <a:p>
            <a:pPr/>
            <a:r>
              <a:t>СЕМЕЙ МЕДИЦИНА УНИВЕРСИТЕТІ</a:t>
            </a:r>
          </a:p>
        </p:txBody>
      </p:sp>
      <p:sp>
        <p:nvSpPr>
          <p:cNvPr id="236" name="Линия"/>
          <p:cNvSpPr/>
          <p:nvPr/>
        </p:nvSpPr>
        <p:spPr>
          <a:xfrm flipV="1">
            <a:off x="15875" y="1570037"/>
            <a:ext cx="9128125" cy="33338"/>
          </a:xfrm>
          <a:prstGeom prst="line">
            <a:avLst/>
          </a:prstGeom>
          <a:ln w="38100">
            <a:solidFill>
              <a:srgbClr val="0096FF"/>
            </a:solidFill>
            <a:miter lim="400000"/>
          </a:ln>
        </p:spPr>
        <p:txBody>
          <a:bodyPr lIns="45719" rIns="45719"/>
          <a:lstStyle/>
          <a:p>
            <a:pPr>
              <a:defRPr>
                <a:solidFill>
                  <a:srgbClr val="FFFFFF"/>
                </a:solidFill>
              </a:defRPr>
            </a:pPr>
          </a:p>
        </p:txBody>
      </p:sp>
      <p:sp>
        <p:nvSpPr>
          <p:cNvPr id="237" name="Линия"/>
          <p:cNvSpPr/>
          <p:nvPr/>
        </p:nvSpPr>
        <p:spPr>
          <a:xfrm flipH="1" flipV="1">
            <a:off x="3602037" y="-41276"/>
            <a:ext cx="6351" cy="1611314"/>
          </a:xfrm>
          <a:prstGeom prst="line">
            <a:avLst/>
          </a:prstGeom>
          <a:ln w="38100">
            <a:solidFill>
              <a:srgbClr val="0096FF"/>
            </a:solidFill>
            <a:miter lim="400000"/>
          </a:ln>
        </p:spPr>
        <p:txBody>
          <a:bodyPr lIns="45719" rIns="45719"/>
          <a:lstStyle/>
          <a:p>
            <a:pPr>
              <a:defRPr>
                <a:solidFill>
                  <a:srgbClr val="FFFFFF"/>
                </a:solidFill>
              </a:defRPr>
            </a:pPr>
          </a:p>
        </p:txBody>
      </p:sp>
      <p:sp>
        <p:nvSpPr>
          <p:cNvPr id="238" name="Ағзаға аллергендердің ары қарай түсуін тоқтату;…"/>
          <p:cNvSpPr txBox="1"/>
          <p:nvPr>
            <p:ph type="body" idx="4294967295"/>
          </p:nvPr>
        </p:nvSpPr>
        <p:spPr>
          <a:xfrm>
            <a:off x="82549" y="2613024"/>
            <a:ext cx="9144002" cy="5643564"/>
          </a:xfrm>
          <a:prstGeom prst="rect">
            <a:avLst/>
          </a:prstGeom>
        </p:spPr>
        <p:txBody>
          <a:bodyPr>
            <a:normAutofit fontScale="100000" lnSpcReduction="0"/>
          </a:bodyPr>
          <a:lstStyle/>
          <a:p>
            <a:pPr algn="just">
              <a:defRPr>
                <a:solidFill>
                  <a:srgbClr val="000000"/>
                </a:solidFill>
                <a:latin typeface="Times New Roman"/>
                <a:ea typeface="Times New Roman"/>
                <a:cs typeface="Times New Roman"/>
                <a:sym typeface="Times New Roman"/>
              </a:defRPr>
            </a:pPr>
            <a:r>
              <a:t>Ағзаға аллергендердің ары қарай түсуін тоқтату;</a:t>
            </a:r>
          </a:p>
          <a:p>
            <a:pPr algn="just">
              <a:defRPr>
                <a:solidFill>
                  <a:srgbClr val="000000"/>
                </a:solidFill>
                <a:latin typeface="Times New Roman"/>
                <a:ea typeface="Times New Roman"/>
                <a:cs typeface="Times New Roman"/>
                <a:sym typeface="Times New Roman"/>
              </a:defRPr>
            </a:pPr>
            <a:r>
              <a:t>Тыныс жолдарының өткізгіштігін қалпына келтіру, таза ауаның келуін қамтамасыз ету;</a:t>
            </a:r>
          </a:p>
          <a:p>
            <a:pPr algn="just">
              <a:defRPr>
                <a:solidFill>
                  <a:srgbClr val="000000"/>
                </a:solidFill>
                <a:latin typeface="Times New Roman"/>
                <a:ea typeface="Times New Roman"/>
                <a:cs typeface="Times New Roman"/>
                <a:sym typeface="Times New Roman"/>
              </a:defRPr>
            </a:pPr>
            <a:r>
              <a:t>Науқасты аяғын көтерген күйде </a:t>
            </a:r>
            <a:r>
              <a:rPr b="1"/>
              <a:t>Тренделенбург</a:t>
            </a:r>
            <a:r>
              <a:t> қалпына келтіру, тілін артқа кетуінің алдын алу үшін басын бүйіріне қарату, асфикция, құсық массаларымен аспирация болдырмау үшін төменгі жақты алға тарту;</a:t>
            </a:r>
          </a:p>
          <a:p>
            <a:pPr algn="just">
              <a:defRPr>
                <a:solidFill>
                  <a:srgbClr val="000000"/>
                </a:solidFill>
                <a:latin typeface="Times New Roman"/>
                <a:ea typeface="Times New Roman"/>
                <a:cs typeface="Times New Roman"/>
                <a:sym typeface="Times New Roman"/>
              </a:defRPr>
            </a:pPr>
            <a:r>
              <a:t>Оттегімен емдеу;</a:t>
            </a:r>
          </a:p>
          <a:p>
            <a:pPr algn="just">
              <a:defRPr>
                <a:solidFill>
                  <a:srgbClr val="000000"/>
                </a:solidFill>
                <a:latin typeface="Times New Roman"/>
                <a:ea typeface="Times New Roman"/>
                <a:cs typeface="Times New Roman"/>
                <a:sym typeface="Times New Roman"/>
              </a:defRPr>
            </a:pPr>
            <a:r>
              <a:t>Аллерген парентеральды енген жағдайда 0,1</a:t>
            </a:r>
            <a:r>
              <a:t>% </a:t>
            </a:r>
            <a:r>
              <a:rPr b="1"/>
              <a:t>адреналин </a:t>
            </a:r>
            <a:r>
              <a:t>ертіндісімен 0,1мл/ жасына сәйкес мөлшерде 5,0 мл натрий хлориді изотониялық ертіндісіне араластырып аллерген енген жерді айналдіріп егіп шығады;</a:t>
            </a:r>
          </a:p>
        </p:txBody>
      </p:sp>
      <p:sp>
        <p:nvSpPr>
          <p:cNvPr id="239" name="ШҰҒЫЛ КӨМЕК КӨРСЕТУ"/>
          <p:cNvSpPr txBox="1"/>
          <p:nvPr/>
        </p:nvSpPr>
        <p:spPr>
          <a:xfrm>
            <a:off x="2294899" y="1844675"/>
            <a:ext cx="4200189" cy="421392"/>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ctr">
              <a:defRPr b="1" sz="2400">
                <a:solidFill>
                  <a:srgbClr val="00B0F0"/>
                </a:solidFill>
                <a:latin typeface="Times New Roman"/>
                <a:ea typeface="Times New Roman"/>
                <a:cs typeface="Times New Roman"/>
                <a:sym typeface="Times New Roman"/>
              </a:defRPr>
            </a:lvl1pPr>
          </a:lstStyle>
          <a:p>
            <a:pPr/>
            <a:r>
              <a:t>ШҰҒЫЛ КӨМЕК КӨРСЕТУ</a:t>
            </a:r>
          </a:p>
        </p:txBody>
      </p:sp>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41" name="fon-dlya-prezentacii-12.jpg" descr="fon-dlya-prezentacii-12.jpg"/>
          <p:cNvPicPr>
            <a:picLocks noChangeAspect="1"/>
          </p:cNvPicPr>
          <p:nvPr/>
        </p:nvPicPr>
        <p:blipFill>
          <a:blip r:embed="rId2">
            <a:extLst/>
          </a:blip>
          <a:stretch>
            <a:fillRect/>
          </a:stretch>
        </p:blipFill>
        <p:spPr>
          <a:xfrm>
            <a:off x="0" y="-9525"/>
            <a:ext cx="9144000" cy="6867525"/>
          </a:xfrm>
          <a:prstGeom prst="rect">
            <a:avLst/>
          </a:prstGeom>
          <a:ln w="12700">
            <a:miter lim="400000"/>
          </a:ln>
        </p:spPr>
      </p:pic>
      <p:sp>
        <p:nvSpPr>
          <p:cNvPr id="242" name="Жоспар"/>
          <p:cNvSpPr txBox="1"/>
          <p:nvPr>
            <p:ph type="title" idx="4294967295"/>
          </p:nvPr>
        </p:nvSpPr>
        <p:spPr>
          <a:xfrm>
            <a:off x="457200" y="0"/>
            <a:ext cx="8229600" cy="1052513"/>
          </a:xfrm>
          <a:prstGeom prst="rect">
            <a:avLst/>
          </a:prstGeom>
        </p:spPr>
        <p:txBody>
          <a:bodyPr>
            <a:normAutofit fontScale="100000" lnSpcReduction="0"/>
          </a:bodyPr>
          <a:lstStyle>
            <a:lvl1pPr>
              <a:defRPr>
                <a:latin typeface="Times New Roman"/>
                <a:ea typeface="Times New Roman"/>
                <a:cs typeface="Times New Roman"/>
                <a:sym typeface="Times New Roman"/>
              </a:defRPr>
            </a:lvl1pPr>
          </a:lstStyle>
          <a:p>
            <a:pPr/>
            <a:r>
              <a:t>Жоспар</a:t>
            </a:r>
          </a:p>
        </p:txBody>
      </p:sp>
      <p:pic>
        <p:nvPicPr>
          <p:cNvPr id="243" name="image.png" descr="image.png"/>
          <p:cNvPicPr>
            <a:picLocks noChangeAspect="1"/>
          </p:cNvPicPr>
          <p:nvPr/>
        </p:nvPicPr>
        <p:blipFill>
          <a:blip r:embed="rId3">
            <a:extLst/>
          </a:blip>
          <a:stretch>
            <a:fillRect/>
          </a:stretch>
        </p:blipFill>
        <p:spPr>
          <a:xfrm>
            <a:off x="7802562" y="1450975"/>
            <a:ext cx="304801" cy="987425"/>
          </a:xfrm>
          <a:prstGeom prst="rect">
            <a:avLst/>
          </a:prstGeom>
          <a:ln w="12700">
            <a:miter lim="400000"/>
          </a:ln>
        </p:spPr>
      </p:pic>
      <p:pic>
        <p:nvPicPr>
          <p:cNvPr id="244" name="logo.png" descr="logo.png"/>
          <p:cNvPicPr>
            <a:picLocks noChangeAspect="1"/>
          </p:cNvPicPr>
          <p:nvPr/>
        </p:nvPicPr>
        <p:blipFill>
          <a:blip r:embed="rId4">
            <a:extLst/>
          </a:blip>
          <a:stretch>
            <a:fillRect/>
          </a:stretch>
        </p:blipFill>
        <p:spPr>
          <a:xfrm>
            <a:off x="106362" y="285750"/>
            <a:ext cx="3343276" cy="900113"/>
          </a:xfrm>
          <a:prstGeom prst="rect">
            <a:avLst/>
          </a:prstGeom>
          <a:ln w="12700">
            <a:miter lim="400000"/>
          </a:ln>
        </p:spPr>
      </p:pic>
      <p:sp>
        <p:nvSpPr>
          <p:cNvPr id="245" name="СЕМЕЙ МЕДИЦИНА УНИВЕРСИТЕТІ"/>
          <p:cNvSpPr txBox="1"/>
          <p:nvPr/>
        </p:nvSpPr>
        <p:spPr>
          <a:xfrm>
            <a:off x="3608387" y="185737"/>
            <a:ext cx="5284788" cy="102413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lgn="ctr">
              <a:defRPr b="1" sz="3200">
                <a:solidFill>
                  <a:srgbClr val="0096FF"/>
                </a:solidFill>
                <a:latin typeface="Times New Roman"/>
                <a:ea typeface="Times New Roman"/>
                <a:cs typeface="Times New Roman"/>
                <a:sym typeface="Times New Roman"/>
              </a:defRPr>
            </a:lvl1pPr>
          </a:lstStyle>
          <a:p>
            <a:pPr/>
            <a:r>
              <a:t>СЕМЕЙ МЕДИЦИНА УНИВЕРСИТЕТІ</a:t>
            </a:r>
          </a:p>
        </p:txBody>
      </p:sp>
      <p:sp>
        <p:nvSpPr>
          <p:cNvPr id="246" name="Линия"/>
          <p:cNvSpPr/>
          <p:nvPr/>
        </p:nvSpPr>
        <p:spPr>
          <a:xfrm flipV="1">
            <a:off x="15875" y="1570037"/>
            <a:ext cx="9128125" cy="33338"/>
          </a:xfrm>
          <a:prstGeom prst="line">
            <a:avLst/>
          </a:prstGeom>
          <a:ln w="38100">
            <a:solidFill>
              <a:srgbClr val="0096FF"/>
            </a:solidFill>
            <a:miter lim="400000"/>
          </a:ln>
        </p:spPr>
        <p:txBody>
          <a:bodyPr lIns="45719" rIns="45719"/>
          <a:lstStyle/>
          <a:p>
            <a:pPr>
              <a:defRPr>
                <a:solidFill>
                  <a:srgbClr val="FFFFFF"/>
                </a:solidFill>
              </a:defRPr>
            </a:pPr>
          </a:p>
        </p:txBody>
      </p:sp>
      <p:sp>
        <p:nvSpPr>
          <p:cNvPr id="247" name="Линия"/>
          <p:cNvSpPr/>
          <p:nvPr/>
        </p:nvSpPr>
        <p:spPr>
          <a:xfrm flipH="1" flipV="1">
            <a:off x="3602037" y="-41276"/>
            <a:ext cx="6351" cy="1611314"/>
          </a:xfrm>
          <a:prstGeom prst="line">
            <a:avLst/>
          </a:prstGeom>
          <a:ln w="38100">
            <a:solidFill>
              <a:srgbClr val="0096FF"/>
            </a:solidFill>
            <a:miter lim="400000"/>
          </a:ln>
        </p:spPr>
        <p:txBody>
          <a:bodyPr lIns="45719" rIns="45719"/>
          <a:lstStyle/>
          <a:p>
            <a:pPr>
              <a:defRPr>
                <a:solidFill>
                  <a:srgbClr val="FFFFFF"/>
                </a:solidFill>
              </a:defRPr>
            </a:pPr>
          </a:p>
        </p:txBody>
      </p:sp>
      <p:sp>
        <p:nvSpPr>
          <p:cNvPr id="248" name="Аллерген енген жердің жоғарғы бөлігіне артерияны қыспайтын етіп, 30 минутқа жгут салу ( әр 10 минут сайын жгутты бір-екі минутқа босатып отыру қажет);…"/>
          <p:cNvSpPr txBox="1"/>
          <p:nvPr>
            <p:ph type="body" idx="4294967295"/>
          </p:nvPr>
        </p:nvSpPr>
        <p:spPr>
          <a:xfrm>
            <a:off x="7937" y="2925762"/>
            <a:ext cx="9144001" cy="4391026"/>
          </a:xfrm>
          <a:prstGeom prst="rect">
            <a:avLst/>
          </a:prstGeom>
        </p:spPr>
        <p:txBody>
          <a:bodyPr>
            <a:normAutofit fontScale="100000" lnSpcReduction="0"/>
          </a:bodyPr>
          <a:lstStyle/>
          <a:p>
            <a:pPr>
              <a:defRPr>
                <a:solidFill>
                  <a:srgbClr val="000000"/>
                </a:solidFill>
                <a:latin typeface="Times New Roman"/>
                <a:ea typeface="Times New Roman"/>
                <a:cs typeface="Times New Roman"/>
                <a:sym typeface="Times New Roman"/>
              </a:defRPr>
            </a:pPr>
            <a:r>
              <a:t>Аллерген енген жердің жоғарғы бөлігіне артерияны қыспайтын етіп, 30 минутқа </a:t>
            </a:r>
            <a:r>
              <a:rPr b="1"/>
              <a:t>жгут</a:t>
            </a:r>
            <a:r>
              <a:t> салу ( әр 10 минут сайын жгутты бір-екі минутқа босатып отыру қажет);</a:t>
            </a:r>
          </a:p>
          <a:p>
            <a:pPr>
              <a:defRPr>
                <a:solidFill>
                  <a:srgbClr val="000000"/>
                </a:solidFill>
                <a:latin typeface="Times New Roman"/>
                <a:ea typeface="Times New Roman"/>
                <a:cs typeface="Times New Roman"/>
                <a:sym typeface="Times New Roman"/>
              </a:defRPr>
            </a:pPr>
            <a:r>
              <a:t>Көктамырды тауып 0,1</a:t>
            </a:r>
            <a:r>
              <a:t>% </a:t>
            </a:r>
            <a:r>
              <a:rPr b="1"/>
              <a:t>адреналин ертіндісін</a:t>
            </a:r>
            <a:r>
              <a:t> 0,1 мл</a:t>
            </a:r>
            <a:r>
              <a:t>/</a:t>
            </a:r>
            <a:r>
              <a:t>жасына (0,01-0,02 мл </a:t>
            </a:r>
            <a:r>
              <a:t>/</a:t>
            </a:r>
            <a:r>
              <a:t>кг) сәйкес мөлшерде бірақ, 1,0 мл-ден аспауы керек;</a:t>
            </a:r>
          </a:p>
          <a:p>
            <a:pPr>
              <a:defRPr>
                <a:solidFill>
                  <a:srgbClr val="000000"/>
                </a:solidFill>
                <a:latin typeface="Times New Roman"/>
                <a:ea typeface="Times New Roman"/>
                <a:cs typeface="Times New Roman"/>
                <a:sym typeface="Times New Roman"/>
              </a:defRPr>
            </a:pPr>
            <a:r>
              <a:t>Глюкокортиоидты гормондар енгізу </a:t>
            </a:r>
            <a:r>
              <a:rPr b="1"/>
              <a:t>преднизолон </a:t>
            </a:r>
            <a:r>
              <a:t>5-10 мл </a:t>
            </a:r>
            <a:r>
              <a:t>/</a:t>
            </a:r>
            <a:r>
              <a:t>кг , әсері болмаса қайталау;</a:t>
            </a:r>
          </a:p>
          <a:p>
            <a:pPr>
              <a:defRPr>
                <a:solidFill>
                  <a:srgbClr val="000000"/>
                </a:solidFill>
                <a:latin typeface="Times New Roman"/>
                <a:ea typeface="Times New Roman"/>
                <a:cs typeface="Times New Roman"/>
                <a:sym typeface="Times New Roman"/>
              </a:defRPr>
            </a:pPr>
            <a:r>
              <a:t>Антигистаминды дәрілер енгізу: 2 </a:t>
            </a:r>
            <a:r>
              <a:t>%</a:t>
            </a:r>
            <a:r>
              <a:t> </a:t>
            </a:r>
            <a:r>
              <a:rPr b="1"/>
              <a:t>супрастин </a:t>
            </a:r>
            <a:r>
              <a:t>0,1-0,15 мл / жасына немесе 1</a:t>
            </a:r>
            <a:r>
              <a:t>%</a:t>
            </a:r>
            <a:r>
              <a:t> </a:t>
            </a:r>
            <a:r>
              <a:rPr b="1"/>
              <a:t>димедрол</a:t>
            </a:r>
            <a:r>
              <a:t> ертіндісін 0,05 мл </a:t>
            </a:r>
            <a:r>
              <a:t>/</a:t>
            </a:r>
            <a:r>
              <a:t>кг көктамырға немесе бұлшық етке, бірақ бір жасқа дейінгі балаларға 0,5 мл- ден, бір жастан асқан балаларға 1,0 мл –ден.</a:t>
            </a:r>
          </a:p>
        </p:txBody>
      </p:sp>
      <p:sp>
        <p:nvSpPr>
          <p:cNvPr id="249" name="ШҰҒЫЛ КӨМЕК КӨРСЕТУ"/>
          <p:cNvSpPr txBox="1"/>
          <p:nvPr/>
        </p:nvSpPr>
        <p:spPr>
          <a:xfrm>
            <a:off x="2294899" y="1844675"/>
            <a:ext cx="4200189" cy="421392"/>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ctr">
              <a:defRPr b="1" sz="2400">
                <a:solidFill>
                  <a:srgbClr val="00B0F0"/>
                </a:solidFill>
                <a:latin typeface="Times New Roman"/>
                <a:ea typeface="Times New Roman"/>
                <a:cs typeface="Times New Roman"/>
                <a:sym typeface="Times New Roman"/>
              </a:defRPr>
            </a:lvl1pPr>
          </a:lstStyle>
          <a:p>
            <a:pPr/>
            <a:r>
              <a:t>ШҰҒЫЛ КӨМЕК КӨРСЕТУ</a:t>
            </a:r>
          </a:p>
        </p:txBody>
      </p:sp>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51" name="fon-dlya-prezentacii-12.jpg" descr="fon-dlya-prezentacii-12.jpg"/>
          <p:cNvPicPr>
            <a:picLocks noChangeAspect="1"/>
          </p:cNvPicPr>
          <p:nvPr/>
        </p:nvPicPr>
        <p:blipFill>
          <a:blip r:embed="rId2">
            <a:extLst/>
          </a:blip>
          <a:stretch>
            <a:fillRect/>
          </a:stretch>
        </p:blipFill>
        <p:spPr>
          <a:xfrm>
            <a:off x="0" y="-9525"/>
            <a:ext cx="9144000" cy="6867525"/>
          </a:xfrm>
          <a:prstGeom prst="rect">
            <a:avLst/>
          </a:prstGeom>
          <a:ln w="12700">
            <a:miter lim="400000"/>
          </a:ln>
        </p:spPr>
      </p:pic>
      <p:sp>
        <p:nvSpPr>
          <p:cNvPr id="252" name="Жоспар"/>
          <p:cNvSpPr txBox="1"/>
          <p:nvPr>
            <p:ph type="title" idx="4294967295"/>
          </p:nvPr>
        </p:nvSpPr>
        <p:spPr>
          <a:xfrm>
            <a:off x="457200" y="0"/>
            <a:ext cx="8229600" cy="1052513"/>
          </a:xfrm>
          <a:prstGeom prst="rect">
            <a:avLst/>
          </a:prstGeom>
        </p:spPr>
        <p:txBody>
          <a:bodyPr>
            <a:normAutofit fontScale="100000" lnSpcReduction="0"/>
          </a:bodyPr>
          <a:lstStyle>
            <a:lvl1pPr>
              <a:defRPr>
                <a:latin typeface="Times New Roman"/>
                <a:ea typeface="Times New Roman"/>
                <a:cs typeface="Times New Roman"/>
                <a:sym typeface="Times New Roman"/>
              </a:defRPr>
            </a:lvl1pPr>
          </a:lstStyle>
          <a:p>
            <a:pPr/>
            <a:r>
              <a:t>Жоспар</a:t>
            </a:r>
          </a:p>
        </p:txBody>
      </p:sp>
      <p:pic>
        <p:nvPicPr>
          <p:cNvPr id="253" name="image.png" descr="image.png"/>
          <p:cNvPicPr>
            <a:picLocks noChangeAspect="1"/>
          </p:cNvPicPr>
          <p:nvPr/>
        </p:nvPicPr>
        <p:blipFill>
          <a:blip r:embed="rId3">
            <a:extLst/>
          </a:blip>
          <a:stretch>
            <a:fillRect/>
          </a:stretch>
        </p:blipFill>
        <p:spPr>
          <a:xfrm>
            <a:off x="7802562" y="1450975"/>
            <a:ext cx="304801" cy="987425"/>
          </a:xfrm>
          <a:prstGeom prst="rect">
            <a:avLst/>
          </a:prstGeom>
          <a:ln w="12700">
            <a:miter lim="400000"/>
          </a:ln>
        </p:spPr>
      </p:pic>
      <p:pic>
        <p:nvPicPr>
          <p:cNvPr id="254" name="logo.png" descr="logo.png"/>
          <p:cNvPicPr>
            <a:picLocks noChangeAspect="1"/>
          </p:cNvPicPr>
          <p:nvPr/>
        </p:nvPicPr>
        <p:blipFill>
          <a:blip r:embed="rId4">
            <a:extLst/>
          </a:blip>
          <a:stretch>
            <a:fillRect/>
          </a:stretch>
        </p:blipFill>
        <p:spPr>
          <a:xfrm>
            <a:off x="106362" y="285750"/>
            <a:ext cx="3343276" cy="900113"/>
          </a:xfrm>
          <a:prstGeom prst="rect">
            <a:avLst/>
          </a:prstGeom>
          <a:ln w="12700">
            <a:miter lim="400000"/>
          </a:ln>
        </p:spPr>
      </p:pic>
      <p:sp>
        <p:nvSpPr>
          <p:cNvPr id="255" name="СЕМЕЙ МЕДИЦИНА УНИВЕРСИТЕТІ"/>
          <p:cNvSpPr txBox="1"/>
          <p:nvPr/>
        </p:nvSpPr>
        <p:spPr>
          <a:xfrm>
            <a:off x="3608387" y="185737"/>
            <a:ext cx="5284788" cy="102413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lgn="ctr">
              <a:defRPr b="1" sz="3200">
                <a:solidFill>
                  <a:srgbClr val="0096FF"/>
                </a:solidFill>
                <a:latin typeface="Times New Roman"/>
                <a:ea typeface="Times New Roman"/>
                <a:cs typeface="Times New Roman"/>
                <a:sym typeface="Times New Roman"/>
              </a:defRPr>
            </a:lvl1pPr>
          </a:lstStyle>
          <a:p>
            <a:pPr/>
            <a:r>
              <a:t>СЕМЕЙ МЕДИЦИНА УНИВЕРСИТЕТІ</a:t>
            </a:r>
          </a:p>
        </p:txBody>
      </p:sp>
      <p:sp>
        <p:nvSpPr>
          <p:cNvPr id="256" name="Линия"/>
          <p:cNvSpPr/>
          <p:nvPr/>
        </p:nvSpPr>
        <p:spPr>
          <a:xfrm flipV="1">
            <a:off x="15875" y="1570037"/>
            <a:ext cx="9128125" cy="33338"/>
          </a:xfrm>
          <a:prstGeom prst="line">
            <a:avLst/>
          </a:prstGeom>
          <a:ln w="38100">
            <a:solidFill>
              <a:srgbClr val="0096FF"/>
            </a:solidFill>
            <a:miter lim="400000"/>
          </a:ln>
        </p:spPr>
        <p:txBody>
          <a:bodyPr lIns="45719" rIns="45719"/>
          <a:lstStyle/>
          <a:p>
            <a:pPr>
              <a:defRPr>
                <a:solidFill>
                  <a:srgbClr val="FFFFFF"/>
                </a:solidFill>
              </a:defRPr>
            </a:pPr>
          </a:p>
        </p:txBody>
      </p:sp>
      <p:sp>
        <p:nvSpPr>
          <p:cNvPr id="257" name="Линия"/>
          <p:cNvSpPr/>
          <p:nvPr/>
        </p:nvSpPr>
        <p:spPr>
          <a:xfrm flipH="1" flipV="1">
            <a:off x="3602037" y="-41276"/>
            <a:ext cx="6351" cy="1611314"/>
          </a:xfrm>
          <a:prstGeom prst="line">
            <a:avLst/>
          </a:prstGeom>
          <a:ln w="38100">
            <a:solidFill>
              <a:srgbClr val="0096FF"/>
            </a:solidFill>
            <a:miter lim="400000"/>
          </a:ln>
        </p:spPr>
        <p:txBody>
          <a:bodyPr lIns="45719" rIns="45719"/>
          <a:lstStyle/>
          <a:p>
            <a:pPr>
              <a:defRPr>
                <a:solidFill>
                  <a:srgbClr val="FFFFFF"/>
                </a:solidFill>
              </a:defRPr>
            </a:pPr>
          </a:p>
        </p:txBody>
      </p:sp>
      <p:sp>
        <p:nvSpPr>
          <p:cNvPr id="258" name="Инфузионды терапия 0,9 % натрий хлориді ертіндісі 1 л- ден аз болмау керек.Қан тамыр ішілік көлемді қайта қалпына келтіру үшін.…"/>
          <p:cNvSpPr txBox="1"/>
          <p:nvPr>
            <p:ph type="body" idx="4294967295"/>
          </p:nvPr>
        </p:nvSpPr>
        <p:spPr>
          <a:xfrm>
            <a:off x="15874" y="2732087"/>
            <a:ext cx="9144002" cy="5572126"/>
          </a:xfrm>
          <a:prstGeom prst="rect">
            <a:avLst/>
          </a:prstGeom>
        </p:spPr>
        <p:txBody>
          <a:bodyPr>
            <a:normAutofit fontScale="100000" lnSpcReduction="0"/>
          </a:bodyPr>
          <a:lstStyle/>
          <a:p>
            <a:pPr algn="just">
              <a:defRPr sz="2400">
                <a:solidFill>
                  <a:srgbClr val="000000"/>
                </a:solidFill>
                <a:latin typeface="Times New Roman"/>
                <a:ea typeface="Times New Roman"/>
                <a:cs typeface="Times New Roman"/>
                <a:sym typeface="Times New Roman"/>
              </a:defRPr>
            </a:pPr>
            <a:r>
              <a:t>Инфузионды терапия 0,9 </a:t>
            </a:r>
            <a:r>
              <a:t>% </a:t>
            </a:r>
            <a:r>
              <a:rPr b="1"/>
              <a:t>натрий хлориді </a:t>
            </a:r>
            <a:r>
              <a:t>ертіндісі 1 л- ден аз болмау керек.Қан тамыр ішілік көлемді қайта қалпына келтіру үшін.</a:t>
            </a:r>
          </a:p>
          <a:p>
            <a:pPr>
              <a:defRPr sz="2400">
                <a:solidFill>
                  <a:srgbClr val="000000"/>
                </a:solidFill>
                <a:latin typeface="Times New Roman"/>
                <a:ea typeface="Times New Roman"/>
                <a:cs typeface="Times New Roman"/>
                <a:sym typeface="Times New Roman"/>
              </a:defRPr>
            </a:pPr>
            <a:r>
              <a:t>Алғашқы 10 минут ішінде гемодинамика тұрақтылығы жойылғанда шоктың ауырлығына байланысты қайталап </a:t>
            </a:r>
            <a:r>
              <a:rPr b="1"/>
              <a:t>коллоидты ертінді </a:t>
            </a:r>
            <a:r>
              <a:t>(пентакрахмал) 1-4 мл/кг/мин енгіземіз. Инфузионды терапия жылдамдығы және көлемі АҚҚ жоғарылауымен, орталық венозды қысым жоғарарлауымен және науқастың  жағдайының жақсаруымен анықталады.</a:t>
            </a:r>
          </a:p>
        </p:txBody>
      </p:sp>
      <p:sp>
        <p:nvSpPr>
          <p:cNvPr id="259" name="ШҰҒЫЛ КӨМЕК КӨРСЕТУ"/>
          <p:cNvSpPr txBox="1"/>
          <p:nvPr/>
        </p:nvSpPr>
        <p:spPr>
          <a:xfrm>
            <a:off x="2294899" y="1844675"/>
            <a:ext cx="4200189" cy="421392"/>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ctr">
              <a:defRPr b="1" sz="2400">
                <a:solidFill>
                  <a:srgbClr val="00B0F0"/>
                </a:solidFill>
                <a:latin typeface="Times New Roman"/>
                <a:ea typeface="Times New Roman"/>
                <a:cs typeface="Times New Roman"/>
                <a:sym typeface="Times New Roman"/>
              </a:defRPr>
            </a:lvl1pPr>
          </a:lstStyle>
          <a:p>
            <a:pPr/>
            <a:r>
              <a:t>ШҰҒЫЛ КӨМЕК КӨРСЕТУ</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84" name="fon-dlya-prezentacii-12.jpg" descr="fon-dlya-prezentacii-12.jpg"/>
          <p:cNvPicPr>
            <a:picLocks noChangeAspect="1"/>
          </p:cNvPicPr>
          <p:nvPr/>
        </p:nvPicPr>
        <p:blipFill>
          <a:blip r:embed="rId2">
            <a:extLst/>
          </a:blip>
          <a:stretch>
            <a:fillRect/>
          </a:stretch>
        </p:blipFill>
        <p:spPr>
          <a:xfrm>
            <a:off x="0" y="-9525"/>
            <a:ext cx="9144000" cy="6867525"/>
          </a:xfrm>
          <a:prstGeom prst="rect">
            <a:avLst/>
          </a:prstGeom>
          <a:ln w="12700">
            <a:miter lim="400000"/>
          </a:ln>
        </p:spPr>
      </p:pic>
      <p:sp>
        <p:nvSpPr>
          <p:cNvPr id="85" name="Жоспар"/>
          <p:cNvSpPr txBox="1"/>
          <p:nvPr>
            <p:ph type="title" idx="4294967295"/>
          </p:nvPr>
        </p:nvSpPr>
        <p:spPr>
          <a:xfrm>
            <a:off x="457200" y="0"/>
            <a:ext cx="8229600" cy="1052513"/>
          </a:xfrm>
          <a:prstGeom prst="rect">
            <a:avLst/>
          </a:prstGeom>
        </p:spPr>
        <p:txBody>
          <a:bodyPr>
            <a:normAutofit fontScale="100000" lnSpcReduction="0"/>
          </a:bodyPr>
          <a:lstStyle>
            <a:lvl1pPr>
              <a:defRPr>
                <a:latin typeface="Times New Roman"/>
                <a:ea typeface="Times New Roman"/>
                <a:cs typeface="Times New Roman"/>
                <a:sym typeface="Times New Roman"/>
              </a:defRPr>
            </a:lvl1pPr>
          </a:lstStyle>
          <a:p>
            <a:pPr/>
            <a:r>
              <a:t>Жоспар</a:t>
            </a:r>
          </a:p>
        </p:txBody>
      </p:sp>
      <p:pic>
        <p:nvPicPr>
          <p:cNvPr id="86" name="image.png" descr="image.png"/>
          <p:cNvPicPr>
            <a:picLocks noChangeAspect="1"/>
          </p:cNvPicPr>
          <p:nvPr/>
        </p:nvPicPr>
        <p:blipFill>
          <a:blip r:embed="rId3">
            <a:extLst/>
          </a:blip>
          <a:stretch>
            <a:fillRect/>
          </a:stretch>
        </p:blipFill>
        <p:spPr>
          <a:xfrm>
            <a:off x="7802562" y="1450975"/>
            <a:ext cx="304801" cy="987425"/>
          </a:xfrm>
          <a:prstGeom prst="rect">
            <a:avLst/>
          </a:prstGeom>
          <a:ln w="12700">
            <a:miter lim="400000"/>
          </a:ln>
        </p:spPr>
      </p:pic>
      <p:pic>
        <p:nvPicPr>
          <p:cNvPr id="87" name="logo.png" descr="logo.png"/>
          <p:cNvPicPr>
            <a:picLocks noChangeAspect="1"/>
          </p:cNvPicPr>
          <p:nvPr/>
        </p:nvPicPr>
        <p:blipFill>
          <a:blip r:embed="rId4">
            <a:extLst/>
          </a:blip>
          <a:stretch>
            <a:fillRect/>
          </a:stretch>
        </p:blipFill>
        <p:spPr>
          <a:xfrm>
            <a:off x="106362" y="285750"/>
            <a:ext cx="3343276" cy="900113"/>
          </a:xfrm>
          <a:prstGeom prst="rect">
            <a:avLst/>
          </a:prstGeom>
          <a:ln w="12700">
            <a:miter lim="400000"/>
          </a:ln>
        </p:spPr>
      </p:pic>
      <p:sp>
        <p:nvSpPr>
          <p:cNvPr id="88" name="СЕМЕЙ МЕДИЦИНА УНИВЕРСИТЕТІ"/>
          <p:cNvSpPr txBox="1"/>
          <p:nvPr/>
        </p:nvSpPr>
        <p:spPr>
          <a:xfrm>
            <a:off x="3608387" y="185737"/>
            <a:ext cx="5284788" cy="102413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lgn="ctr">
              <a:defRPr b="1" sz="3200">
                <a:solidFill>
                  <a:srgbClr val="0096FF"/>
                </a:solidFill>
                <a:latin typeface="Times New Roman"/>
                <a:ea typeface="Times New Roman"/>
                <a:cs typeface="Times New Roman"/>
                <a:sym typeface="Times New Roman"/>
              </a:defRPr>
            </a:lvl1pPr>
          </a:lstStyle>
          <a:p>
            <a:pPr/>
            <a:r>
              <a:t>СЕМЕЙ МЕДИЦИНА УНИВЕРСИТЕТІ</a:t>
            </a:r>
          </a:p>
        </p:txBody>
      </p:sp>
      <p:sp>
        <p:nvSpPr>
          <p:cNvPr id="89" name="Линия"/>
          <p:cNvSpPr/>
          <p:nvPr/>
        </p:nvSpPr>
        <p:spPr>
          <a:xfrm flipV="1">
            <a:off x="15875" y="1570037"/>
            <a:ext cx="9128125" cy="33338"/>
          </a:xfrm>
          <a:prstGeom prst="line">
            <a:avLst/>
          </a:prstGeom>
          <a:ln w="38100">
            <a:solidFill>
              <a:srgbClr val="0096FF"/>
            </a:solidFill>
            <a:miter lim="400000"/>
          </a:ln>
        </p:spPr>
        <p:txBody>
          <a:bodyPr lIns="45719" rIns="45719"/>
          <a:lstStyle/>
          <a:p>
            <a:pPr>
              <a:defRPr>
                <a:solidFill>
                  <a:srgbClr val="FFFFFF"/>
                </a:solidFill>
              </a:defRPr>
            </a:pPr>
          </a:p>
        </p:txBody>
      </p:sp>
      <p:sp>
        <p:nvSpPr>
          <p:cNvPr id="90" name="Линия"/>
          <p:cNvSpPr/>
          <p:nvPr/>
        </p:nvSpPr>
        <p:spPr>
          <a:xfrm flipH="1" flipV="1">
            <a:off x="3602037" y="-41276"/>
            <a:ext cx="6351" cy="1611314"/>
          </a:xfrm>
          <a:prstGeom prst="line">
            <a:avLst/>
          </a:prstGeom>
          <a:ln w="38100">
            <a:solidFill>
              <a:srgbClr val="0096FF"/>
            </a:solidFill>
            <a:miter lim="400000"/>
          </a:ln>
        </p:spPr>
        <p:txBody>
          <a:bodyPr lIns="45719" rIns="45719"/>
          <a:lstStyle/>
          <a:p>
            <a:pPr>
              <a:defRPr>
                <a:solidFill>
                  <a:srgbClr val="FFFFFF"/>
                </a:solidFill>
              </a:defRPr>
            </a:pPr>
          </a:p>
        </p:txBody>
      </p:sp>
      <p:sp>
        <p:nvSpPr>
          <p:cNvPr id="91" name="Анафилактикалық  шок- ағзаға аллергендер енгенде жедел түрдегі аллергиялық реакцияны тудыратын, қанайналым, тыныс алу, орталық жүйке жүйесінің ауыр бұзылыстарымен сипатталатын, жіті дамитын, өмірге қауыпты патологиялық үрдіс."/>
          <p:cNvSpPr txBox="1"/>
          <p:nvPr>
            <p:ph type="body" sz="half" idx="4294967295"/>
          </p:nvPr>
        </p:nvSpPr>
        <p:spPr>
          <a:xfrm>
            <a:off x="323850" y="1998662"/>
            <a:ext cx="4543425" cy="4525963"/>
          </a:xfrm>
          <a:prstGeom prst="rect">
            <a:avLst/>
          </a:prstGeom>
        </p:spPr>
        <p:txBody>
          <a:bodyPr>
            <a:normAutofit fontScale="100000" lnSpcReduction="0"/>
          </a:bodyPr>
          <a:lstStyle>
            <a:lvl1pPr>
              <a:defRPr sz="2400">
                <a:solidFill>
                  <a:srgbClr val="000000"/>
                </a:solidFill>
                <a:latin typeface="Times New Roman"/>
                <a:ea typeface="Times New Roman"/>
                <a:cs typeface="Times New Roman"/>
                <a:sym typeface="Times New Roman"/>
              </a:defRPr>
            </a:lvl1pPr>
          </a:lstStyle>
          <a:p>
            <a:pPr/>
            <a:r>
              <a:t>Анафилактикалық  шок- ағзаға аллергендер енгенде жедел түрдегі аллергиялық реакцияны тудыратын, қанайналым, тыныс алу, орталық жүйке жүйесінің ауыр бұзылыстарымен сипатталатын, жіті дамитын, өмірге қауыпты патологиялық үрдіс.</a:t>
            </a:r>
          </a:p>
        </p:txBody>
      </p:sp>
      <p:pic>
        <p:nvPicPr>
          <p:cNvPr id="92" name="image.jpeg" descr="image.jpeg"/>
          <p:cNvPicPr>
            <a:picLocks noChangeAspect="1"/>
          </p:cNvPicPr>
          <p:nvPr/>
        </p:nvPicPr>
        <p:blipFill>
          <a:blip r:embed="rId5">
            <a:extLst/>
          </a:blip>
          <a:stretch>
            <a:fillRect/>
          </a:stretch>
        </p:blipFill>
        <p:spPr>
          <a:xfrm>
            <a:off x="5073650" y="1998662"/>
            <a:ext cx="3757613" cy="3865563"/>
          </a:xfrm>
          <a:prstGeom prst="rect">
            <a:avLst/>
          </a:prstGeom>
          <a:ln w="38100">
            <a:solidFill>
              <a:srgbClr val="0E5580"/>
            </a:solidFill>
          </a:ln>
        </p:spPr>
      </p:pic>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61" name="fon-dlya-prezentacii-12.jpg" descr="fon-dlya-prezentacii-12.jpg"/>
          <p:cNvPicPr>
            <a:picLocks noChangeAspect="1"/>
          </p:cNvPicPr>
          <p:nvPr/>
        </p:nvPicPr>
        <p:blipFill>
          <a:blip r:embed="rId2">
            <a:extLst/>
          </a:blip>
          <a:stretch>
            <a:fillRect/>
          </a:stretch>
        </p:blipFill>
        <p:spPr>
          <a:xfrm>
            <a:off x="0" y="-9525"/>
            <a:ext cx="9144000" cy="6867525"/>
          </a:xfrm>
          <a:prstGeom prst="rect">
            <a:avLst/>
          </a:prstGeom>
          <a:ln w="12700">
            <a:miter lim="400000"/>
          </a:ln>
        </p:spPr>
      </p:pic>
      <p:sp>
        <p:nvSpPr>
          <p:cNvPr id="262" name="Жоспар"/>
          <p:cNvSpPr txBox="1"/>
          <p:nvPr>
            <p:ph type="title" idx="4294967295"/>
          </p:nvPr>
        </p:nvSpPr>
        <p:spPr>
          <a:xfrm>
            <a:off x="457200" y="0"/>
            <a:ext cx="8229600" cy="1052513"/>
          </a:xfrm>
          <a:prstGeom prst="rect">
            <a:avLst/>
          </a:prstGeom>
        </p:spPr>
        <p:txBody>
          <a:bodyPr>
            <a:normAutofit fontScale="100000" lnSpcReduction="0"/>
          </a:bodyPr>
          <a:lstStyle>
            <a:lvl1pPr>
              <a:defRPr>
                <a:latin typeface="Times New Roman"/>
                <a:ea typeface="Times New Roman"/>
                <a:cs typeface="Times New Roman"/>
                <a:sym typeface="Times New Roman"/>
              </a:defRPr>
            </a:lvl1pPr>
          </a:lstStyle>
          <a:p>
            <a:pPr/>
            <a:r>
              <a:t>Жоспар</a:t>
            </a:r>
          </a:p>
        </p:txBody>
      </p:sp>
      <p:pic>
        <p:nvPicPr>
          <p:cNvPr id="263" name="image.png" descr="image.png"/>
          <p:cNvPicPr>
            <a:picLocks noChangeAspect="1"/>
          </p:cNvPicPr>
          <p:nvPr/>
        </p:nvPicPr>
        <p:blipFill>
          <a:blip r:embed="rId3">
            <a:extLst/>
          </a:blip>
          <a:stretch>
            <a:fillRect/>
          </a:stretch>
        </p:blipFill>
        <p:spPr>
          <a:xfrm>
            <a:off x="7802562" y="1450975"/>
            <a:ext cx="304801" cy="987425"/>
          </a:xfrm>
          <a:prstGeom prst="rect">
            <a:avLst/>
          </a:prstGeom>
          <a:ln w="12700">
            <a:miter lim="400000"/>
          </a:ln>
        </p:spPr>
      </p:pic>
      <p:pic>
        <p:nvPicPr>
          <p:cNvPr id="264" name="logo.png" descr="logo.png"/>
          <p:cNvPicPr>
            <a:picLocks noChangeAspect="1"/>
          </p:cNvPicPr>
          <p:nvPr/>
        </p:nvPicPr>
        <p:blipFill>
          <a:blip r:embed="rId4">
            <a:extLst/>
          </a:blip>
          <a:stretch>
            <a:fillRect/>
          </a:stretch>
        </p:blipFill>
        <p:spPr>
          <a:xfrm>
            <a:off x="106362" y="285750"/>
            <a:ext cx="3343276" cy="900113"/>
          </a:xfrm>
          <a:prstGeom prst="rect">
            <a:avLst/>
          </a:prstGeom>
          <a:ln w="12700">
            <a:miter lim="400000"/>
          </a:ln>
        </p:spPr>
      </p:pic>
      <p:sp>
        <p:nvSpPr>
          <p:cNvPr id="265" name="СЕМЕЙ МЕДИЦИНА УНИВЕРСИТЕТІ"/>
          <p:cNvSpPr txBox="1"/>
          <p:nvPr/>
        </p:nvSpPr>
        <p:spPr>
          <a:xfrm>
            <a:off x="3608387" y="185737"/>
            <a:ext cx="5284788" cy="102413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lgn="ctr">
              <a:defRPr b="1" sz="3200">
                <a:solidFill>
                  <a:srgbClr val="0096FF"/>
                </a:solidFill>
                <a:latin typeface="Times New Roman"/>
                <a:ea typeface="Times New Roman"/>
                <a:cs typeface="Times New Roman"/>
                <a:sym typeface="Times New Roman"/>
              </a:defRPr>
            </a:lvl1pPr>
          </a:lstStyle>
          <a:p>
            <a:pPr/>
            <a:r>
              <a:t>СЕМЕЙ МЕДИЦИНА УНИВЕРСИТЕТІ</a:t>
            </a:r>
          </a:p>
        </p:txBody>
      </p:sp>
      <p:sp>
        <p:nvSpPr>
          <p:cNvPr id="266" name="Линия"/>
          <p:cNvSpPr/>
          <p:nvPr/>
        </p:nvSpPr>
        <p:spPr>
          <a:xfrm flipV="1">
            <a:off x="15875" y="1570037"/>
            <a:ext cx="9128125" cy="33338"/>
          </a:xfrm>
          <a:prstGeom prst="line">
            <a:avLst/>
          </a:prstGeom>
          <a:ln w="38100">
            <a:solidFill>
              <a:srgbClr val="0096FF"/>
            </a:solidFill>
            <a:miter lim="400000"/>
          </a:ln>
        </p:spPr>
        <p:txBody>
          <a:bodyPr lIns="45719" rIns="45719"/>
          <a:lstStyle/>
          <a:p>
            <a:pPr>
              <a:defRPr>
                <a:solidFill>
                  <a:srgbClr val="FFFFFF"/>
                </a:solidFill>
              </a:defRPr>
            </a:pPr>
          </a:p>
        </p:txBody>
      </p:sp>
      <p:sp>
        <p:nvSpPr>
          <p:cNvPr id="267" name="Линия"/>
          <p:cNvSpPr/>
          <p:nvPr/>
        </p:nvSpPr>
        <p:spPr>
          <a:xfrm flipH="1" flipV="1">
            <a:off x="3602037" y="-41276"/>
            <a:ext cx="6351" cy="1611314"/>
          </a:xfrm>
          <a:prstGeom prst="line">
            <a:avLst/>
          </a:prstGeom>
          <a:ln w="38100">
            <a:solidFill>
              <a:srgbClr val="0096FF"/>
            </a:solidFill>
            <a:miter lim="400000"/>
          </a:ln>
        </p:spPr>
        <p:txBody>
          <a:bodyPr lIns="45719" rIns="45719"/>
          <a:lstStyle/>
          <a:p>
            <a:pPr>
              <a:defRPr>
                <a:solidFill>
                  <a:srgbClr val="FFFFFF"/>
                </a:solidFill>
              </a:defRPr>
            </a:pPr>
          </a:p>
        </p:txBody>
      </p:sp>
      <p:sp>
        <p:nvSpPr>
          <p:cNvPr id="268" name="Артериалды гипотензияда циркуляциядағы қан көлемі қабынуынан кейін вазопрессорлы аминді, систолалық АҚҚ&gt;90 мм.с.б. келгенше көктамырға титрлеп енгізеді.…"/>
          <p:cNvSpPr txBox="1"/>
          <p:nvPr>
            <p:ph type="body" idx="4294967295"/>
          </p:nvPr>
        </p:nvSpPr>
        <p:spPr>
          <a:xfrm>
            <a:off x="-1" y="2735262"/>
            <a:ext cx="9144002" cy="5257801"/>
          </a:xfrm>
          <a:prstGeom prst="rect">
            <a:avLst/>
          </a:prstGeom>
        </p:spPr>
        <p:txBody>
          <a:bodyPr>
            <a:normAutofit fontScale="100000" lnSpcReduction="0"/>
          </a:bodyPr>
          <a:lstStyle/>
          <a:p>
            <a:pPr algn="just">
              <a:defRPr sz="2800">
                <a:solidFill>
                  <a:srgbClr val="000000"/>
                </a:solidFill>
                <a:latin typeface="Times New Roman"/>
                <a:ea typeface="Times New Roman"/>
                <a:cs typeface="Times New Roman"/>
                <a:sym typeface="Times New Roman"/>
              </a:defRPr>
            </a:pPr>
            <a:r>
              <a:t>Артериалды гипотензияда циркуляциядағы қан көлемі қабынуынан кейін </a:t>
            </a:r>
            <a:r>
              <a:rPr b="1"/>
              <a:t>вазопрессорлы аминді</a:t>
            </a:r>
            <a:r>
              <a:t>, систолалық АҚҚ</a:t>
            </a:r>
            <a:r>
              <a:t>&gt;</a:t>
            </a:r>
            <a:r>
              <a:t>90 мм.с.б. келгенше көктамырға титрлеп енгізеді. </a:t>
            </a:r>
          </a:p>
          <a:p>
            <a:pPr algn="just">
              <a:defRPr b="1" sz="2800">
                <a:solidFill>
                  <a:srgbClr val="000000"/>
                </a:solidFill>
                <a:latin typeface="Times New Roman"/>
                <a:ea typeface="Times New Roman"/>
                <a:cs typeface="Times New Roman"/>
                <a:sym typeface="Times New Roman"/>
              </a:defRPr>
            </a:pPr>
            <a:r>
              <a:t>Допамин </a:t>
            </a:r>
            <a:r>
              <a:rPr b="0"/>
              <a:t>көктамырға тамшылатып 4-10 мкг/кг/мин, 15-20 мкг/кг/мин жылдамдықпен (200 мг допамина 400 мл 0,9</a:t>
            </a:r>
            <a:r>
              <a:rPr b="0"/>
              <a:t>%</a:t>
            </a:r>
            <a:r>
              <a:rPr b="0"/>
              <a:t> натрий хлориді ) аспау керек – инфузионды минутына 2-11 тамшы жылдамдықпен енгізеді. </a:t>
            </a:r>
          </a:p>
        </p:txBody>
      </p:sp>
      <p:sp>
        <p:nvSpPr>
          <p:cNvPr id="269" name="СИМПТОМАТИКАЛЫҚ ЕМ"/>
          <p:cNvSpPr txBox="1"/>
          <p:nvPr/>
        </p:nvSpPr>
        <p:spPr>
          <a:xfrm>
            <a:off x="2295991" y="1844675"/>
            <a:ext cx="4199593" cy="421392"/>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ctr">
              <a:defRPr b="1" sz="2400">
                <a:solidFill>
                  <a:srgbClr val="00B0F0"/>
                </a:solidFill>
                <a:latin typeface="Times New Roman"/>
                <a:ea typeface="Times New Roman"/>
                <a:cs typeface="Times New Roman"/>
                <a:sym typeface="Times New Roman"/>
              </a:defRPr>
            </a:lvl1pPr>
          </a:lstStyle>
          <a:p>
            <a:pPr/>
            <a:r>
              <a:t>СИМПТОМАТИКАЛЫҚ ЕМ</a:t>
            </a:r>
          </a:p>
        </p:txBody>
      </p:sp>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71" name="fon-dlya-prezentacii-12.jpg" descr="fon-dlya-prezentacii-12.jpg"/>
          <p:cNvPicPr>
            <a:picLocks noChangeAspect="1"/>
          </p:cNvPicPr>
          <p:nvPr/>
        </p:nvPicPr>
        <p:blipFill>
          <a:blip r:embed="rId2">
            <a:extLst/>
          </a:blip>
          <a:stretch>
            <a:fillRect/>
          </a:stretch>
        </p:blipFill>
        <p:spPr>
          <a:xfrm>
            <a:off x="0" y="-9525"/>
            <a:ext cx="9144000" cy="6867525"/>
          </a:xfrm>
          <a:prstGeom prst="rect">
            <a:avLst/>
          </a:prstGeom>
          <a:ln w="12700">
            <a:miter lim="400000"/>
          </a:ln>
        </p:spPr>
      </p:pic>
      <p:sp>
        <p:nvSpPr>
          <p:cNvPr id="272" name="Жоспар"/>
          <p:cNvSpPr txBox="1"/>
          <p:nvPr>
            <p:ph type="title" idx="4294967295"/>
          </p:nvPr>
        </p:nvSpPr>
        <p:spPr>
          <a:xfrm>
            <a:off x="457200" y="0"/>
            <a:ext cx="8229600" cy="1052513"/>
          </a:xfrm>
          <a:prstGeom prst="rect">
            <a:avLst/>
          </a:prstGeom>
        </p:spPr>
        <p:txBody>
          <a:bodyPr>
            <a:normAutofit fontScale="100000" lnSpcReduction="0"/>
          </a:bodyPr>
          <a:lstStyle>
            <a:lvl1pPr>
              <a:defRPr>
                <a:latin typeface="Times New Roman"/>
                <a:ea typeface="Times New Roman"/>
                <a:cs typeface="Times New Roman"/>
                <a:sym typeface="Times New Roman"/>
              </a:defRPr>
            </a:lvl1pPr>
          </a:lstStyle>
          <a:p>
            <a:pPr/>
            <a:r>
              <a:t>Жоспар</a:t>
            </a:r>
          </a:p>
        </p:txBody>
      </p:sp>
      <p:pic>
        <p:nvPicPr>
          <p:cNvPr id="273" name="image.png" descr="image.png"/>
          <p:cNvPicPr>
            <a:picLocks noChangeAspect="1"/>
          </p:cNvPicPr>
          <p:nvPr/>
        </p:nvPicPr>
        <p:blipFill>
          <a:blip r:embed="rId3">
            <a:extLst/>
          </a:blip>
          <a:stretch>
            <a:fillRect/>
          </a:stretch>
        </p:blipFill>
        <p:spPr>
          <a:xfrm>
            <a:off x="7802562" y="1450975"/>
            <a:ext cx="304801" cy="987425"/>
          </a:xfrm>
          <a:prstGeom prst="rect">
            <a:avLst/>
          </a:prstGeom>
          <a:ln w="12700">
            <a:miter lim="400000"/>
          </a:ln>
        </p:spPr>
      </p:pic>
      <p:pic>
        <p:nvPicPr>
          <p:cNvPr id="274" name="logo.png" descr="logo.png"/>
          <p:cNvPicPr>
            <a:picLocks noChangeAspect="1"/>
          </p:cNvPicPr>
          <p:nvPr/>
        </p:nvPicPr>
        <p:blipFill>
          <a:blip r:embed="rId4">
            <a:extLst/>
          </a:blip>
          <a:stretch>
            <a:fillRect/>
          </a:stretch>
        </p:blipFill>
        <p:spPr>
          <a:xfrm>
            <a:off x="106362" y="285750"/>
            <a:ext cx="3343276" cy="900113"/>
          </a:xfrm>
          <a:prstGeom prst="rect">
            <a:avLst/>
          </a:prstGeom>
          <a:ln w="12700">
            <a:miter lim="400000"/>
          </a:ln>
        </p:spPr>
      </p:pic>
      <p:sp>
        <p:nvSpPr>
          <p:cNvPr id="275" name="СЕМЕЙ МЕДИЦИНА УНИВЕРСИТЕТІ"/>
          <p:cNvSpPr txBox="1"/>
          <p:nvPr/>
        </p:nvSpPr>
        <p:spPr>
          <a:xfrm>
            <a:off x="3608387" y="185737"/>
            <a:ext cx="5284788" cy="102413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lgn="ctr">
              <a:defRPr b="1" sz="3200">
                <a:solidFill>
                  <a:srgbClr val="0096FF"/>
                </a:solidFill>
                <a:latin typeface="Times New Roman"/>
                <a:ea typeface="Times New Roman"/>
                <a:cs typeface="Times New Roman"/>
                <a:sym typeface="Times New Roman"/>
              </a:defRPr>
            </a:lvl1pPr>
          </a:lstStyle>
          <a:p>
            <a:pPr/>
            <a:r>
              <a:t>СЕМЕЙ МЕДИЦИНА УНИВЕРСИТЕТІ</a:t>
            </a:r>
          </a:p>
        </p:txBody>
      </p:sp>
      <p:sp>
        <p:nvSpPr>
          <p:cNvPr id="276" name="Линия"/>
          <p:cNvSpPr/>
          <p:nvPr/>
        </p:nvSpPr>
        <p:spPr>
          <a:xfrm flipV="1">
            <a:off x="15875" y="1570037"/>
            <a:ext cx="9128125" cy="33338"/>
          </a:xfrm>
          <a:prstGeom prst="line">
            <a:avLst/>
          </a:prstGeom>
          <a:ln w="38100">
            <a:solidFill>
              <a:srgbClr val="0096FF"/>
            </a:solidFill>
            <a:miter lim="400000"/>
          </a:ln>
        </p:spPr>
        <p:txBody>
          <a:bodyPr lIns="45719" rIns="45719"/>
          <a:lstStyle/>
          <a:p>
            <a:pPr>
              <a:defRPr>
                <a:solidFill>
                  <a:srgbClr val="FFFFFF"/>
                </a:solidFill>
              </a:defRPr>
            </a:pPr>
          </a:p>
        </p:txBody>
      </p:sp>
      <p:sp>
        <p:nvSpPr>
          <p:cNvPr id="277" name="Линия"/>
          <p:cNvSpPr/>
          <p:nvPr/>
        </p:nvSpPr>
        <p:spPr>
          <a:xfrm flipH="1" flipV="1">
            <a:off x="3602037" y="-41276"/>
            <a:ext cx="6351" cy="1611314"/>
          </a:xfrm>
          <a:prstGeom prst="line">
            <a:avLst/>
          </a:prstGeom>
          <a:ln w="38100">
            <a:solidFill>
              <a:srgbClr val="0096FF"/>
            </a:solidFill>
            <a:miter lim="400000"/>
          </a:ln>
        </p:spPr>
        <p:txBody>
          <a:bodyPr lIns="45719" rIns="45719"/>
          <a:lstStyle/>
          <a:p>
            <a:pPr>
              <a:defRPr>
                <a:solidFill>
                  <a:srgbClr val="FFFFFF"/>
                </a:solidFill>
              </a:defRPr>
            </a:pPr>
          </a:p>
        </p:txBody>
      </p:sp>
      <p:sp>
        <p:nvSpPr>
          <p:cNvPr id="278" name="Брадикардия дамыса 0,1%  атропин ертіндісі 0,5 мл тері астына;…"/>
          <p:cNvSpPr txBox="1"/>
          <p:nvPr>
            <p:ph type="body" idx="4294967295"/>
          </p:nvPr>
        </p:nvSpPr>
        <p:spPr>
          <a:xfrm>
            <a:off x="7937" y="2735262"/>
            <a:ext cx="9144001" cy="5500688"/>
          </a:xfrm>
          <a:prstGeom prst="rect">
            <a:avLst/>
          </a:prstGeom>
        </p:spPr>
        <p:txBody>
          <a:bodyPr>
            <a:normAutofit fontScale="100000" lnSpcReduction="0"/>
          </a:bodyPr>
          <a:lstStyle/>
          <a:p>
            <a:pPr algn="just">
              <a:defRPr sz="2400">
                <a:solidFill>
                  <a:srgbClr val="000000"/>
                </a:solidFill>
                <a:latin typeface="Times New Roman"/>
                <a:ea typeface="Times New Roman"/>
                <a:cs typeface="Times New Roman"/>
                <a:sym typeface="Times New Roman"/>
              </a:defRPr>
            </a:pPr>
            <a:r>
              <a:t>Брадикардия дамыса 0,1</a:t>
            </a:r>
            <a:r>
              <a:t>% </a:t>
            </a:r>
            <a:r>
              <a:t> </a:t>
            </a:r>
            <a:r>
              <a:rPr b="1"/>
              <a:t>атропин ертіндісі </a:t>
            </a:r>
            <a:r>
              <a:t>0,5 мл тері астына;</a:t>
            </a:r>
          </a:p>
          <a:p>
            <a:pPr algn="just">
              <a:defRPr sz="2400">
                <a:solidFill>
                  <a:srgbClr val="000000"/>
                </a:solidFill>
                <a:latin typeface="Times New Roman"/>
                <a:ea typeface="Times New Roman"/>
                <a:cs typeface="Times New Roman"/>
                <a:sym typeface="Times New Roman"/>
              </a:defRPr>
            </a:pPr>
            <a:r>
              <a:t>Бронхоспатикалық синдромда көктамырға 2,4 </a:t>
            </a:r>
            <a:r>
              <a:t>% </a:t>
            </a:r>
            <a:r>
              <a:rPr b="1"/>
              <a:t>аминофиллин ертіндісі </a:t>
            </a:r>
            <a:r>
              <a:t>1,0 мл</a:t>
            </a:r>
            <a:r>
              <a:t> </a:t>
            </a:r>
            <a:r>
              <a:t> (10</a:t>
            </a:r>
            <a:r>
              <a:t>.0 </a:t>
            </a:r>
            <a:r>
              <a:t>мл </a:t>
            </a:r>
            <a:r>
              <a:t>-</a:t>
            </a:r>
            <a:r>
              <a:t>ден аспау керек ) 20 мл изотоникалық ертінді натрий хлоридіне еріту немесе ингаляциялық бета2 </a:t>
            </a:r>
            <a:r>
              <a:t>-</a:t>
            </a:r>
            <a:r>
              <a:t>адреномиметиктер – сальбутамол 2,5 – 5,0 мг </a:t>
            </a:r>
            <a:r>
              <a:rPr b="1"/>
              <a:t>небулайзер</a:t>
            </a:r>
            <a:r>
              <a:t> арқылы енгізу.</a:t>
            </a:r>
          </a:p>
          <a:p>
            <a:pPr algn="just">
              <a:defRPr sz="2400">
                <a:solidFill>
                  <a:srgbClr val="000000"/>
                </a:solidFill>
                <a:latin typeface="Times New Roman"/>
                <a:ea typeface="Times New Roman"/>
                <a:cs typeface="Times New Roman"/>
                <a:sym typeface="Times New Roman"/>
              </a:defRPr>
            </a:pPr>
            <a:r>
              <a:t>Цианоз, диспноэ немесе аускультацияда құрғақ сырылдар анықталғанда оттегі емі жасау; тыныс алу тоқтаған жағдайда өкпені жасанды желдендіру, көмей ісінуінде – </a:t>
            </a:r>
            <a:r>
              <a:rPr b="1"/>
              <a:t>трахеостомия </a:t>
            </a:r>
            <a:r>
              <a:t>жасау.</a:t>
            </a:r>
          </a:p>
        </p:txBody>
      </p:sp>
      <p:sp>
        <p:nvSpPr>
          <p:cNvPr id="279" name="СИМПТОМАТИКАЛЫҚ ЕМ"/>
          <p:cNvSpPr txBox="1"/>
          <p:nvPr/>
        </p:nvSpPr>
        <p:spPr>
          <a:xfrm>
            <a:off x="2295991" y="1844675"/>
            <a:ext cx="4199593" cy="421392"/>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ctr">
              <a:defRPr b="1" sz="2400">
                <a:solidFill>
                  <a:srgbClr val="00B0F0"/>
                </a:solidFill>
                <a:latin typeface="Times New Roman"/>
                <a:ea typeface="Times New Roman"/>
                <a:cs typeface="Times New Roman"/>
                <a:sym typeface="Times New Roman"/>
              </a:defRPr>
            </a:lvl1pPr>
          </a:lstStyle>
          <a:p>
            <a:pPr/>
            <a:r>
              <a:t>СИМПТОМАТИКАЛЫҚ ЕМ</a:t>
            </a:r>
          </a:p>
        </p:txBody>
      </p:sp>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81" name="fon-dlya-prezentacii-12.jpg" descr="fon-dlya-prezentacii-12.jpg"/>
          <p:cNvPicPr>
            <a:picLocks noChangeAspect="1"/>
          </p:cNvPicPr>
          <p:nvPr/>
        </p:nvPicPr>
        <p:blipFill>
          <a:blip r:embed="rId2">
            <a:extLst/>
          </a:blip>
          <a:stretch>
            <a:fillRect/>
          </a:stretch>
        </p:blipFill>
        <p:spPr>
          <a:xfrm>
            <a:off x="0" y="-9525"/>
            <a:ext cx="9144000" cy="6867525"/>
          </a:xfrm>
          <a:prstGeom prst="rect">
            <a:avLst/>
          </a:prstGeom>
          <a:ln w="12700">
            <a:miter lim="400000"/>
          </a:ln>
        </p:spPr>
      </p:pic>
      <p:sp>
        <p:nvSpPr>
          <p:cNvPr id="282" name="Жоспар"/>
          <p:cNvSpPr txBox="1"/>
          <p:nvPr>
            <p:ph type="title" idx="4294967295"/>
          </p:nvPr>
        </p:nvSpPr>
        <p:spPr>
          <a:xfrm>
            <a:off x="457200" y="0"/>
            <a:ext cx="8229600" cy="1052513"/>
          </a:xfrm>
          <a:prstGeom prst="rect">
            <a:avLst/>
          </a:prstGeom>
        </p:spPr>
        <p:txBody>
          <a:bodyPr>
            <a:normAutofit fontScale="100000" lnSpcReduction="0"/>
          </a:bodyPr>
          <a:lstStyle>
            <a:lvl1pPr>
              <a:defRPr>
                <a:latin typeface="Times New Roman"/>
                <a:ea typeface="Times New Roman"/>
                <a:cs typeface="Times New Roman"/>
                <a:sym typeface="Times New Roman"/>
              </a:defRPr>
            </a:lvl1pPr>
          </a:lstStyle>
          <a:p>
            <a:pPr/>
            <a:r>
              <a:t>Жоспар</a:t>
            </a:r>
          </a:p>
        </p:txBody>
      </p:sp>
      <p:pic>
        <p:nvPicPr>
          <p:cNvPr id="283" name="image.png" descr="image.png"/>
          <p:cNvPicPr>
            <a:picLocks noChangeAspect="1"/>
          </p:cNvPicPr>
          <p:nvPr/>
        </p:nvPicPr>
        <p:blipFill>
          <a:blip r:embed="rId3">
            <a:extLst/>
          </a:blip>
          <a:stretch>
            <a:fillRect/>
          </a:stretch>
        </p:blipFill>
        <p:spPr>
          <a:xfrm>
            <a:off x="7802562" y="1450975"/>
            <a:ext cx="304801" cy="987425"/>
          </a:xfrm>
          <a:prstGeom prst="rect">
            <a:avLst/>
          </a:prstGeom>
          <a:ln w="12700">
            <a:miter lim="400000"/>
          </a:ln>
        </p:spPr>
      </p:pic>
      <p:pic>
        <p:nvPicPr>
          <p:cNvPr id="284" name="logo.png" descr="logo.png"/>
          <p:cNvPicPr>
            <a:picLocks noChangeAspect="1"/>
          </p:cNvPicPr>
          <p:nvPr/>
        </p:nvPicPr>
        <p:blipFill>
          <a:blip r:embed="rId4">
            <a:extLst/>
          </a:blip>
          <a:stretch>
            <a:fillRect/>
          </a:stretch>
        </p:blipFill>
        <p:spPr>
          <a:xfrm>
            <a:off x="106362" y="285750"/>
            <a:ext cx="3343276" cy="900113"/>
          </a:xfrm>
          <a:prstGeom prst="rect">
            <a:avLst/>
          </a:prstGeom>
          <a:ln w="12700">
            <a:miter lim="400000"/>
          </a:ln>
        </p:spPr>
      </p:pic>
      <p:sp>
        <p:nvSpPr>
          <p:cNvPr id="285" name="СЕМЕЙ МЕДИЦИНА УНИВЕРСИТЕТІ"/>
          <p:cNvSpPr txBox="1"/>
          <p:nvPr/>
        </p:nvSpPr>
        <p:spPr>
          <a:xfrm>
            <a:off x="3608387" y="185737"/>
            <a:ext cx="5284788" cy="102413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lgn="ctr">
              <a:defRPr b="1" sz="3200">
                <a:solidFill>
                  <a:srgbClr val="0096FF"/>
                </a:solidFill>
                <a:latin typeface="Times New Roman"/>
                <a:ea typeface="Times New Roman"/>
                <a:cs typeface="Times New Roman"/>
                <a:sym typeface="Times New Roman"/>
              </a:defRPr>
            </a:lvl1pPr>
          </a:lstStyle>
          <a:p>
            <a:pPr/>
            <a:r>
              <a:t>СЕМЕЙ МЕДИЦИНА УНИВЕРСИТЕТІ</a:t>
            </a:r>
          </a:p>
        </p:txBody>
      </p:sp>
      <p:sp>
        <p:nvSpPr>
          <p:cNvPr id="286" name="Линия"/>
          <p:cNvSpPr/>
          <p:nvPr/>
        </p:nvSpPr>
        <p:spPr>
          <a:xfrm flipV="1">
            <a:off x="15875" y="1570037"/>
            <a:ext cx="9128125" cy="33338"/>
          </a:xfrm>
          <a:prstGeom prst="line">
            <a:avLst/>
          </a:prstGeom>
          <a:ln w="38100">
            <a:solidFill>
              <a:srgbClr val="0096FF"/>
            </a:solidFill>
            <a:miter lim="400000"/>
          </a:ln>
        </p:spPr>
        <p:txBody>
          <a:bodyPr lIns="45719" rIns="45719"/>
          <a:lstStyle/>
          <a:p>
            <a:pPr>
              <a:defRPr>
                <a:solidFill>
                  <a:srgbClr val="FFFFFF"/>
                </a:solidFill>
              </a:defRPr>
            </a:pPr>
          </a:p>
        </p:txBody>
      </p:sp>
      <p:sp>
        <p:nvSpPr>
          <p:cNvPr id="287" name="Линия"/>
          <p:cNvSpPr/>
          <p:nvPr/>
        </p:nvSpPr>
        <p:spPr>
          <a:xfrm flipH="1" flipV="1">
            <a:off x="3602037" y="-41276"/>
            <a:ext cx="6351" cy="1611314"/>
          </a:xfrm>
          <a:prstGeom prst="line">
            <a:avLst/>
          </a:prstGeom>
          <a:ln w="38100">
            <a:solidFill>
              <a:srgbClr val="0096FF"/>
            </a:solidFill>
            <a:miter lim="400000"/>
          </a:ln>
        </p:spPr>
        <p:txBody>
          <a:bodyPr lIns="45719" rIns="45719"/>
          <a:lstStyle/>
          <a:p>
            <a:pPr>
              <a:defRPr>
                <a:solidFill>
                  <a:srgbClr val="FFFFFF"/>
                </a:solidFill>
              </a:defRPr>
            </a:pPr>
          </a:p>
        </p:txBody>
      </p:sp>
      <p:sp>
        <p:nvSpPr>
          <p:cNvPr id="288" name="1. *Эпинефрин 0,18% - 1,0мл, амп.…"/>
          <p:cNvSpPr txBox="1"/>
          <p:nvPr>
            <p:ph type="body" idx="4294967295"/>
          </p:nvPr>
        </p:nvSpPr>
        <p:spPr>
          <a:xfrm>
            <a:off x="1692275" y="2438400"/>
            <a:ext cx="6711950" cy="4195763"/>
          </a:xfrm>
          <a:prstGeom prst="rect">
            <a:avLst/>
          </a:prstGeom>
        </p:spPr>
        <p:txBody>
          <a:bodyPr>
            <a:normAutofit fontScale="100000" lnSpcReduction="0"/>
          </a:bodyPr>
          <a:lstStyle/>
          <a:p>
            <a:pPr marL="315468" indent="-315468" defTabSz="420623">
              <a:spcBef>
                <a:spcPts val="900"/>
              </a:spcBef>
              <a:defRPr b="1" sz="1840">
                <a:solidFill>
                  <a:srgbClr val="000000"/>
                </a:solidFill>
                <a:latin typeface="Times New Roman"/>
                <a:ea typeface="Times New Roman"/>
                <a:cs typeface="Times New Roman"/>
                <a:sym typeface="Times New Roman"/>
              </a:defRPr>
            </a:pPr>
            <a:r>
              <a:t>1. *Эпинефрин 0,18% - 1,0мл, амп.</a:t>
            </a:r>
          </a:p>
          <a:p>
            <a:pPr marL="315468" indent="-315468" defTabSz="420623">
              <a:spcBef>
                <a:spcPts val="900"/>
              </a:spcBef>
              <a:defRPr b="1" sz="1840">
                <a:solidFill>
                  <a:srgbClr val="000000"/>
                </a:solidFill>
                <a:latin typeface="Times New Roman"/>
                <a:ea typeface="Times New Roman"/>
                <a:cs typeface="Times New Roman"/>
                <a:sym typeface="Times New Roman"/>
              </a:defRPr>
            </a:pPr>
            <a:r>
              <a:t>2. *Натрий хлориді 0,9% - 400 мл, фл.</a:t>
            </a:r>
          </a:p>
          <a:p>
            <a:pPr marL="315468" indent="-315468" defTabSz="420623">
              <a:spcBef>
                <a:spcPts val="900"/>
              </a:spcBef>
              <a:defRPr b="1" sz="1840">
                <a:solidFill>
                  <a:srgbClr val="000000"/>
                </a:solidFill>
                <a:latin typeface="Times New Roman"/>
                <a:ea typeface="Times New Roman"/>
                <a:cs typeface="Times New Roman"/>
                <a:sym typeface="Times New Roman"/>
              </a:defRPr>
            </a:pPr>
            <a:r>
              <a:t>3. *Натрий хлориді 0,9% - 5,0 мл, амп.</a:t>
            </a:r>
          </a:p>
          <a:p>
            <a:pPr marL="315468" indent="-315468" defTabSz="420623">
              <a:spcBef>
                <a:spcPts val="900"/>
              </a:spcBef>
              <a:defRPr b="1" sz="1840">
                <a:solidFill>
                  <a:srgbClr val="000000"/>
                </a:solidFill>
                <a:latin typeface="Times New Roman"/>
                <a:ea typeface="Times New Roman"/>
                <a:cs typeface="Times New Roman"/>
                <a:sym typeface="Times New Roman"/>
              </a:defRPr>
            </a:pPr>
            <a:r>
              <a:t>4. *Преднизолон 30 мг, амп.</a:t>
            </a:r>
          </a:p>
          <a:p>
            <a:pPr marL="315468" indent="-315468" defTabSz="420623">
              <a:spcBef>
                <a:spcPts val="900"/>
              </a:spcBef>
              <a:defRPr b="1" sz="1840">
                <a:solidFill>
                  <a:srgbClr val="000000"/>
                </a:solidFill>
                <a:latin typeface="Times New Roman"/>
                <a:ea typeface="Times New Roman"/>
                <a:cs typeface="Times New Roman"/>
                <a:sym typeface="Times New Roman"/>
              </a:defRPr>
            </a:pPr>
            <a:r>
              <a:t>5. *Аминофиллин 2,4% - 5,0 мл, амп.</a:t>
            </a:r>
          </a:p>
          <a:p>
            <a:pPr marL="315468" indent="-315468" defTabSz="420623">
              <a:spcBef>
                <a:spcPts val="900"/>
              </a:spcBef>
              <a:defRPr b="1" sz="1840">
                <a:solidFill>
                  <a:srgbClr val="000000"/>
                </a:solidFill>
                <a:latin typeface="Times New Roman"/>
                <a:ea typeface="Times New Roman"/>
                <a:cs typeface="Times New Roman"/>
                <a:sym typeface="Times New Roman"/>
              </a:defRPr>
            </a:pPr>
            <a:r>
              <a:t>6. *Дифенгидрамин 1% - 1,0 мл, амп.</a:t>
            </a:r>
          </a:p>
          <a:p>
            <a:pPr marL="315468" indent="-315468" defTabSz="420623">
              <a:spcBef>
                <a:spcPts val="900"/>
              </a:spcBef>
              <a:defRPr b="1" sz="1840">
                <a:solidFill>
                  <a:srgbClr val="000000"/>
                </a:solidFill>
                <a:latin typeface="Times New Roman"/>
                <a:ea typeface="Times New Roman"/>
                <a:cs typeface="Times New Roman"/>
                <a:sym typeface="Times New Roman"/>
              </a:defRPr>
            </a:pPr>
            <a:r>
              <a:t>7. *Оттегі, м3.</a:t>
            </a:r>
          </a:p>
          <a:p>
            <a:pPr marL="315468" indent="-315468" defTabSz="420623">
              <a:spcBef>
                <a:spcPts val="900"/>
              </a:spcBef>
              <a:defRPr b="1" sz="1840">
                <a:solidFill>
                  <a:srgbClr val="000000"/>
                </a:solidFill>
                <a:latin typeface="Times New Roman"/>
                <a:ea typeface="Times New Roman"/>
                <a:cs typeface="Times New Roman"/>
                <a:sym typeface="Times New Roman"/>
              </a:defRPr>
            </a:pPr>
            <a:r>
              <a:t>8. *Пентакрахмал 500,0 мл, фл.</a:t>
            </a:r>
          </a:p>
          <a:p>
            <a:pPr marL="315468" indent="-315468" defTabSz="420623">
              <a:spcBef>
                <a:spcPts val="900"/>
              </a:spcBef>
              <a:defRPr b="1" sz="1840">
                <a:solidFill>
                  <a:srgbClr val="000000"/>
                </a:solidFill>
                <a:latin typeface="Times New Roman"/>
                <a:ea typeface="Times New Roman"/>
                <a:cs typeface="Times New Roman"/>
                <a:sym typeface="Times New Roman"/>
              </a:defRPr>
            </a:pPr>
            <a:r>
              <a:t>9. *Атропин сульфаты 0,1% - 1,0 мл, амп.</a:t>
            </a:r>
          </a:p>
          <a:p>
            <a:pPr marL="315468" indent="-315468" defTabSz="420623">
              <a:spcBef>
                <a:spcPts val="900"/>
              </a:spcBef>
              <a:defRPr b="1" sz="1840">
                <a:solidFill>
                  <a:srgbClr val="000000"/>
                </a:solidFill>
                <a:latin typeface="Times New Roman"/>
                <a:ea typeface="Times New Roman"/>
                <a:cs typeface="Times New Roman"/>
                <a:sym typeface="Times New Roman"/>
              </a:defRPr>
            </a:pPr>
            <a:r>
              <a:t>10. *Допамин 0,5% - 5 мл, амп.</a:t>
            </a:r>
            <a:br/>
            <a:r>
              <a:t> </a:t>
            </a:r>
          </a:p>
        </p:txBody>
      </p:sp>
      <p:sp>
        <p:nvSpPr>
          <p:cNvPr id="289" name="НЕГІЗГІ ДӘРІ-ДӘРМЕКТЕР"/>
          <p:cNvSpPr txBox="1"/>
          <p:nvPr/>
        </p:nvSpPr>
        <p:spPr>
          <a:xfrm>
            <a:off x="2311841" y="1844675"/>
            <a:ext cx="4167893" cy="421392"/>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ctr">
              <a:defRPr b="1" sz="2400">
                <a:solidFill>
                  <a:srgbClr val="00B0F0"/>
                </a:solidFill>
                <a:latin typeface="Times New Roman"/>
                <a:ea typeface="Times New Roman"/>
                <a:cs typeface="Times New Roman"/>
                <a:sym typeface="Times New Roman"/>
              </a:defRPr>
            </a:lvl1pPr>
          </a:lstStyle>
          <a:p>
            <a:pPr/>
            <a:r>
              <a:t>НЕГІЗГІ ДӘРІ-ДӘРМЕКТЕР</a:t>
            </a:r>
          </a:p>
        </p:txBody>
      </p:sp>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91" name="fon-dlya-prezentacii-12.jpg" descr="fon-dlya-prezentacii-12.jpg"/>
          <p:cNvPicPr>
            <a:picLocks noChangeAspect="1"/>
          </p:cNvPicPr>
          <p:nvPr/>
        </p:nvPicPr>
        <p:blipFill>
          <a:blip r:embed="rId2">
            <a:extLst/>
          </a:blip>
          <a:stretch>
            <a:fillRect/>
          </a:stretch>
        </p:blipFill>
        <p:spPr>
          <a:xfrm>
            <a:off x="0" y="-9525"/>
            <a:ext cx="9144000" cy="6867525"/>
          </a:xfrm>
          <a:prstGeom prst="rect">
            <a:avLst/>
          </a:prstGeom>
          <a:ln w="12700">
            <a:miter lim="400000"/>
          </a:ln>
        </p:spPr>
      </p:pic>
      <p:sp>
        <p:nvSpPr>
          <p:cNvPr id="292" name="Жоспар"/>
          <p:cNvSpPr txBox="1"/>
          <p:nvPr>
            <p:ph type="title" idx="4294967295"/>
          </p:nvPr>
        </p:nvSpPr>
        <p:spPr>
          <a:xfrm>
            <a:off x="457200" y="0"/>
            <a:ext cx="8229600" cy="1052513"/>
          </a:xfrm>
          <a:prstGeom prst="rect">
            <a:avLst/>
          </a:prstGeom>
        </p:spPr>
        <p:txBody>
          <a:bodyPr>
            <a:normAutofit fontScale="100000" lnSpcReduction="0"/>
          </a:bodyPr>
          <a:lstStyle>
            <a:lvl1pPr>
              <a:defRPr>
                <a:latin typeface="Times New Roman"/>
                <a:ea typeface="Times New Roman"/>
                <a:cs typeface="Times New Roman"/>
                <a:sym typeface="Times New Roman"/>
              </a:defRPr>
            </a:lvl1pPr>
          </a:lstStyle>
          <a:p>
            <a:pPr/>
            <a:r>
              <a:t>Жоспар</a:t>
            </a:r>
          </a:p>
        </p:txBody>
      </p:sp>
      <p:pic>
        <p:nvPicPr>
          <p:cNvPr id="293" name="image.png" descr="image.png"/>
          <p:cNvPicPr>
            <a:picLocks noChangeAspect="1"/>
          </p:cNvPicPr>
          <p:nvPr/>
        </p:nvPicPr>
        <p:blipFill>
          <a:blip r:embed="rId3">
            <a:extLst/>
          </a:blip>
          <a:stretch>
            <a:fillRect/>
          </a:stretch>
        </p:blipFill>
        <p:spPr>
          <a:xfrm>
            <a:off x="7802562" y="1450975"/>
            <a:ext cx="304801" cy="987425"/>
          </a:xfrm>
          <a:prstGeom prst="rect">
            <a:avLst/>
          </a:prstGeom>
          <a:ln w="12700">
            <a:miter lim="400000"/>
          </a:ln>
        </p:spPr>
      </p:pic>
      <p:pic>
        <p:nvPicPr>
          <p:cNvPr id="294" name="logo.png" descr="logo.png"/>
          <p:cNvPicPr>
            <a:picLocks noChangeAspect="1"/>
          </p:cNvPicPr>
          <p:nvPr/>
        </p:nvPicPr>
        <p:blipFill>
          <a:blip r:embed="rId4">
            <a:extLst/>
          </a:blip>
          <a:stretch>
            <a:fillRect/>
          </a:stretch>
        </p:blipFill>
        <p:spPr>
          <a:xfrm>
            <a:off x="106362" y="285750"/>
            <a:ext cx="3343276" cy="900113"/>
          </a:xfrm>
          <a:prstGeom prst="rect">
            <a:avLst/>
          </a:prstGeom>
          <a:ln w="12700">
            <a:miter lim="400000"/>
          </a:ln>
        </p:spPr>
      </p:pic>
      <p:sp>
        <p:nvSpPr>
          <p:cNvPr id="295" name="СЕМЕЙ МЕДИЦИНА УНИВЕРСИТЕТІ"/>
          <p:cNvSpPr txBox="1"/>
          <p:nvPr/>
        </p:nvSpPr>
        <p:spPr>
          <a:xfrm>
            <a:off x="3608387" y="185737"/>
            <a:ext cx="5284788" cy="102413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lgn="ctr">
              <a:defRPr b="1" sz="3200">
                <a:solidFill>
                  <a:srgbClr val="0096FF"/>
                </a:solidFill>
                <a:latin typeface="Times New Roman"/>
                <a:ea typeface="Times New Roman"/>
                <a:cs typeface="Times New Roman"/>
                <a:sym typeface="Times New Roman"/>
              </a:defRPr>
            </a:lvl1pPr>
          </a:lstStyle>
          <a:p>
            <a:pPr/>
            <a:r>
              <a:t>СЕМЕЙ МЕДИЦИНА УНИВЕРСИТЕТІ</a:t>
            </a:r>
          </a:p>
        </p:txBody>
      </p:sp>
      <p:sp>
        <p:nvSpPr>
          <p:cNvPr id="296" name="Линия"/>
          <p:cNvSpPr/>
          <p:nvPr/>
        </p:nvSpPr>
        <p:spPr>
          <a:xfrm flipV="1">
            <a:off x="15875" y="1570037"/>
            <a:ext cx="9128125" cy="33338"/>
          </a:xfrm>
          <a:prstGeom prst="line">
            <a:avLst/>
          </a:prstGeom>
          <a:ln w="38100">
            <a:solidFill>
              <a:srgbClr val="0096FF"/>
            </a:solidFill>
            <a:miter lim="400000"/>
          </a:ln>
        </p:spPr>
        <p:txBody>
          <a:bodyPr lIns="45719" rIns="45719"/>
          <a:lstStyle/>
          <a:p>
            <a:pPr>
              <a:defRPr>
                <a:solidFill>
                  <a:srgbClr val="FFFFFF"/>
                </a:solidFill>
              </a:defRPr>
            </a:pPr>
          </a:p>
        </p:txBody>
      </p:sp>
      <p:sp>
        <p:nvSpPr>
          <p:cNvPr id="297" name="Линия"/>
          <p:cNvSpPr/>
          <p:nvPr/>
        </p:nvSpPr>
        <p:spPr>
          <a:xfrm flipH="1" flipV="1">
            <a:off x="3602037" y="-41276"/>
            <a:ext cx="6351" cy="1611314"/>
          </a:xfrm>
          <a:prstGeom prst="line">
            <a:avLst/>
          </a:prstGeom>
          <a:ln w="38100">
            <a:solidFill>
              <a:srgbClr val="0096FF"/>
            </a:solidFill>
            <a:miter lim="400000"/>
          </a:ln>
        </p:spPr>
        <p:txBody>
          <a:bodyPr lIns="45719" rIns="45719"/>
          <a:lstStyle/>
          <a:p>
            <a:pPr>
              <a:defRPr>
                <a:solidFill>
                  <a:srgbClr val="FFFFFF"/>
                </a:solidFill>
              </a:defRPr>
            </a:pPr>
          </a:p>
        </p:txBody>
      </p:sp>
      <p:sp>
        <p:nvSpPr>
          <p:cNvPr id="298" name="Б.Н. Айтбембет “Ішкі ағза ауруларының пропедевтикасы”  Алматы – 2007 ж. (25-32с.)…"/>
          <p:cNvSpPr txBox="1"/>
          <p:nvPr>
            <p:ph type="body" idx="4294967295"/>
          </p:nvPr>
        </p:nvSpPr>
        <p:spPr>
          <a:xfrm>
            <a:off x="457200" y="2085975"/>
            <a:ext cx="8229600" cy="4697413"/>
          </a:xfrm>
          <a:prstGeom prst="rect">
            <a:avLst/>
          </a:prstGeom>
        </p:spPr>
        <p:txBody>
          <a:bodyPr>
            <a:normAutofit fontScale="100000" lnSpcReduction="0"/>
          </a:bodyPr>
          <a:lstStyle/>
          <a:p>
            <a:pPr marL="457200" indent="-457200">
              <a:lnSpc>
                <a:spcPct val="90000"/>
              </a:lnSpc>
              <a:buSzTx/>
              <a:buFont typeface="Wingdings 3"/>
              <a:buNone/>
              <a:defRPr b="1" sz="2200">
                <a:solidFill>
                  <a:srgbClr val="000000"/>
                </a:solidFill>
                <a:latin typeface="Times New Roman"/>
                <a:ea typeface="Times New Roman"/>
                <a:cs typeface="Times New Roman"/>
                <a:sym typeface="Times New Roman"/>
              </a:defRPr>
            </a:pPr>
          </a:p>
          <a:p>
            <a:pPr marL="457200" indent="-457200">
              <a:lnSpc>
                <a:spcPct val="90000"/>
              </a:lnSpc>
              <a:buAutoNum type="arabicPeriod" startAt="1"/>
              <a:defRPr b="1" sz="2200">
                <a:solidFill>
                  <a:srgbClr val="000000"/>
                </a:solidFill>
                <a:latin typeface="Times New Roman"/>
                <a:ea typeface="Times New Roman"/>
                <a:cs typeface="Times New Roman"/>
                <a:sym typeface="Times New Roman"/>
              </a:defRPr>
            </a:pPr>
            <a:r>
              <a:t>Б.Н. Айтбембет “Ішкі ағза ауруларының пропедевтикасы”  Алматы – 2007 ж. (25-32с.)</a:t>
            </a:r>
          </a:p>
          <a:p>
            <a:pPr marL="457200" indent="-457200">
              <a:lnSpc>
                <a:spcPct val="90000"/>
              </a:lnSpc>
              <a:buAutoNum type="arabicPeriod" startAt="1"/>
              <a:defRPr b="1" sz="2200">
                <a:solidFill>
                  <a:srgbClr val="000000"/>
                </a:solidFill>
                <a:latin typeface="Times New Roman"/>
                <a:ea typeface="Times New Roman"/>
                <a:cs typeface="Times New Roman"/>
                <a:sym typeface="Times New Roman"/>
              </a:defRPr>
            </a:pPr>
            <a:r>
              <a:t>Қ.А. Жаманқұлов “Ішкі аурулар пропедевтикасы”  Ақтөбе – 1992 ж. (256-261с.) </a:t>
            </a:r>
          </a:p>
          <a:p>
            <a:pPr marL="457200" indent="-457200">
              <a:lnSpc>
                <a:spcPct val="90000"/>
              </a:lnSpc>
              <a:buAutoNum type="arabicPeriod" startAt="1"/>
              <a:defRPr b="1" sz="2200">
                <a:solidFill>
                  <a:srgbClr val="000000"/>
                </a:solidFill>
                <a:latin typeface="Times New Roman"/>
                <a:ea typeface="Times New Roman"/>
                <a:cs typeface="Times New Roman"/>
                <a:sym typeface="Times New Roman"/>
              </a:defRPr>
            </a:pPr>
            <a:r>
              <a:t>Қ.М.Тұрланов “Жедел медициналық жәрдем” 2-басылым, Алматы,2011ж (127-134б.)</a:t>
            </a:r>
          </a:p>
          <a:p>
            <a:pPr marL="457200" indent="-457200">
              <a:lnSpc>
                <a:spcPct val="90000"/>
              </a:lnSpc>
              <a:buAutoNum type="arabicPeriod" startAt="1"/>
              <a:defRPr b="1" sz="2200">
                <a:solidFill>
                  <a:srgbClr val="000000"/>
                </a:solidFill>
                <a:latin typeface="Times New Roman"/>
                <a:ea typeface="Times New Roman"/>
                <a:cs typeface="Times New Roman"/>
                <a:sym typeface="Times New Roman"/>
              </a:defRPr>
            </a:pPr>
            <a:r>
              <a:t>А.Л.Верткин </a:t>
            </a:r>
            <a:r>
              <a:t>Скорая помощь: руководство для фельдшеров и медсестер (96-102с.)</a:t>
            </a:r>
          </a:p>
          <a:p>
            <a:pPr marL="457200" indent="-457200">
              <a:lnSpc>
                <a:spcPct val="70000"/>
              </a:lnSpc>
              <a:buAutoNum type="arabicPeriod" startAt="1"/>
              <a:defRPr b="1" i="1" sz="2200">
                <a:solidFill>
                  <a:srgbClr val="000000"/>
                </a:solidFill>
                <a:latin typeface="Times New Roman"/>
                <a:ea typeface="Times New Roman"/>
                <a:cs typeface="Times New Roman"/>
                <a:sym typeface="Times New Roman"/>
              </a:defRPr>
            </a:pPr>
            <a:r>
              <a:t>Патологическая физиология. Под редакцией проф. Н.Н.Зайко и проф. Ю.В.Быця. Москва </a:t>
            </a:r>
            <a:r>
              <a:t>2004</a:t>
            </a:r>
            <a:r>
              <a:t> г.(112-121с.)</a:t>
            </a:r>
          </a:p>
          <a:p>
            <a:pPr marL="457200" indent="-457200">
              <a:lnSpc>
                <a:spcPct val="70000"/>
              </a:lnSpc>
              <a:buAutoNum type="arabicPeriod" startAt="1"/>
              <a:defRPr b="1" i="1" sz="2200">
                <a:solidFill>
                  <a:srgbClr val="000000"/>
                </a:solidFill>
                <a:latin typeface="Times New Roman"/>
                <a:ea typeface="Times New Roman"/>
                <a:cs typeface="Times New Roman"/>
                <a:sym typeface="Times New Roman"/>
              </a:defRPr>
            </a:pPr>
            <a:r>
              <a:t>ҚР денсаулык  сақтау  министірлігінің протоколы         </a:t>
            </a:r>
            <a:r>
              <a:t>H-T-001</a:t>
            </a:r>
          </a:p>
        </p:txBody>
      </p:sp>
      <p:sp>
        <p:nvSpPr>
          <p:cNvPr id="299" name="ПАЙДАЛАНЫЛҒАН ӘДЕБИЕТТЕР"/>
          <p:cNvSpPr txBox="1"/>
          <p:nvPr/>
        </p:nvSpPr>
        <p:spPr>
          <a:xfrm>
            <a:off x="1774572" y="1844675"/>
            <a:ext cx="5242432" cy="421392"/>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ctr">
              <a:defRPr b="1" sz="2400">
                <a:solidFill>
                  <a:srgbClr val="00B0F0"/>
                </a:solidFill>
                <a:latin typeface="Times New Roman"/>
                <a:ea typeface="Times New Roman"/>
                <a:cs typeface="Times New Roman"/>
                <a:sym typeface="Times New Roman"/>
              </a:defRPr>
            </a:lvl1pPr>
          </a:lstStyle>
          <a:p>
            <a:pPr/>
            <a:r>
              <a:t>ПАЙДАЛАНЫЛҒАН ӘДЕБИЕТТЕР</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94" name="fon-dlya-prezentacii-12.jpg" descr="fon-dlya-prezentacii-12.jpg"/>
          <p:cNvPicPr>
            <a:picLocks noChangeAspect="1"/>
          </p:cNvPicPr>
          <p:nvPr/>
        </p:nvPicPr>
        <p:blipFill>
          <a:blip r:embed="rId2">
            <a:extLst/>
          </a:blip>
          <a:stretch>
            <a:fillRect/>
          </a:stretch>
        </p:blipFill>
        <p:spPr>
          <a:xfrm>
            <a:off x="0" y="-9525"/>
            <a:ext cx="9144000" cy="6867525"/>
          </a:xfrm>
          <a:prstGeom prst="rect">
            <a:avLst/>
          </a:prstGeom>
          <a:ln w="12700">
            <a:miter lim="400000"/>
          </a:ln>
        </p:spPr>
      </p:pic>
      <p:sp>
        <p:nvSpPr>
          <p:cNvPr id="95" name="Жоспар"/>
          <p:cNvSpPr txBox="1"/>
          <p:nvPr>
            <p:ph type="title" idx="4294967295"/>
          </p:nvPr>
        </p:nvSpPr>
        <p:spPr>
          <a:xfrm>
            <a:off x="457200" y="0"/>
            <a:ext cx="8229600" cy="1052513"/>
          </a:xfrm>
          <a:prstGeom prst="rect">
            <a:avLst/>
          </a:prstGeom>
        </p:spPr>
        <p:txBody>
          <a:bodyPr>
            <a:normAutofit fontScale="100000" lnSpcReduction="0"/>
          </a:bodyPr>
          <a:lstStyle>
            <a:lvl1pPr>
              <a:defRPr>
                <a:latin typeface="Times New Roman"/>
                <a:ea typeface="Times New Roman"/>
                <a:cs typeface="Times New Roman"/>
                <a:sym typeface="Times New Roman"/>
              </a:defRPr>
            </a:lvl1pPr>
          </a:lstStyle>
          <a:p>
            <a:pPr/>
            <a:r>
              <a:t>Жоспар</a:t>
            </a:r>
          </a:p>
        </p:txBody>
      </p:sp>
      <p:pic>
        <p:nvPicPr>
          <p:cNvPr id="96" name="image.png" descr="image.png"/>
          <p:cNvPicPr>
            <a:picLocks noChangeAspect="1"/>
          </p:cNvPicPr>
          <p:nvPr/>
        </p:nvPicPr>
        <p:blipFill>
          <a:blip r:embed="rId3">
            <a:extLst/>
          </a:blip>
          <a:stretch>
            <a:fillRect/>
          </a:stretch>
        </p:blipFill>
        <p:spPr>
          <a:xfrm>
            <a:off x="7802562" y="1450975"/>
            <a:ext cx="304801" cy="987425"/>
          </a:xfrm>
          <a:prstGeom prst="rect">
            <a:avLst/>
          </a:prstGeom>
          <a:ln w="12700">
            <a:miter lim="400000"/>
          </a:ln>
        </p:spPr>
      </p:pic>
      <p:pic>
        <p:nvPicPr>
          <p:cNvPr id="97" name="logo.png" descr="logo.png"/>
          <p:cNvPicPr>
            <a:picLocks noChangeAspect="1"/>
          </p:cNvPicPr>
          <p:nvPr/>
        </p:nvPicPr>
        <p:blipFill>
          <a:blip r:embed="rId4">
            <a:extLst/>
          </a:blip>
          <a:stretch>
            <a:fillRect/>
          </a:stretch>
        </p:blipFill>
        <p:spPr>
          <a:xfrm>
            <a:off x="106362" y="285750"/>
            <a:ext cx="3343276" cy="900113"/>
          </a:xfrm>
          <a:prstGeom prst="rect">
            <a:avLst/>
          </a:prstGeom>
          <a:ln w="12700">
            <a:miter lim="400000"/>
          </a:ln>
        </p:spPr>
      </p:pic>
      <p:sp>
        <p:nvSpPr>
          <p:cNvPr id="98" name="СЕМЕЙ МЕДИЦИНА УНИВЕРСИТЕТІ"/>
          <p:cNvSpPr txBox="1"/>
          <p:nvPr/>
        </p:nvSpPr>
        <p:spPr>
          <a:xfrm>
            <a:off x="3608387" y="185737"/>
            <a:ext cx="5284788" cy="102413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lgn="ctr">
              <a:defRPr b="1" sz="3200">
                <a:solidFill>
                  <a:srgbClr val="0096FF"/>
                </a:solidFill>
                <a:latin typeface="Times New Roman"/>
                <a:ea typeface="Times New Roman"/>
                <a:cs typeface="Times New Roman"/>
                <a:sym typeface="Times New Roman"/>
              </a:defRPr>
            </a:lvl1pPr>
          </a:lstStyle>
          <a:p>
            <a:pPr/>
            <a:r>
              <a:t>СЕМЕЙ МЕДИЦИНА УНИВЕРСИТЕТІ</a:t>
            </a:r>
          </a:p>
        </p:txBody>
      </p:sp>
      <p:sp>
        <p:nvSpPr>
          <p:cNvPr id="99" name="Линия"/>
          <p:cNvSpPr/>
          <p:nvPr/>
        </p:nvSpPr>
        <p:spPr>
          <a:xfrm flipV="1">
            <a:off x="15875" y="1570037"/>
            <a:ext cx="9128125" cy="33338"/>
          </a:xfrm>
          <a:prstGeom prst="line">
            <a:avLst/>
          </a:prstGeom>
          <a:ln w="38100">
            <a:solidFill>
              <a:srgbClr val="0096FF"/>
            </a:solidFill>
            <a:miter lim="400000"/>
          </a:ln>
        </p:spPr>
        <p:txBody>
          <a:bodyPr lIns="45719" rIns="45719"/>
          <a:lstStyle/>
          <a:p>
            <a:pPr>
              <a:defRPr>
                <a:solidFill>
                  <a:srgbClr val="FFFFFF"/>
                </a:solidFill>
              </a:defRPr>
            </a:pPr>
          </a:p>
        </p:txBody>
      </p:sp>
      <p:sp>
        <p:nvSpPr>
          <p:cNvPr id="100" name="Линия"/>
          <p:cNvSpPr/>
          <p:nvPr/>
        </p:nvSpPr>
        <p:spPr>
          <a:xfrm flipH="1" flipV="1">
            <a:off x="3602037" y="-41276"/>
            <a:ext cx="6351" cy="1611314"/>
          </a:xfrm>
          <a:prstGeom prst="line">
            <a:avLst/>
          </a:prstGeom>
          <a:ln w="38100">
            <a:solidFill>
              <a:srgbClr val="0096FF"/>
            </a:solidFill>
            <a:miter lim="400000"/>
          </a:ln>
        </p:spPr>
        <p:txBody>
          <a:bodyPr lIns="45719" rIns="45719"/>
          <a:lstStyle/>
          <a:p>
            <a:pPr>
              <a:defRPr>
                <a:solidFill>
                  <a:srgbClr val="FFFFFF"/>
                </a:solidFill>
              </a:defRPr>
            </a:pPr>
          </a:p>
        </p:txBody>
      </p:sp>
      <p:pic>
        <p:nvPicPr>
          <p:cNvPr id="101" name="C:\Users\риза\Pictures\лар\anafilakticheskii-shok.gif" descr="C:\Users\риза\Pictures\лар\anafilakticheskii-shok.gif"/>
          <p:cNvPicPr>
            <a:picLocks noChangeAspect="1"/>
          </p:cNvPicPr>
          <p:nvPr/>
        </p:nvPicPr>
        <p:blipFill>
          <a:blip r:embed="rId5">
            <a:extLst/>
          </a:blip>
          <a:stretch>
            <a:fillRect/>
          </a:stretch>
        </p:blipFill>
        <p:spPr>
          <a:xfrm>
            <a:off x="-12700" y="1612900"/>
            <a:ext cx="9156700" cy="5168900"/>
          </a:xfrm>
          <a:prstGeom prst="rect">
            <a:avLst/>
          </a:prstGeom>
          <a:ln w="12700">
            <a:miter lim="400000"/>
          </a:ln>
        </p:spPr>
      </p:pic>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03" name="fon-dlya-prezentacii-12.jpg" descr="fon-dlya-prezentacii-12.jpg"/>
          <p:cNvPicPr>
            <a:picLocks noChangeAspect="1"/>
          </p:cNvPicPr>
          <p:nvPr/>
        </p:nvPicPr>
        <p:blipFill>
          <a:blip r:embed="rId2">
            <a:extLst/>
          </a:blip>
          <a:stretch>
            <a:fillRect/>
          </a:stretch>
        </p:blipFill>
        <p:spPr>
          <a:xfrm>
            <a:off x="0" y="-9525"/>
            <a:ext cx="9144000" cy="6867525"/>
          </a:xfrm>
          <a:prstGeom prst="rect">
            <a:avLst/>
          </a:prstGeom>
          <a:ln w="12700">
            <a:miter lim="400000"/>
          </a:ln>
        </p:spPr>
      </p:pic>
      <p:sp>
        <p:nvSpPr>
          <p:cNvPr id="104" name="Жоспар"/>
          <p:cNvSpPr txBox="1"/>
          <p:nvPr>
            <p:ph type="title" idx="4294967295"/>
          </p:nvPr>
        </p:nvSpPr>
        <p:spPr>
          <a:xfrm>
            <a:off x="457200" y="0"/>
            <a:ext cx="8229600" cy="1052513"/>
          </a:xfrm>
          <a:prstGeom prst="rect">
            <a:avLst/>
          </a:prstGeom>
        </p:spPr>
        <p:txBody>
          <a:bodyPr>
            <a:normAutofit fontScale="100000" lnSpcReduction="0"/>
          </a:bodyPr>
          <a:lstStyle>
            <a:lvl1pPr>
              <a:defRPr>
                <a:latin typeface="Times New Roman"/>
                <a:ea typeface="Times New Roman"/>
                <a:cs typeface="Times New Roman"/>
                <a:sym typeface="Times New Roman"/>
              </a:defRPr>
            </a:lvl1pPr>
          </a:lstStyle>
          <a:p>
            <a:pPr/>
            <a:r>
              <a:t>Жоспар</a:t>
            </a:r>
          </a:p>
        </p:txBody>
      </p:sp>
      <p:pic>
        <p:nvPicPr>
          <p:cNvPr id="105" name="image.png" descr="image.png"/>
          <p:cNvPicPr>
            <a:picLocks noChangeAspect="1"/>
          </p:cNvPicPr>
          <p:nvPr/>
        </p:nvPicPr>
        <p:blipFill>
          <a:blip r:embed="rId3">
            <a:extLst/>
          </a:blip>
          <a:stretch>
            <a:fillRect/>
          </a:stretch>
        </p:blipFill>
        <p:spPr>
          <a:xfrm>
            <a:off x="7802562" y="1450975"/>
            <a:ext cx="304801" cy="987425"/>
          </a:xfrm>
          <a:prstGeom prst="rect">
            <a:avLst/>
          </a:prstGeom>
          <a:ln w="12700">
            <a:miter lim="400000"/>
          </a:ln>
        </p:spPr>
      </p:pic>
      <p:pic>
        <p:nvPicPr>
          <p:cNvPr id="106" name="logo.png" descr="logo.png"/>
          <p:cNvPicPr>
            <a:picLocks noChangeAspect="1"/>
          </p:cNvPicPr>
          <p:nvPr/>
        </p:nvPicPr>
        <p:blipFill>
          <a:blip r:embed="rId4">
            <a:extLst/>
          </a:blip>
          <a:stretch>
            <a:fillRect/>
          </a:stretch>
        </p:blipFill>
        <p:spPr>
          <a:xfrm>
            <a:off x="106362" y="285750"/>
            <a:ext cx="3343276" cy="900113"/>
          </a:xfrm>
          <a:prstGeom prst="rect">
            <a:avLst/>
          </a:prstGeom>
          <a:ln w="12700">
            <a:miter lim="400000"/>
          </a:ln>
        </p:spPr>
      </p:pic>
      <p:sp>
        <p:nvSpPr>
          <p:cNvPr id="107" name="СЕМЕЙ МЕДИЦИНА УНИВЕРСИТЕТІ"/>
          <p:cNvSpPr txBox="1"/>
          <p:nvPr/>
        </p:nvSpPr>
        <p:spPr>
          <a:xfrm>
            <a:off x="3608387" y="185737"/>
            <a:ext cx="5284788" cy="102413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lgn="ctr">
              <a:defRPr b="1" sz="3200">
                <a:solidFill>
                  <a:srgbClr val="0096FF"/>
                </a:solidFill>
                <a:latin typeface="Times New Roman"/>
                <a:ea typeface="Times New Roman"/>
                <a:cs typeface="Times New Roman"/>
                <a:sym typeface="Times New Roman"/>
              </a:defRPr>
            </a:lvl1pPr>
          </a:lstStyle>
          <a:p>
            <a:pPr/>
            <a:r>
              <a:t>СЕМЕЙ МЕДИЦИНА УНИВЕРСИТЕТІ</a:t>
            </a:r>
          </a:p>
        </p:txBody>
      </p:sp>
      <p:sp>
        <p:nvSpPr>
          <p:cNvPr id="108" name="Линия"/>
          <p:cNvSpPr/>
          <p:nvPr/>
        </p:nvSpPr>
        <p:spPr>
          <a:xfrm flipV="1">
            <a:off x="15875" y="1570037"/>
            <a:ext cx="9128125" cy="33338"/>
          </a:xfrm>
          <a:prstGeom prst="line">
            <a:avLst/>
          </a:prstGeom>
          <a:ln w="38100">
            <a:solidFill>
              <a:srgbClr val="0096FF"/>
            </a:solidFill>
            <a:miter lim="400000"/>
          </a:ln>
        </p:spPr>
        <p:txBody>
          <a:bodyPr lIns="45719" rIns="45719"/>
          <a:lstStyle/>
          <a:p>
            <a:pPr>
              <a:defRPr>
                <a:solidFill>
                  <a:srgbClr val="FFFFFF"/>
                </a:solidFill>
              </a:defRPr>
            </a:pPr>
          </a:p>
        </p:txBody>
      </p:sp>
      <p:sp>
        <p:nvSpPr>
          <p:cNvPr id="109" name="Линия"/>
          <p:cNvSpPr/>
          <p:nvPr/>
        </p:nvSpPr>
        <p:spPr>
          <a:xfrm flipH="1" flipV="1">
            <a:off x="3602037" y="-41276"/>
            <a:ext cx="6351" cy="1611314"/>
          </a:xfrm>
          <a:prstGeom prst="line">
            <a:avLst/>
          </a:prstGeom>
          <a:ln w="38100">
            <a:solidFill>
              <a:srgbClr val="0096FF"/>
            </a:solidFill>
            <a:miter lim="400000"/>
          </a:ln>
        </p:spPr>
        <p:txBody>
          <a:bodyPr lIns="45719" rIns="45719"/>
          <a:lstStyle/>
          <a:p>
            <a:pPr>
              <a:defRPr>
                <a:solidFill>
                  <a:srgbClr val="FFFFFF"/>
                </a:solidFill>
              </a:defRPr>
            </a:pPr>
          </a:p>
        </p:txBody>
      </p:sp>
      <p:sp>
        <p:nvSpPr>
          <p:cNvPr id="110" name="Анафилактикалық шок әртүрлі  аллергендер  әсеринен  пайда болуы  мүмкін: дәрілік, тағамдық,физикалық,жұқпалы  т.б. Анафилактикалық  шок аллергологиялық диагностика және арнайы гипосенсибилизация жасағанда  да шығады.Ол ара шағуынан  да  болады. Анафилакт"/>
          <p:cNvSpPr txBox="1"/>
          <p:nvPr>
            <p:ph type="body" idx="4294967295"/>
          </p:nvPr>
        </p:nvSpPr>
        <p:spPr>
          <a:xfrm>
            <a:off x="539750" y="2379662"/>
            <a:ext cx="8147050" cy="4006851"/>
          </a:xfrm>
          <a:prstGeom prst="rect">
            <a:avLst/>
          </a:prstGeom>
        </p:spPr>
        <p:txBody>
          <a:bodyPr>
            <a:normAutofit fontScale="100000" lnSpcReduction="0"/>
          </a:bodyPr>
          <a:lstStyle/>
          <a:p>
            <a:pPr algn="just">
              <a:lnSpc>
                <a:spcPct val="80000"/>
              </a:lnSpc>
              <a:buSzTx/>
              <a:buFont typeface="Wingdings 3"/>
              <a:buNone/>
              <a:defRPr sz="2200">
                <a:solidFill>
                  <a:srgbClr val="000000"/>
                </a:solidFill>
                <a:latin typeface="Times New Roman"/>
                <a:ea typeface="Times New Roman"/>
                <a:cs typeface="Times New Roman"/>
                <a:sym typeface="Times New Roman"/>
              </a:defRPr>
            </a:pPr>
            <a:r>
              <a:t>          </a:t>
            </a:r>
            <a:r>
              <a:t>Анафилактикалық шок әртүрлі  аллергендер  әсеринен  пайда болуы  мүмкін: дәрілік, тағамдық,физикалық,жұқпалы  т.б. Анафилактикалық  шок аллергологиялық диагностика және арнайы гипосенсибилизация жасағанда  да шығады.Ол ара шағуынан  да  болады. Анафилактикалық  шоктың себебі  көбіне  дәрілік  аллергендер  болады,әсіресе  пенитциллин  және оның  қатары ,сулфаниламидтер,пиразолон туындылары (анальгин,амидопирин, реопирин),новокаин , в тобындағы  витаминдер,с витамині,аминазин,йодиттер,паск, кортизон,белок  гидролизаттары.</a:t>
            </a:r>
          </a:p>
          <a:p>
            <a:pPr algn="just">
              <a:lnSpc>
                <a:spcPct val="80000"/>
              </a:lnSpc>
              <a:buSzTx/>
              <a:buFont typeface="Wingdings 3"/>
              <a:buNone/>
              <a:defRPr sz="2200">
                <a:solidFill>
                  <a:srgbClr val="000000"/>
                </a:solidFill>
                <a:latin typeface="Times New Roman"/>
                <a:ea typeface="Times New Roman"/>
                <a:cs typeface="Times New Roman"/>
                <a:sym typeface="Times New Roman"/>
              </a:defRPr>
            </a:pPr>
            <a:r>
              <a:t>             Нәрестелерде  тағамдық аллергендер де  (жұмыртқа , сүт , балық , жаңғақ) анафилактикалық  шок  беруі  мүмкін. Суыққа сенсибилизациясы  бар адамдарда жылы  жерден  суыққа   шыққан  кезде  шок  дамуы  байқалады.</a:t>
            </a:r>
          </a:p>
        </p:txBody>
      </p:sp>
      <p:sp>
        <p:nvSpPr>
          <p:cNvPr id="111" name="ЭТИОЛОГИЯ"/>
          <p:cNvSpPr txBox="1"/>
          <p:nvPr/>
        </p:nvSpPr>
        <p:spPr>
          <a:xfrm>
            <a:off x="2195512" y="1755775"/>
            <a:ext cx="5284788" cy="43155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lgn="ctr">
              <a:defRPr b="1" sz="2400">
                <a:solidFill>
                  <a:srgbClr val="0096FF"/>
                </a:solidFill>
                <a:latin typeface="Times New Roman"/>
                <a:ea typeface="Times New Roman"/>
                <a:cs typeface="Times New Roman"/>
                <a:sym typeface="Times New Roman"/>
              </a:defRPr>
            </a:lvl1pPr>
          </a:lstStyle>
          <a:p>
            <a:pPr/>
            <a:r>
              <a:t>ЭТИОЛОГИЯ</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13" name="fon-dlya-prezentacii-12.jpg" descr="fon-dlya-prezentacii-12.jpg"/>
          <p:cNvPicPr>
            <a:picLocks noChangeAspect="1"/>
          </p:cNvPicPr>
          <p:nvPr/>
        </p:nvPicPr>
        <p:blipFill>
          <a:blip r:embed="rId2">
            <a:extLst/>
          </a:blip>
          <a:stretch>
            <a:fillRect/>
          </a:stretch>
        </p:blipFill>
        <p:spPr>
          <a:xfrm>
            <a:off x="0" y="-9525"/>
            <a:ext cx="9144000" cy="6867525"/>
          </a:xfrm>
          <a:prstGeom prst="rect">
            <a:avLst/>
          </a:prstGeom>
          <a:ln w="12700">
            <a:miter lim="400000"/>
          </a:ln>
        </p:spPr>
      </p:pic>
      <p:sp>
        <p:nvSpPr>
          <p:cNvPr id="114" name="Жоспар"/>
          <p:cNvSpPr txBox="1"/>
          <p:nvPr>
            <p:ph type="title" idx="4294967295"/>
          </p:nvPr>
        </p:nvSpPr>
        <p:spPr>
          <a:xfrm>
            <a:off x="457200" y="0"/>
            <a:ext cx="8229600" cy="1052513"/>
          </a:xfrm>
          <a:prstGeom prst="rect">
            <a:avLst/>
          </a:prstGeom>
        </p:spPr>
        <p:txBody>
          <a:bodyPr>
            <a:normAutofit fontScale="100000" lnSpcReduction="0"/>
          </a:bodyPr>
          <a:lstStyle>
            <a:lvl1pPr>
              <a:defRPr>
                <a:latin typeface="Times New Roman"/>
                <a:ea typeface="Times New Roman"/>
                <a:cs typeface="Times New Roman"/>
                <a:sym typeface="Times New Roman"/>
              </a:defRPr>
            </a:lvl1pPr>
          </a:lstStyle>
          <a:p>
            <a:pPr/>
            <a:r>
              <a:t>Жоспар</a:t>
            </a:r>
          </a:p>
        </p:txBody>
      </p:sp>
      <p:pic>
        <p:nvPicPr>
          <p:cNvPr id="115" name="image.png" descr="image.png"/>
          <p:cNvPicPr>
            <a:picLocks noChangeAspect="1"/>
          </p:cNvPicPr>
          <p:nvPr/>
        </p:nvPicPr>
        <p:blipFill>
          <a:blip r:embed="rId3">
            <a:extLst/>
          </a:blip>
          <a:stretch>
            <a:fillRect/>
          </a:stretch>
        </p:blipFill>
        <p:spPr>
          <a:xfrm>
            <a:off x="7802562" y="1450975"/>
            <a:ext cx="304801" cy="987425"/>
          </a:xfrm>
          <a:prstGeom prst="rect">
            <a:avLst/>
          </a:prstGeom>
          <a:ln w="12700">
            <a:miter lim="400000"/>
          </a:ln>
        </p:spPr>
      </p:pic>
      <p:pic>
        <p:nvPicPr>
          <p:cNvPr id="116" name="logo.png" descr="logo.png"/>
          <p:cNvPicPr>
            <a:picLocks noChangeAspect="1"/>
          </p:cNvPicPr>
          <p:nvPr/>
        </p:nvPicPr>
        <p:blipFill>
          <a:blip r:embed="rId4">
            <a:extLst/>
          </a:blip>
          <a:stretch>
            <a:fillRect/>
          </a:stretch>
        </p:blipFill>
        <p:spPr>
          <a:xfrm>
            <a:off x="106362" y="285750"/>
            <a:ext cx="3343276" cy="900113"/>
          </a:xfrm>
          <a:prstGeom prst="rect">
            <a:avLst/>
          </a:prstGeom>
          <a:ln w="12700">
            <a:miter lim="400000"/>
          </a:ln>
        </p:spPr>
      </p:pic>
      <p:sp>
        <p:nvSpPr>
          <p:cNvPr id="117" name="СЕМЕЙ МЕДИЦИНА УНИВЕРСИТЕТІ"/>
          <p:cNvSpPr txBox="1"/>
          <p:nvPr/>
        </p:nvSpPr>
        <p:spPr>
          <a:xfrm>
            <a:off x="3608387" y="185737"/>
            <a:ext cx="5284788" cy="102413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lgn="ctr">
              <a:defRPr b="1" sz="3200">
                <a:solidFill>
                  <a:srgbClr val="0096FF"/>
                </a:solidFill>
                <a:latin typeface="Times New Roman"/>
                <a:ea typeface="Times New Roman"/>
                <a:cs typeface="Times New Roman"/>
                <a:sym typeface="Times New Roman"/>
              </a:defRPr>
            </a:lvl1pPr>
          </a:lstStyle>
          <a:p>
            <a:pPr/>
            <a:r>
              <a:t>СЕМЕЙ МЕДИЦИНА УНИВЕРСИТЕТІ</a:t>
            </a:r>
          </a:p>
        </p:txBody>
      </p:sp>
      <p:sp>
        <p:nvSpPr>
          <p:cNvPr id="118" name="Линия"/>
          <p:cNvSpPr/>
          <p:nvPr/>
        </p:nvSpPr>
        <p:spPr>
          <a:xfrm flipV="1">
            <a:off x="15875" y="1570037"/>
            <a:ext cx="9128125" cy="33338"/>
          </a:xfrm>
          <a:prstGeom prst="line">
            <a:avLst/>
          </a:prstGeom>
          <a:ln w="38100">
            <a:solidFill>
              <a:srgbClr val="0096FF"/>
            </a:solidFill>
            <a:miter lim="400000"/>
          </a:ln>
        </p:spPr>
        <p:txBody>
          <a:bodyPr lIns="45719" rIns="45719"/>
          <a:lstStyle/>
          <a:p>
            <a:pPr>
              <a:defRPr>
                <a:solidFill>
                  <a:srgbClr val="FFFFFF"/>
                </a:solidFill>
              </a:defRPr>
            </a:pPr>
          </a:p>
        </p:txBody>
      </p:sp>
      <p:sp>
        <p:nvSpPr>
          <p:cNvPr id="119" name="Линия"/>
          <p:cNvSpPr/>
          <p:nvPr/>
        </p:nvSpPr>
        <p:spPr>
          <a:xfrm flipH="1" flipV="1">
            <a:off x="3602037" y="-41276"/>
            <a:ext cx="6351" cy="1611314"/>
          </a:xfrm>
          <a:prstGeom prst="line">
            <a:avLst/>
          </a:prstGeom>
          <a:ln w="38100">
            <a:solidFill>
              <a:srgbClr val="0096FF"/>
            </a:solidFill>
            <a:miter lim="400000"/>
          </a:ln>
        </p:spPr>
        <p:txBody>
          <a:bodyPr lIns="45719" rIns="45719"/>
          <a:lstStyle/>
          <a:p>
            <a:pPr>
              <a:defRPr>
                <a:solidFill>
                  <a:srgbClr val="FFFFFF"/>
                </a:solidFill>
              </a:defRPr>
            </a:pPr>
          </a:p>
        </p:txBody>
      </p:sp>
      <p:sp>
        <p:nvSpPr>
          <p:cNvPr id="120" name="Анафилактикалық  шок жалпы аллергиялық реакцияның жедел І типіне жатады,тетігі критериялық,демек гуморальдық. Анафилактикалық қарсы денелер тері,кейбір тіндер мен ағзаларға жабысуы мүмкін.  Денеге антигеннің жеткілікті мөлшері түскенде  спецификалық анти"/>
          <p:cNvSpPr txBox="1"/>
          <p:nvPr>
            <p:ph type="body" idx="4294967295"/>
          </p:nvPr>
        </p:nvSpPr>
        <p:spPr>
          <a:xfrm>
            <a:off x="284162" y="2227262"/>
            <a:ext cx="8609013" cy="3592513"/>
          </a:xfrm>
          <a:prstGeom prst="rect">
            <a:avLst/>
          </a:prstGeom>
        </p:spPr>
        <p:txBody>
          <a:bodyPr>
            <a:normAutofit fontScale="100000" lnSpcReduction="0"/>
          </a:bodyPr>
          <a:lstStyle>
            <a:lvl1pPr marL="312039" indent="-312039" algn="just" defTabSz="416052">
              <a:spcBef>
                <a:spcPts val="900"/>
              </a:spcBef>
              <a:defRPr sz="2184">
                <a:solidFill>
                  <a:srgbClr val="000000"/>
                </a:solidFill>
                <a:latin typeface="Times New Roman"/>
                <a:ea typeface="Times New Roman"/>
                <a:cs typeface="Times New Roman"/>
                <a:sym typeface="Times New Roman"/>
              </a:defRPr>
            </a:lvl1pPr>
          </a:lstStyle>
          <a:p>
            <a:pPr/>
            <a:r>
              <a:t>Анафилактикалық  шок жалпы аллергиялық реакцияның жедел І типіне жатады,тетігі критериялық,демек гуморальдық. Анафилактикалық қарсы денелер тері,кейбір тіндер мен ағзаларға жабысуы мүмкін.  Денеге антигеннің жеткілікті мөлшері түскенде  спецификалық антиген-антидене  реакциясы дамиды,бұл  «шок  нысаналарына» (тамыр,нерв,миокард,өкпе,тері,асқазан,ішек,т.б)әсер етеді. Реакция салдарынан тін клеткалары мен сұйық тіндік орталарда зат алмасулары күрт  бұзылады,протеолитикалық ферменттер белсеніп,мес клеткалардан биологиялық  белсенді заттар (гистамин,гепарин,серотонин,жай әсер ететін субстанция,т.б)бөлініп шығады.</a:t>
            </a:r>
          </a:p>
        </p:txBody>
      </p:sp>
      <p:sp>
        <p:nvSpPr>
          <p:cNvPr id="121" name="ПАТОГЕНЕЗ"/>
          <p:cNvSpPr txBox="1"/>
          <p:nvPr/>
        </p:nvSpPr>
        <p:spPr>
          <a:xfrm>
            <a:off x="2195512" y="1755775"/>
            <a:ext cx="5284788" cy="43155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lgn="ctr">
              <a:defRPr b="1" sz="2400">
                <a:solidFill>
                  <a:srgbClr val="0096FF"/>
                </a:solidFill>
                <a:latin typeface="Times New Roman"/>
                <a:ea typeface="Times New Roman"/>
                <a:cs typeface="Times New Roman"/>
                <a:sym typeface="Times New Roman"/>
              </a:defRPr>
            </a:lvl1pPr>
          </a:lstStyle>
          <a:p>
            <a:pPr/>
            <a:r>
              <a:t>ПАТОГЕНЕЗ</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23" name="fon-dlya-prezentacii-12.jpg" descr="fon-dlya-prezentacii-12.jpg"/>
          <p:cNvPicPr>
            <a:picLocks noChangeAspect="1"/>
          </p:cNvPicPr>
          <p:nvPr/>
        </p:nvPicPr>
        <p:blipFill>
          <a:blip r:embed="rId2">
            <a:extLst/>
          </a:blip>
          <a:stretch>
            <a:fillRect/>
          </a:stretch>
        </p:blipFill>
        <p:spPr>
          <a:xfrm>
            <a:off x="0" y="-9525"/>
            <a:ext cx="9144000" cy="6867525"/>
          </a:xfrm>
          <a:prstGeom prst="rect">
            <a:avLst/>
          </a:prstGeom>
          <a:ln w="12700">
            <a:miter lim="400000"/>
          </a:ln>
        </p:spPr>
      </p:pic>
      <p:sp>
        <p:nvSpPr>
          <p:cNvPr id="124" name="Жоспар"/>
          <p:cNvSpPr txBox="1"/>
          <p:nvPr>
            <p:ph type="title" idx="4294967295"/>
          </p:nvPr>
        </p:nvSpPr>
        <p:spPr>
          <a:xfrm>
            <a:off x="457200" y="0"/>
            <a:ext cx="8229600" cy="1052513"/>
          </a:xfrm>
          <a:prstGeom prst="rect">
            <a:avLst/>
          </a:prstGeom>
        </p:spPr>
        <p:txBody>
          <a:bodyPr>
            <a:normAutofit fontScale="100000" lnSpcReduction="0"/>
          </a:bodyPr>
          <a:lstStyle>
            <a:lvl1pPr>
              <a:defRPr>
                <a:latin typeface="Times New Roman"/>
                <a:ea typeface="Times New Roman"/>
                <a:cs typeface="Times New Roman"/>
                <a:sym typeface="Times New Roman"/>
              </a:defRPr>
            </a:lvl1pPr>
          </a:lstStyle>
          <a:p>
            <a:pPr/>
            <a:r>
              <a:t>Жоспар</a:t>
            </a:r>
          </a:p>
        </p:txBody>
      </p:sp>
      <p:pic>
        <p:nvPicPr>
          <p:cNvPr id="125" name="image.png" descr="image.png"/>
          <p:cNvPicPr>
            <a:picLocks noChangeAspect="1"/>
          </p:cNvPicPr>
          <p:nvPr/>
        </p:nvPicPr>
        <p:blipFill>
          <a:blip r:embed="rId3">
            <a:extLst/>
          </a:blip>
          <a:stretch>
            <a:fillRect/>
          </a:stretch>
        </p:blipFill>
        <p:spPr>
          <a:xfrm>
            <a:off x="7802562" y="1450975"/>
            <a:ext cx="304801" cy="987425"/>
          </a:xfrm>
          <a:prstGeom prst="rect">
            <a:avLst/>
          </a:prstGeom>
          <a:ln w="12700">
            <a:miter lim="400000"/>
          </a:ln>
        </p:spPr>
      </p:pic>
      <p:pic>
        <p:nvPicPr>
          <p:cNvPr id="126" name="logo.png" descr="logo.png"/>
          <p:cNvPicPr>
            <a:picLocks noChangeAspect="1"/>
          </p:cNvPicPr>
          <p:nvPr/>
        </p:nvPicPr>
        <p:blipFill>
          <a:blip r:embed="rId4">
            <a:extLst/>
          </a:blip>
          <a:stretch>
            <a:fillRect/>
          </a:stretch>
        </p:blipFill>
        <p:spPr>
          <a:xfrm>
            <a:off x="106362" y="285750"/>
            <a:ext cx="3343276" cy="900113"/>
          </a:xfrm>
          <a:prstGeom prst="rect">
            <a:avLst/>
          </a:prstGeom>
          <a:ln w="12700">
            <a:miter lim="400000"/>
          </a:ln>
        </p:spPr>
      </p:pic>
      <p:sp>
        <p:nvSpPr>
          <p:cNvPr id="127" name="СЕМЕЙ МЕДИЦИНА УНИВЕРСИТЕТІ"/>
          <p:cNvSpPr txBox="1"/>
          <p:nvPr/>
        </p:nvSpPr>
        <p:spPr>
          <a:xfrm>
            <a:off x="3608387" y="185737"/>
            <a:ext cx="5284788" cy="102413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lgn="ctr">
              <a:defRPr b="1" sz="3200">
                <a:solidFill>
                  <a:srgbClr val="0096FF"/>
                </a:solidFill>
                <a:latin typeface="Times New Roman"/>
                <a:ea typeface="Times New Roman"/>
                <a:cs typeface="Times New Roman"/>
                <a:sym typeface="Times New Roman"/>
              </a:defRPr>
            </a:lvl1pPr>
          </a:lstStyle>
          <a:p>
            <a:pPr/>
            <a:r>
              <a:t>СЕМЕЙ МЕДИЦИНА УНИВЕРСИТЕТІ</a:t>
            </a:r>
          </a:p>
        </p:txBody>
      </p:sp>
      <p:sp>
        <p:nvSpPr>
          <p:cNvPr id="128" name="Линия"/>
          <p:cNvSpPr/>
          <p:nvPr/>
        </p:nvSpPr>
        <p:spPr>
          <a:xfrm flipV="1">
            <a:off x="15875" y="1570037"/>
            <a:ext cx="9128125" cy="33338"/>
          </a:xfrm>
          <a:prstGeom prst="line">
            <a:avLst/>
          </a:prstGeom>
          <a:ln w="38100">
            <a:solidFill>
              <a:srgbClr val="0096FF"/>
            </a:solidFill>
            <a:miter lim="400000"/>
          </a:ln>
        </p:spPr>
        <p:txBody>
          <a:bodyPr lIns="45719" rIns="45719"/>
          <a:lstStyle/>
          <a:p>
            <a:pPr>
              <a:defRPr>
                <a:solidFill>
                  <a:srgbClr val="FFFFFF"/>
                </a:solidFill>
              </a:defRPr>
            </a:pPr>
          </a:p>
        </p:txBody>
      </p:sp>
      <p:sp>
        <p:nvSpPr>
          <p:cNvPr id="129" name="Линия"/>
          <p:cNvSpPr/>
          <p:nvPr/>
        </p:nvSpPr>
        <p:spPr>
          <a:xfrm flipH="1" flipV="1">
            <a:off x="3602037" y="-41276"/>
            <a:ext cx="6351" cy="1611314"/>
          </a:xfrm>
          <a:prstGeom prst="line">
            <a:avLst/>
          </a:prstGeom>
          <a:ln w="38100">
            <a:solidFill>
              <a:srgbClr val="0096FF"/>
            </a:solidFill>
            <a:miter lim="400000"/>
          </a:ln>
        </p:spPr>
        <p:txBody>
          <a:bodyPr lIns="45719" rIns="45719"/>
          <a:lstStyle/>
          <a:p>
            <a:pPr>
              <a:defRPr>
                <a:solidFill>
                  <a:srgbClr val="FFFFFF"/>
                </a:solidFill>
              </a:defRPr>
            </a:pPr>
          </a:p>
        </p:txBody>
      </p:sp>
      <p:pic>
        <p:nvPicPr>
          <p:cNvPr id="130" name="image.png" descr="image.png"/>
          <p:cNvPicPr>
            <a:picLocks noChangeAspect="1"/>
          </p:cNvPicPr>
          <p:nvPr/>
        </p:nvPicPr>
        <p:blipFill>
          <a:blip r:embed="rId5">
            <a:extLst/>
          </a:blip>
          <a:stretch>
            <a:fillRect/>
          </a:stretch>
        </p:blipFill>
        <p:spPr>
          <a:xfrm>
            <a:off x="781050" y="2408237"/>
            <a:ext cx="7375525" cy="4645026"/>
          </a:xfrm>
          <a:prstGeom prst="rect">
            <a:avLst/>
          </a:prstGeom>
          <a:ln w="12700">
            <a:miter lim="400000"/>
          </a:ln>
        </p:spPr>
      </p:pic>
      <p:sp>
        <p:nvSpPr>
          <p:cNvPr id="131" name="КЛИНИКАЛЫҚ АҒЫМЫ БОЙЫНША ЖІКТЕЛУІ"/>
          <p:cNvSpPr txBox="1"/>
          <p:nvPr/>
        </p:nvSpPr>
        <p:spPr>
          <a:xfrm>
            <a:off x="2195512" y="1755775"/>
            <a:ext cx="5284788" cy="67501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lgn="ctr">
              <a:defRPr b="1" sz="2000">
                <a:solidFill>
                  <a:srgbClr val="0096FF"/>
                </a:solidFill>
                <a:latin typeface="Times New Roman"/>
                <a:ea typeface="Times New Roman"/>
                <a:cs typeface="Times New Roman"/>
                <a:sym typeface="Times New Roman"/>
              </a:defRPr>
            </a:lvl1pPr>
          </a:lstStyle>
          <a:p>
            <a:pPr/>
            <a:r>
              <a:t>КЛИНИКАЛЫҚ АҒЫМЫ БОЙЫНША ЖІКТЕЛУІ</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33" name="fon-dlya-prezentacii-12.jpg" descr="fon-dlya-prezentacii-12.jpg"/>
          <p:cNvPicPr>
            <a:picLocks noChangeAspect="1"/>
          </p:cNvPicPr>
          <p:nvPr/>
        </p:nvPicPr>
        <p:blipFill>
          <a:blip r:embed="rId2">
            <a:extLst/>
          </a:blip>
          <a:stretch>
            <a:fillRect/>
          </a:stretch>
        </p:blipFill>
        <p:spPr>
          <a:xfrm>
            <a:off x="0" y="-9525"/>
            <a:ext cx="9144000" cy="6867525"/>
          </a:xfrm>
          <a:prstGeom prst="rect">
            <a:avLst/>
          </a:prstGeom>
          <a:ln w="12700">
            <a:miter lim="400000"/>
          </a:ln>
        </p:spPr>
      </p:pic>
      <p:sp>
        <p:nvSpPr>
          <p:cNvPr id="134" name="Жоспар"/>
          <p:cNvSpPr txBox="1"/>
          <p:nvPr>
            <p:ph type="title" idx="4294967295"/>
          </p:nvPr>
        </p:nvSpPr>
        <p:spPr>
          <a:xfrm>
            <a:off x="457200" y="0"/>
            <a:ext cx="8229600" cy="1052513"/>
          </a:xfrm>
          <a:prstGeom prst="rect">
            <a:avLst/>
          </a:prstGeom>
        </p:spPr>
        <p:txBody>
          <a:bodyPr>
            <a:normAutofit fontScale="100000" lnSpcReduction="0"/>
          </a:bodyPr>
          <a:lstStyle>
            <a:lvl1pPr>
              <a:defRPr>
                <a:latin typeface="Times New Roman"/>
                <a:ea typeface="Times New Roman"/>
                <a:cs typeface="Times New Roman"/>
                <a:sym typeface="Times New Roman"/>
              </a:defRPr>
            </a:lvl1pPr>
          </a:lstStyle>
          <a:p>
            <a:pPr/>
            <a:r>
              <a:t>Жоспар</a:t>
            </a:r>
          </a:p>
        </p:txBody>
      </p:sp>
      <p:pic>
        <p:nvPicPr>
          <p:cNvPr id="135" name="image.png" descr="image.png"/>
          <p:cNvPicPr>
            <a:picLocks noChangeAspect="1"/>
          </p:cNvPicPr>
          <p:nvPr/>
        </p:nvPicPr>
        <p:blipFill>
          <a:blip r:embed="rId3">
            <a:extLst/>
          </a:blip>
          <a:stretch>
            <a:fillRect/>
          </a:stretch>
        </p:blipFill>
        <p:spPr>
          <a:xfrm>
            <a:off x="7802562" y="1450975"/>
            <a:ext cx="304801" cy="987425"/>
          </a:xfrm>
          <a:prstGeom prst="rect">
            <a:avLst/>
          </a:prstGeom>
          <a:ln w="12700">
            <a:miter lim="400000"/>
          </a:ln>
        </p:spPr>
      </p:pic>
      <p:pic>
        <p:nvPicPr>
          <p:cNvPr id="136" name="logo.png" descr="logo.png"/>
          <p:cNvPicPr>
            <a:picLocks noChangeAspect="1"/>
          </p:cNvPicPr>
          <p:nvPr/>
        </p:nvPicPr>
        <p:blipFill>
          <a:blip r:embed="rId4">
            <a:extLst/>
          </a:blip>
          <a:stretch>
            <a:fillRect/>
          </a:stretch>
        </p:blipFill>
        <p:spPr>
          <a:xfrm>
            <a:off x="106362" y="285750"/>
            <a:ext cx="3343276" cy="900113"/>
          </a:xfrm>
          <a:prstGeom prst="rect">
            <a:avLst/>
          </a:prstGeom>
          <a:ln w="12700">
            <a:miter lim="400000"/>
          </a:ln>
        </p:spPr>
      </p:pic>
      <p:sp>
        <p:nvSpPr>
          <p:cNvPr id="137" name="СЕМЕЙ МЕДИЦИНА УНИВЕРСИТЕТІ"/>
          <p:cNvSpPr txBox="1"/>
          <p:nvPr/>
        </p:nvSpPr>
        <p:spPr>
          <a:xfrm>
            <a:off x="3608387" y="185737"/>
            <a:ext cx="5284788" cy="102413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lgn="ctr">
              <a:defRPr b="1" sz="3200">
                <a:solidFill>
                  <a:srgbClr val="0096FF"/>
                </a:solidFill>
                <a:latin typeface="Times New Roman"/>
                <a:ea typeface="Times New Roman"/>
                <a:cs typeface="Times New Roman"/>
                <a:sym typeface="Times New Roman"/>
              </a:defRPr>
            </a:lvl1pPr>
          </a:lstStyle>
          <a:p>
            <a:pPr/>
            <a:r>
              <a:t>СЕМЕЙ МЕДИЦИНА УНИВЕРСИТЕТІ</a:t>
            </a:r>
          </a:p>
        </p:txBody>
      </p:sp>
      <p:sp>
        <p:nvSpPr>
          <p:cNvPr id="138" name="Линия"/>
          <p:cNvSpPr/>
          <p:nvPr/>
        </p:nvSpPr>
        <p:spPr>
          <a:xfrm flipV="1">
            <a:off x="15875" y="1570037"/>
            <a:ext cx="9128125" cy="33338"/>
          </a:xfrm>
          <a:prstGeom prst="line">
            <a:avLst/>
          </a:prstGeom>
          <a:ln w="38100">
            <a:solidFill>
              <a:srgbClr val="0096FF"/>
            </a:solidFill>
            <a:miter lim="400000"/>
          </a:ln>
        </p:spPr>
        <p:txBody>
          <a:bodyPr lIns="45719" rIns="45719"/>
          <a:lstStyle/>
          <a:p>
            <a:pPr>
              <a:defRPr>
                <a:solidFill>
                  <a:srgbClr val="FFFFFF"/>
                </a:solidFill>
              </a:defRPr>
            </a:pPr>
          </a:p>
        </p:txBody>
      </p:sp>
      <p:sp>
        <p:nvSpPr>
          <p:cNvPr id="139" name="Линия"/>
          <p:cNvSpPr/>
          <p:nvPr/>
        </p:nvSpPr>
        <p:spPr>
          <a:xfrm flipH="1" flipV="1">
            <a:off x="3602037" y="-41276"/>
            <a:ext cx="6351" cy="1611314"/>
          </a:xfrm>
          <a:prstGeom prst="line">
            <a:avLst/>
          </a:prstGeom>
          <a:ln w="38100">
            <a:solidFill>
              <a:srgbClr val="0096FF"/>
            </a:solidFill>
            <a:miter lim="400000"/>
          </a:ln>
        </p:spPr>
        <p:txBody>
          <a:bodyPr lIns="45719" rIns="45719"/>
          <a:lstStyle/>
          <a:p>
            <a:pPr>
              <a:defRPr>
                <a:solidFill>
                  <a:srgbClr val="FFFFFF"/>
                </a:solidFill>
              </a:defRPr>
            </a:pPr>
          </a:p>
        </p:txBody>
      </p:sp>
      <p:sp>
        <p:nvSpPr>
          <p:cNvPr id="140" name="Анамнезінде дәрілік аллергиясы бар;…"/>
          <p:cNvSpPr txBox="1"/>
          <p:nvPr>
            <p:ph type="body" idx="4294967295"/>
          </p:nvPr>
        </p:nvSpPr>
        <p:spPr>
          <a:xfrm>
            <a:off x="106362" y="2692400"/>
            <a:ext cx="8580438" cy="3913188"/>
          </a:xfrm>
          <a:prstGeom prst="rect">
            <a:avLst/>
          </a:prstGeom>
        </p:spPr>
        <p:txBody>
          <a:bodyPr>
            <a:normAutofit fontScale="100000" lnSpcReduction="0"/>
          </a:bodyPr>
          <a:lstStyle/>
          <a:p>
            <a:pPr algn="just">
              <a:defRPr sz="2400">
                <a:solidFill>
                  <a:srgbClr val="000000"/>
                </a:solidFill>
                <a:latin typeface="Times New Roman"/>
                <a:ea typeface="Times New Roman"/>
                <a:cs typeface="Times New Roman"/>
                <a:sym typeface="Times New Roman"/>
              </a:defRPr>
            </a:pPr>
            <a:r>
              <a:t>Анамнезінде дәрілік аллергиясы бар;</a:t>
            </a:r>
          </a:p>
          <a:p>
            <a:pPr algn="just">
              <a:defRPr sz="2400">
                <a:solidFill>
                  <a:srgbClr val="000000"/>
                </a:solidFill>
                <a:latin typeface="Times New Roman"/>
                <a:ea typeface="Times New Roman"/>
                <a:cs typeface="Times New Roman"/>
                <a:sym typeface="Times New Roman"/>
              </a:defRPr>
            </a:pPr>
            <a:r>
              <a:t>Дәрілік заттарды ұзақ уақыт қолдану, әсіресе қайталау курсы кезінде;</a:t>
            </a:r>
          </a:p>
          <a:p>
            <a:pPr algn="just">
              <a:defRPr sz="2400">
                <a:solidFill>
                  <a:srgbClr val="000000"/>
                </a:solidFill>
                <a:latin typeface="Times New Roman"/>
                <a:ea typeface="Times New Roman"/>
                <a:cs typeface="Times New Roman"/>
                <a:sym typeface="Times New Roman"/>
              </a:defRPr>
            </a:pPr>
            <a:r>
              <a:t>Депо препараттарды пайдалану;</a:t>
            </a:r>
          </a:p>
          <a:p>
            <a:pPr algn="just">
              <a:defRPr sz="2400">
                <a:solidFill>
                  <a:srgbClr val="000000"/>
                </a:solidFill>
                <a:latin typeface="Times New Roman"/>
                <a:ea typeface="Times New Roman"/>
                <a:cs typeface="Times New Roman"/>
                <a:sym typeface="Times New Roman"/>
              </a:defRPr>
            </a:pPr>
            <a:r>
              <a:t>Полипрагмазия;</a:t>
            </a:r>
          </a:p>
          <a:p>
            <a:pPr algn="just">
              <a:defRPr sz="2400">
                <a:solidFill>
                  <a:srgbClr val="000000"/>
                </a:solidFill>
                <a:latin typeface="Times New Roman"/>
                <a:ea typeface="Times New Roman"/>
                <a:cs typeface="Times New Roman"/>
                <a:sym typeface="Times New Roman"/>
              </a:defRPr>
            </a:pPr>
            <a:r>
              <a:t>Дәрілік заттар белсенділігінің жоғары сенсибилизациясы;</a:t>
            </a:r>
          </a:p>
          <a:p>
            <a:pPr algn="just">
              <a:defRPr sz="2400">
                <a:solidFill>
                  <a:srgbClr val="000000"/>
                </a:solidFill>
                <a:latin typeface="Times New Roman"/>
                <a:ea typeface="Times New Roman"/>
                <a:cs typeface="Times New Roman"/>
                <a:sym typeface="Times New Roman"/>
              </a:defRPr>
            </a:pPr>
            <a:r>
              <a:t>Дәрілермен ұзақ уақыт кәсіптік байланыс;</a:t>
            </a:r>
          </a:p>
          <a:p>
            <a:pPr algn="just">
              <a:defRPr sz="2400">
                <a:solidFill>
                  <a:srgbClr val="000000"/>
                </a:solidFill>
                <a:latin typeface="Times New Roman"/>
                <a:ea typeface="Times New Roman"/>
                <a:cs typeface="Times New Roman"/>
                <a:sym typeface="Times New Roman"/>
              </a:defRPr>
            </a:pPr>
            <a:r>
              <a:t>Дерматомикоздың болуы, пенициллинге сенсибилизациясы.</a:t>
            </a:r>
          </a:p>
        </p:txBody>
      </p:sp>
      <p:sp>
        <p:nvSpPr>
          <p:cNvPr id="141" name="ҚАУІП-ҚАТЕР ФАКТОРЛАРЫ"/>
          <p:cNvSpPr txBox="1"/>
          <p:nvPr/>
        </p:nvSpPr>
        <p:spPr>
          <a:xfrm>
            <a:off x="2195512" y="1755775"/>
            <a:ext cx="5284788" cy="38291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lgn="ctr">
              <a:defRPr b="1" sz="2000">
                <a:solidFill>
                  <a:srgbClr val="0096FF"/>
                </a:solidFill>
                <a:latin typeface="Times New Roman"/>
                <a:ea typeface="Times New Roman"/>
                <a:cs typeface="Times New Roman"/>
                <a:sym typeface="Times New Roman"/>
              </a:defRPr>
            </a:lvl1pPr>
          </a:lstStyle>
          <a:p>
            <a:pPr/>
            <a:r>
              <a:t>ҚАУІП-ҚАТЕР ФАКТОРЛАРЫ</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43" name="fon-dlya-prezentacii-12.jpg" descr="fon-dlya-prezentacii-12.jpg"/>
          <p:cNvPicPr>
            <a:picLocks noChangeAspect="1"/>
          </p:cNvPicPr>
          <p:nvPr/>
        </p:nvPicPr>
        <p:blipFill>
          <a:blip r:embed="rId2">
            <a:extLst/>
          </a:blip>
          <a:stretch>
            <a:fillRect/>
          </a:stretch>
        </p:blipFill>
        <p:spPr>
          <a:xfrm>
            <a:off x="0" y="-9525"/>
            <a:ext cx="9144000" cy="6867525"/>
          </a:xfrm>
          <a:prstGeom prst="rect">
            <a:avLst/>
          </a:prstGeom>
          <a:ln w="12700">
            <a:miter lim="400000"/>
          </a:ln>
        </p:spPr>
      </p:pic>
      <p:sp>
        <p:nvSpPr>
          <p:cNvPr id="144" name="Жоспар"/>
          <p:cNvSpPr txBox="1"/>
          <p:nvPr>
            <p:ph type="title" idx="4294967295"/>
          </p:nvPr>
        </p:nvSpPr>
        <p:spPr>
          <a:xfrm>
            <a:off x="457200" y="0"/>
            <a:ext cx="8229600" cy="1052513"/>
          </a:xfrm>
          <a:prstGeom prst="rect">
            <a:avLst/>
          </a:prstGeom>
        </p:spPr>
        <p:txBody>
          <a:bodyPr>
            <a:normAutofit fontScale="100000" lnSpcReduction="0"/>
          </a:bodyPr>
          <a:lstStyle>
            <a:lvl1pPr>
              <a:defRPr>
                <a:latin typeface="Times New Roman"/>
                <a:ea typeface="Times New Roman"/>
                <a:cs typeface="Times New Roman"/>
                <a:sym typeface="Times New Roman"/>
              </a:defRPr>
            </a:lvl1pPr>
          </a:lstStyle>
          <a:p>
            <a:pPr/>
            <a:r>
              <a:t>Жоспар</a:t>
            </a:r>
          </a:p>
        </p:txBody>
      </p:sp>
      <p:pic>
        <p:nvPicPr>
          <p:cNvPr id="145" name="image.png" descr="image.png"/>
          <p:cNvPicPr>
            <a:picLocks noChangeAspect="1"/>
          </p:cNvPicPr>
          <p:nvPr/>
        </p:nvPicPr>
        <p:blipFill>
          <a:blip r:embed="rId3">
            <a:extLst/>
          </a:blip>
          <a:stretch>
            <a:fillRect/>
          </a:stretch>
        </p:blipFill>
        <p:spPr>
          <a:xfrm>
            <a:off x="7802562" y="1450975"/>
            <a:ext cx="304801" cy="987425"/>
          </a:xfrm>
          <a:prstGeom prst="rect">
            <a:avLst/>
          </a:prstGeom>
          <a:ln w="12700">
            <a:miter lim="400000"/>
          </a:ln>
        </p:spPr>
      </p:pic>
      <p:pic>
        <p:nvPicPr>
          <p:cNvPr id="146" name="logo.png" descr="logo.png"/>
          <p:cNvPicPr>
            <a:picLocks noChangeAspect="1"/>
          </p:cNvPicPr>
          <p:nvPr/>
        </p:nvPicPr>
        <p:blipFill>
          <a:blip r:embed="rId4">
            <a:extLst/>
          </a:blip>
          <a:stretch>
            <a:fillRect/>
          </a:stretch>
        </p:blipFill>
        <p:spPr>
          <a:xfrm>
            <a:off x="106362" y="285750"/>
            <a:ext cx="3343276" cy="900113"/>
          </a:xfrm>
          <a:prstGeom prst="rect">
            <a:avLst/>
          </a:prstGeom>
          <a:ln w="12700">
            <a:miter lim="400000"/>
          </a:ln>
        </p:spPr>
      </p:pic>
      <p:sp>
        <p:nvSpPr>
          <p:cNvPr id="147" name="СЕМЕЙ МЕДИЦИНА УНИВЕРСИТЕТІ"/>
          <p:cNvSpPr txBox="1"/>
          <p:nvPr/>
        </p:nvSpPr>
        <p:spPr>
          <a:xfrm>
            <a:off x="3608387" y="185737"/>
            <a:ext cx="5284788" cy="102413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lgn="ctr">
              <a:defRPr b="1" sz="3200">
                <a:solidFill>
                  <a:srgbClr val="0096FF"/>
                </a:solidFill>
                <a:latin typeface="Times New Roman"/>
                <a:ea typeface="Times New Roman"/>
                <a:cs typeface="Times New Roman"/>
                <a:sym typeface="Times New Roman"/>
              </a:defRPr>
            </a:lvl1pPr>
          </a:lstStyle>
          <a:p>
            <a:pPr/>
            <a:r>
              <a:t>СЕМЕЙ МЕДИЦИНА УНИВЕРСИТЕТІ</a:t>
            </a:r>
          </a:p>
        </p:txBody>
      </p:sp>
      <p:sp>
        <p:nvSpPr>
          <p:cNvPr id="148" name="Линия"/>
          <p:cNvSpPr/>
          <p:nvPr/>
        </p:nvSpPr>
        <p:spPr>
          <a:xfrm flipV="1">
            <a:off x="15875" y="1570037"/>
            <a:ext cx="9128125" cy="33338"/>
          </a:xfrm>
          <a:prstGeom prst="line">
            <a:avLst/>
          </a:prstGeom>
          <a:ln w="38100">
            <a:solidFill>
              <a:srgbClr val="0096FF"/>
            </a:solidFill>
            <a:miter lim="400000"/>
          </a:ln>
        </p:spPr>
        <p:txBody>
          <a:bodyPr lIns="45719" rIns="45719"/>
          <a:lstStyle/>
          <a:p>
            <a:pPr>
              <a:defRPr>
                <a:solidFill>
                  <a:srgbClr val="FFFFFF"/>
                </a:solidFill>
              </a:defRPr>
            </a:pPr>
          </a:p>
        </p:txBody>
      </p:sp>
      <p:sp>
        <p:nvSpPr>
          <p:cNvPr id="149" name="Линия"/>
          <p:cNvSpPr/>
          <p:nvPr/>
        </p:nvSpPr>
        <p:spPr>
          <a:xfrm flipH="1" flipV="1">
            <a:off x="3602037" y="-41276"/>
            <a:ext cx="6351" cy="1611314"/>
          </a:xfrm>
          <a:prstGeom prst="line">
            <a:avLst/>
          </a:prstGeom>
          <a:ln w="38100">
            <a:solidFill>
              <a:srgbClr val="0096FF"/>
            </a:solidFill>
            <a:miter lim="400000"/>
          </a:ln>
        </p:spPr>
        <p:txBody>
          <a:bodyPr lIns="45719" rIns="45719"/>
          <a:lstStyle/>
          <a:p>
            <a:pPr>
              <a:defRPr>
                <a:solidFill>
                  <a:srgbClr val="FFFFFF"/>
                </a:solidFill>
              </a:defRPr>
            </a:pPr>
          </a:p>
        </p:txBody>
      </p:sp>
      <p:pic>
        <p:nvPicPr>
          <p:cNvPr id="150" name="image.png" descr="image.png"/>
          <p:cNvPicPr>
            <a:picLocks noChangeAspect="1"/>
          </p:cNvPicPr>
          <p:nvPr/>
        </p:nvPicPr>
        <p:blipFill>
          <a:blip r:embed="rId5">
            <a:extLst/>
          </a:blip>
          <a:stretch>
            <a:fillRect/>
          </a:stretch>
        </p:blipFill>
        <p:spPr>
          <a:xfrm>
            <a:off x="682625" y="1719262"/>
            <a:ext cx="7815263" cy="5016501"/>
          </a:xfrm>
          <a:prstGeom prst="rect">
            <a:avLst/>
          </a:prstGeom>
          <a:ln w="12700">
            <a:miter lim="400000"/>
          </a:ln>
        </p:spPr>
      </p:pic>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52" name="fon-dlya-prezentacii-12.jpg" descr="fon-dlya-prezentacii-12.jpg"/>
          <p:cNvPicPr>
            <a:picLocks noChangeAspect="1"/>
          </p:cNvPicPr>
          <p:nvPr/>
        </p:nvPicPr>
        <p:blipFill>
          <a:blip r:embed="rId2">
            <a:extLst/>
          </a:blip>
          <a:stretch>
            <a:fillRect/>
          </a:stretch>
        </p:blipFill>
        <p:spPr>
          <a:xfrm>
            <a:off x="0" y="-9525"/>
            <a:ext cx="9144000" cy="6867525"/>
          </a:xfrm>
          <a:prstGeom prst="rect">
            <a:avLst/>
          </a:prstGeom>
          <a:ln w="12700">
            <a:miter lim="400000"/>
          </a:ln>
        </p:spPr>
      </p:pic>
      <p:sp>
        <p:nvSpPr>
          <p:cNvPr id="153" name="Жоспар"/>
          <p:cNvSpPr txBox="1"/>
          <p:nvPr>
            <p:ph type="title" idx="4294967295"/>
          </p:nvPr>
        </p:nvSpPr>
        <p:spPr>
          <a:xfrm>
            <a:off x="457200" y="0"/>
            <a:ext cx="8229600" cy="1052513"/>
          </a:xfrm>
          <a:prstGeom prst="rect">
            <a:avLst/>
          </a:prstGeom>
        </p:spPr>
        <p:txBody>
          <a:bodyPr>
            <a:normAutofit fontScale="100000" lnSpcReduction="0"/>
          </a:bodyPr>
          <a:lstStyle>
            <a:lvl1pPr>
              <a:defRPr>
                <a:latin typeface="Times New Roman"/>
                <a:ea typeface="Times New Roman"/>
                <a:cs typeface="Times New Roman"/>
                <a:sym typeface="Times New Roman"/>
              </a:defRPr>
            </a:lvl1pPr>
          </a:lstStyle>
          <a:p>
            <a:pPr/>
            <a:r>
              <a:t>Жоспар</a:t>
            </a:r>
          </a:p>
        </p:txBody>
      </p:sp>
      <p:pic>
        <p:nvPicPr>
          <p:cNvPr id="154" name="image.png" descr="image.png"/>
          <p:cNvPicPr>
            <a:picLocks noChangeAspect="1"/>
          </p:cNvPicPr>
          <p:nvPr/>
        </p:nvPicPr>
        <p:blipFill>
          <a:blip r:embed="rId3">
            <a:extLst/>
          </a:blip>
          <a:stretch>
            <a:fillRect/>
          </a:stretch>
        </p:blipFill>
        <p:spPr>
          <a:xfrm>
            <a:off x="7802562" y="1450975"/>
            <a:ext cx="304801" cy="987425"/>
          </a:xfrm>
          <a:prstGeom prst="rect">
            <a:avLst/>
          </a:prstGeom>
          <a:ln w="12700">
            <a:miter lim="400000"/>
          </a:ln>
        </p:spPr>
      </p:pic>
      <p:pic>
        <p:nvPicPr>
          <p:cNvPr id="155" name="logo.png" descr="logo.png"/>
          <p:cNvPicPr>
            <a:picLocks noChangeAspect="1"/>
          </p:cNvPicPr>
          <p:nvPr/>
        </p:nvPicPr>
        <p:blipFill>
          <a:blip r:embed="rId4">
            <a:extLst/>
          </a:blip>
          <a:stretch>
            <a:fillRect/>
          </a:stretch>
        </p:blipFill>
        <p:spPr>
          <a:xfrm>
            <a:off x="106362" y="285750"/>
            <a:ext cx="3343276" cy="900113"/>
          </a:xfrm>
          <a:prstGeom prst="rect">
            <a:avLst/>
          </a:prstGeom>
          <a:ln w="12700">
            <a:miter lim="400000"/>
          </a:ln>
        </p:spPr>
      </p:pic>
      <p:sp>
        <p:nvSpPr>
          <p:cNvPr id="156" name="СЕМЕЙ МЕДИЦИНА УНИВЕРСИТЕТІ"/>
          <p:cNvSpPr txBox="1"/>
          <p:nvPr/>
        </p:nvSpPr>
        <p:spPr>
          <a:xfrm>
            <a:off x="3608387" y="185737"/>
            <a:ext cx="5284788" cy="102413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lgn="ctr">
              <a:defRPr b="1" sz="3200">
                <a:solidFill>
                  <a:srgbClr val="0096FF"/>
                </a:solidFill>
                <a:latin typeface="Times New Roman"/>
                <a:ea typeface="Times New Roman"/>
                <a:cs typeface="Times New Roman"/>
                <a:sym typeface="Times New Roman"/>
              </a:defRPr>
            </a:lvl1pPr>
          </a:lstStyle>
          <a:p>
            <a:pPr/>
            <a:r>
              <a:t>СЕМЕЙ МЕДИЦИНА УНИВЕРСИТЕТІ</a:t>
            </a:r>
          </a:p>
        </p:txBody>
      </p:sp>
      <p:sp>
        <p:nvSpPr>
          <p:cNvPr id="157" name="Линия"/>
          <p:cNvSpPr/>
          <p:nvPr/>
        </p:nvSpPr>
        <p:spPr>
          <a:xfrm flipV="1">
            <a:off x="15875" y="1570037"/>
            <a:ext cx="9128125" cy="33338"/>
          </a:xfrm>
          <a:prstGeom prst="line">
            <a:avLst/>
          </a:prstGeom>
          <a:ln w="38100">
            <a:solidFill>
              <a:srgbClr val="0096FF"/>
            </a:solidFill>
            <a:miter lim="400000"/>
          </a:ln>
        </p:spPr>
        <p:txBody>
          <a:bodyPr lIns="45719" rIns="45719"/>
          <a:lstStyle/>
          <a:p>
            <a:pPr>
              <a:defRPr>
                <a:solidFill>
                  <a:srgbClr val="FFFFFF"/>
                </a:solidFill>
              </a:defRPr>
            </a:pPr>
          </a:p>
        </p:txBody>
      </p:sp>
      <p:sp>
        <p:nvSpPr>
          <p:cNvPr id="158" name="Линия"/>
          <p:cNvSpPr/>
          <p:nvPr/>
        </p:nvSpPr>
        <p:spPr>
          <a:xfrm flipH="1" flipV="1">
            <a:off x="3602037" y="-41276"/>
            <a:ext cx="6351" cy="1611314"/>
          </a:xfrm>
          <a:prstGeom prst="line">
            <a:avLst/>
          </a:prstGeom>
          <a:ln w="38100">
            <a:solidFill>
              <a:srgbClr val="0096FF"/>
            </a:solidFill>
            <a:miter lim="400000"/>
          </a:ln>
        </p:spPr>
        <p:txBody>
          <a:bodyPr lIns="45719" rIns="45719"/>
          <a:lstStyle/>
          <a:p>
            <a:pPr>
              <a:defRPr>
                <a:solidFill>
                  <a:srgbClr val="FFFFFF"/>
                </a:solidFill>
              </a:defRPr>
            </a:pPr>
          </a:p>
        </p:txBody>
      </p:sp>
      <p:sp>
        <p:nvSpPr>
          <p:cNvPr id="159" name="Шоктың эректильді фазасы: 20-30 минутқа созылады, екі түрлі синдром көрінісімен өтеді.…"/>
          <p:cNvSpPr txBox="1"/>
          <p:nvPr>
            <p:ph type="body" idx="4294967295"/>
          </p:nvPr>
        </p:nvSpPr>
        <p:spPr>
          <a:xfrm>
            <a:off x="-3175" y="1801812"/>
            <a:ext cx="9128125" cy="3263901"/>
          </a:xfrm>
          <a:prstGeom prst="rect">
            <a:avLst/>
          </a:prstGeom>
        </p:spPr>
        <p:txBody>
          <a:bodyPr>
            <a:normAutofit fontScale="100000" lnSpcReduction="0"/>
          </a:bodyPr>
          <a:lstStyle/>
          <a:p>
            <a:pPr marL="246888" indent="-246888" algn="just" defTabSz="329184">
              <a:spcBef>
                <a:spcPts val="700"/>
              </a:spcBef>
              <a:defRPr b="1" sz="1728">
                <a:solidFill>
                  <a:srgbClr val="000000"/>
                </a:solidFill>
                <a:latin typeface="Times New Roman"/>
                <a:ea typeface="Times New Roman"/>
                <a:cs typeface="Times New Roman"/>
                <a:sym typeface="Times New Roman"/>
              </a:defRPr>
            </a:pPr>
            <a:r>
              <a:t>Шоктың эректильді фазасы</a:t>
            </a:r>
            <a:r>
              <a:rPr b="0"/>
              <a:t>: 20-30 минутқа созылады, екі түрлі синдром көрінісімен өтеді. </a:t>
            </a:r>
          </a:p>
          <a:p>
            <a:pPr marL="246888" indent="-246888" algn="just" defTabSz="329184">
              <a:spcBef>
                <a:spcPts val="700"/>
              </a:spcBef>
              <a:defRPr sz="1728">
                <a:solidFill>
                  <a:srgbClr val="000000"/>
                </a:solidFill>
                <a:latin typeface="Times New Roman"/>
                <a:ea typeface="Times New Roman"/>
                <a:cs typeface="Times New Roman"/>
                <a:sym typeface="Times New Roman"/>
              </a:defRPr>
            </a:pPr>
            <a:r>
              <a:t>Церебралды</a:t>
            </a:r>
          </a:p>
          <a:p>
            <a:pPr marL="246888" indent="-246888" algn="just" defTabSz="329184">
              <a:spcBef>
                <a:spcPts val="700"/>
              </a:spcBef>
              <a:defRPr sz="1728">
                <a:solidFill>
                  <a:srgbClr val="000000"/>
                </a:solidFill>
                <a:latin typeface="Times New Roman"/>
                <a:ea typeface="Times New Roman"/>
                <a:cs typeface="Times New Roman"/>
                <a:sym typeface="Times New Roman"/>
              </a:defRPr>
            </a:pPr>
            <a:r>
              <a:t>Кардиоваскулярлы</a:t>
            </a:r>
          </a:p>
          <a:p>
            <a:pPr marL="246888" indent="-246888" algn="just" defTabSz="329184">
              <a:spcBef>
                <a:spcPts val="700"/>
              </a:spcBef>
              <a:defRPr b="1" sz="1728">
                <a:solidFill>
                  <a:srgbClr val="000000"/>
                </a:solidFill>
                <a:latin typeface="Times New Roman"/>
                <a:ea typeface="Times New Roman"/>
                <a:cs typeface="Times New Roman"/>
                <a:sym typeface="Times New Roman"/>
              </a:defRPr>
            </a:pPr>
            <a:r>
              <a:t>Торпидті фаза</a:t>
            </a:r>
            <a:r>
              <a:rPr b="0"/>
              <a:t>: Шоктың барлық негізгі патогенетикалық механизмінің қосылуымен ерекшеленеді, бірнеше сағатқа созылатын, көмек көрсетпеген жағдайда өлімге әкелетін фаза.шоктың торпидті фазасы 3 аурлық дәрежеден тұрады.</a:t>
            </a:r>
          </a:p>
          <a:p>
            <a:pPr marL="246888" indent="-246888" algn="just" defTabSz="329184">
              <a:spcBef>
                <a:spcPts val="700"/>
              </a:spcBef>
              <a:defRPr sz="1728">
                <a:solidFill>
                  <a:srgbClr val="000000"/>
                </a:solidFill>
                <a:latin typeface="Times New Roman"/>
                <a:ea typeface="Times New Roman"/>
                <a:cs typeface="Times New Roman"/>
                <a:sym typeface="Times New Roman"/>
              </a:defRPr>
            </a:pPr>
            <a:r>
              <a:t>Шоктың </a:t>
            </a:r>
            <a:r>
              <a:t>I </a:t>
            </a:r>
            <a:r>
              <a:t>дәрежесі;</a:t>
            </a:r>
          </a:p>
          <a:p>
            <a:pPr marL="246888" indent="-246888" algn="just" defTabSz="329184">
              <a:spcBef>
                <a:spcPts val="700"/>
              </a:spcBef>
              <a:defRPr sz="1728">
                <a:solidFill>
                  <a:srgbClr val="000000"/>
                </a:solidFill>
                <a:latin typeface="Times New Roman"/>
                <a:ea typeface="Times New Roman"/>
                <a:cs typeface="Times New Roman"/>
                <a:sym typeface="Times New Roman"/>
              </a:defRPr>
            </a:pPr>
            <a:r>
              <a:t>Шоктың </a:t>
            </a:r>
            <a:r>
              <a:t>II </a:t>
            </a:r>
            <a:r>
              <a:t>дәрежесі;</a:t>
            </a:r>
          </a:p>
          <a:p>
            <a:pPr marL="246888" indent="-246888" algn="just" defTabSz="329184">
              <a:spcBef>
                <a:spcPts val="700"/>
              </a:spcBef>
              <a:defRPr sz="1728">
                <a:solidFill>
                  <a:srgbClr val="000000"/>
                </a:solidFill>
                <a:latin typeface="Times New Roman"/>
                <a:ea typeface="Times New Roman"/>
                <a:cs typeface="Times New Roman"/>
                <a:sym typeface="Times New Roman"/>
              </a:defRPr>
            </a:pPr>
            <a:r>
              <a:t>Шоктың</a:t>
            </a:r>
            <a:r>
              <a:t> III </a:t>
            </a:r>
            <a:r>
              <a:t>дәрежесі;</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Ион">
  <a:themeElements>
    <a:clrScheme name="Ион">
      <a:dk1>
        <a:srgbClr val="000000"/>
      </a:dk1>
      <a:lt1>
        <a:srgbClr val="FFFFFF"/>
      </a:lt1>
      <a:dk2>
        <a:srgbClr val="A7A7A7"/>
      </a:dk2>
      <a:lt2>
        <a:srgbClr val="535353"/>
      </a:lt2>
      <a:accent1>
        <a:srgbClr val="ACD433"/>
      </a:accent1>
      <a:accent2>
        <a:srgbClr val="E6C133"/>
      </a:accent2>
      <a:accent3>
        <a:srgbClr val="9BBB59"/>
      </a:accent3>
      <a:accent4>
        <a:srgbClr val="8064A2"/>
      </a:accent4>
      <a:accent5>
        <a:srgbClr val="4BACC6"/>
      </a:accent5>
      <a:accent6>
        <a:srgbClr val="F79646"/>
      </a:accent6>
      <a:hlink>
        <a:srgbClr val="0000FF"/>
      </a:hlink>
      <a:folHlink>
        <a:srgbClr val="FF00FF"/>
      </a:folHlink>
    </a:clrScheme>
    <a:fontScheme name="Ион">
      <a:majorFont>
        <a:latin typeface="Calibri"/>
        <a:ea typeface="Calibri"/>
        <a:cs typeface="Calibri"/>
      </a:majorFont>
      <a:minorFont>
        <a:latin typeface="Helvetica"/>
        <a:ea typeface="Helvetica"/>
        <a:cs typeface="Helvetica"/>
      </a:minorFont>
    </a:fontScheme>
    <a:fmtScheme name="Ион">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entury Gothic"/>
            <a:ea typeface="Century Gothic"/>
            <a:cs typeface="Century Gothic"/>
            <a:sym typeface="Century Gothic"/>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entury Gothic"/>
            <a:ea typeface="Century Gothic"/>
            <a:cs typeface="Century Gothic"/>
            <a:sym typeface="Century Gothic"/>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Ион">
  <a:themeElements>
    <a:clrScheme name="Ион">
      <a:dk1>
        <a:srgbClr val="000000"/>
      </a:dk1>
      <a:lt1>
        <a:srgbClr val="FFFFFF"/>
      </a:lt1>
      <a:dk2>
        <a:srgbClr val="A7A7A7"/>
      </a:dk2>
      <a:lt2>
        <a:srgbClr val="535353"/>
      </a:lt2>
      <a:accent1>
        <a:srgbClr val="ACD433"/>
      </a:accent1>
      <a:accent2>
        <a:srgbClr val="E6C133"/>
      </a:accent2>
      <a:accent3>
        <a:srgbClr val="9BBB59"/>
      </a:accent3>
      <a:accent4>
        <a:srgbClr val="8064A2"/>
      </a:accent4>
      <a:accent5>
        <a:srgbClr val="4BACC6"/>
      </a:accent5>
      <a:accent6>
        <a:srgbClr val="F79646"/>
      </a:accent6>
      <a:hlink>
        <a:srgbClr val="0000FF"/>
      </a:hlink>
      <a:folHlink>
        <a:srgbClr val="FF00FF"/>
      </a:folHlink>
    </a:clrScheme>
    <a:fontScheme name="Ион">
      <a:majorFont>
        <a:latin typeface="Calibri"/>
        <a:ea typeface="Calibri"/>
        <a:cs typeface="Calibri"/>
      </a:majorFont>
      <a:minorFont>
        <a:latin typeface="Helvetica"/>
        <a:ea typeface="Helvetica"/>
        <a:cs typeface="Helvetica"/>
      </a:minorFont>
    </a:fontScheme>
    <a:fmtScheme name="Ион">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entury Gothic"/>
            <a:ea typeface="Century Gothic"/>
            <a:cs typeface="Century Gothic"/>
            <a:sym typeface="Century Gothic"/>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entury Gothic"/>
            <a:ea typeface="Century Gothic"/>
            <a:cs typeface="Century Gothic"/>
            <a:sym typeface="Century Gothic"/>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