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0" r:id="rId2"/>
    <p:sldId id="257" r:id="rId3"/>
    <p:sldId id="258" r:id="rId4"/>
    <p:sldId id="287" r:id="rId5"/>
    <p:sldId id="288" r:id="rId6"/>
    <p:sldId id="260" r:id="rId7"/>
    <p:sldId id="289" r:id="rId8"/>
    <p:sldId id="281" r:id="rId9"/>
    <p:sldId id="272" r:id="rId10"/>
    <p:sldId id="262" r:id="rId11"/>
    <p:sldId id="263" r:id="rId12"/>
    <p:sldId id="264" r:id="rId13"/>
    <p:sldId id="273" r:id="rId14"/>
    <p:sldId id="274" r:id="rId15"/>
    <p:sldId id="265" r:id="rId16"/>
    <p:sldId id="266" r:id="rId17"/>
    <p:sldId id="282" r:id="rId18"/>
    <p:sldId id="283" r:id="rId19"/>
    <p:sldId id="267" r:id="rId20"/>
    <p:sldId id="268" r:id="rId21"/>
    <p:sldId id="270" r:id="rId22"/>
    <p:sldId id="275" r:id="rId23"/>
    <p:sldId id="276" r:id="rId24"/>
    <p:sldId id="292" r:id="rId25"/>
    <p:sldId id="291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2746" autoAdjust="0"/>
  </p:normalViewPr>
  <p:slideViewPr>
    <p:cSldViewPr snapToGrid="0">
      <p:cViewPr varScale="1">
        <p:scale>
          <a:sx n="62" d="100"/>
          <a:sy n="62" d="100"/>
        </p:scale>
        <p:origin x="9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0F7A8-9042-49A3-B573-308133F40808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23DE6-7D43-476D-84B8-2F8871381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306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E%D0%BB%D0%B5%D0%BA%D1%83%D0%BB%D0%B0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ru.wikipedia.org/wiki/%D0%9E%D0%BF%D1%83%D1%85%D0%BE%D0%BB%D1%8C" TargetMode="External"/><Relationship Id="rId4" Type="http://schemas.openxmlformats.org/officeDocument/2006/relationships/hyperlink" Target="https://ru.wikipedia.org/wiki/%D0%9A%D0%B0%D0%BD%D1%86%D0%B5%D1%80%D0%BE%D0%B3%D0%B5%D0%BD%D0%B5%D0%B7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0%D0%BB%D1%8B%D0%B5_%D0%BC%D0%BE%D0%BB%D0%B5%D0%BA%D1%83%D0%BB%D1%8B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ru.wikipedia.org/wiki/%D0%9C%D0%BE%D0%BD%D0%BE%D0%BA%D0%BB%D0%BE%D0%BD%D0%B0%D0%BB%D1%8C%D0%BD%D1%8B%D0%B5_%D0%B0%D0%BD%D1%82%D0%B8%D1%82%D0%B5%D0%BB%D0%B0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2%D1%80%D0%B0%D0%BD%D1%81%D0%BB%D0%BE%D0%BA%D0%B0%D1%86%D0%B8%D1%8F#%D0%A4%D0%B8%D0%BB%D0%B0%D0%B4%D0%B5%D0%BB%D1%8C%D1%84%D0%B8%D0%B9%D1%81%D0%BA%D0%B0%D1%8F_%D1%85%D1%80%D0%BE%D0%BC%D0%BE%D1%81%D0%BE%D0%BC%D0%B0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b="1" dirty="0"/>
              <a:t>Таргетная терапия</a:t>
            </a:r>
            <a:r>
              <a:rPr lang="ru-RU" sz="1400" dirty="0"/>
              <a:t> </a:t>
            </a:r>
            <a:r>
              <a:rPr lang="ru-RU" sz="1200" dirty="0"/>
              <a:t>– это лечение препаратами, которые блокируют рост и распространение раковых клеток, </a:t>
            </a:r>
            <a:r>
              <a:rPr lang="ru-RU" sz="1200" b="1" dirty="0"/>
              <a:t>посредством воздействия на специфические молекулы</a:t>
            </a:r>
            <a:r>
              <a:rPr lang="ru-RU" dirty="0"/>
              <a:t>, </a:t>
            </a:r>
            <a:r>
              <a:rPr lang="ru-RU" sz="1200" dirty="0"/>
              <a:t>которые участвуют в росте и развитии опухолевой клетки.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23DE6-7D43-476D-84B8-2F8871381E1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1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23DE6-7D43-476D-84B8-2F8871381E1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619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Несколько находятся в стадии разработки, а несколько было лицензировано FDA.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Примеры лицензированных моноклональных антител включают в себя: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23DE6-7D43-476D-84B8-2F8871381E1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071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23DE6-7D43-476D-84B8-2F8871381E1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048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Разница в том, что при таргетной терапии блокируется конкретные целевых (таргетные)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Молекула"/>
              </a:rPr>
              <a:t>молекул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ы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которые необходимы для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Канцерогенез"/>
              </a:rPr>
              <a:t>канцерогенеза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и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Опухоль"/>
              </a:rPr>
              <a:t>роста опухоли,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а при традиционной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химиотерапии -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просто препятствуется размножение всех быстро делящихся клеток – цитостатически, либо цитотоксически.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23DE6-7D43-476D-84B8-2F8871381E1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341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Виды таргетных препаратов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Основные категории таргетных препаратов в настоящее время основаны на двух типах веществ: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Малые молекулы"/>
              </a:rPr>
              <a:t>малые молекулы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(низкомолекулярные биологически активные вещества) и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Моноклональные антитела"/>
              </a:rPr>
              <a:t>моноклональные антитела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23DE6-7D43-476D-84B8-2F8871381E1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55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Тирозинкиназа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bcr-abl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ген которой находится на «</a:t>
            </a:r>
            <a:r>
              <a:rPr lang="ru-RU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филадельфийской хромосоме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  9-22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23DE6-7D43-476D-84B8-2F8871381E1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13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23DE6-7D43-476D-84B8-2F8871381E1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32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Эрлотиниб показал увеличение выживаемости больных метастатическим немелкоклеточным раком легких, при использовании в качестве терапии второй линии. Из-за этого факта эрлотиниб пришел на замену гефитинибу при данном заболевании.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23DE6-7D43-476D-84B8-2F8871381E1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739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ингибитором протеасом, под действием которого раковые клетки подвергаются клеточной гибели, так как он нарушает синтез их белков.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23DE6-7D43-476D-84B8-2F8871381E1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67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23DE6-7D43-476D-84B8-2F8871381E1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070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23DE6-7D43-476D-84B8-2F8871381E1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491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CE916A-0459-4ED0-814F-3E8424F65E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DC47398-613C-458A-9ED2-4592F10E6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97146E-187A-4DB5-9439-B17A1EE4D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98C2-DE15-402D-BBFF-3206CCCFDD28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918651-ABF6-4539-8932-BE8E26A0D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B0A3F5-AF16-4422-9E3A-A4D8F707E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DE4B-230A-40DD-B97F-D8B6D52AE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694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FCCCC1-932B-4E87-BDD4-8EFA30EF1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86BF064-E596-4A4A-AFB0-74388E1463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76DB84-CBE4-4405-83F5-20F0628BD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98C2-DE15-402D-BBFF-3206CCCFDD28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28E83E-8EF1-4CF5-9C4B-8C59DAF9E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69828D-DCD8-4508-B443-65BD8AAD5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DE4B-230A-40DD-B97F-D8B6D52AE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54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D8DF1D3-32CA-4AC7-8C23-CFBEA05A54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C16377D-5D1D-4A48-8597-EEFFAE3E5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B877B9-ED3A-4AE1-BF87-B79D9B04B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98C2-DE15-402D-BBFF-3206CCCFDD28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47DE6C-EB8C-460C-BF34-B22AD7243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8BABA2-5A71-4D36-AFE7-EF65D0B20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DE4B-230A-40DD-B97F-D8B6D52AE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760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одзаголовок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90624" y="1151929"/>
            <a:ext cx="9810752" cy="2321720"/>
          </a:xfrm>
          <a:prstGeom prst="rect">
            <a:avLst/>
          </a:prstGeom>
        </p:spPr>
        <p:txBody>
          <a:bodyPr lIns="35718" tIns="35718" rIns="35718" bIns="35718">
            <a:normAutofit/>
          </a:bodyPr>
          <a:lstStyle>
            <a:lvl1pPr algn="ctr" defTabSz="410765">
              <a:defRPr sz="5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2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190624" y="3545085"/>
            <a:ext cx="9810752" cy="794744"/>
          </a:xfrm>
          <a:prstGeom prst="rect">
            <a:avLst/>
          </a:prstGeom>
        </p:spPr>
        <p:txBody>
          <a:bodyPr lIns="35718" tIns="35718" rIns="35718" bIns="35718" anchor="t">
            <a:normAutofit/>
          </a:bodyPr>
          <a:lstStyle>
            <a:lvl1pPr marL="0" indent="0" algn="ctr" defTabSz="410765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 algn="ctr" defTabSz="410765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 algn="ctr" defTabSz="410765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 algn="ctr" defTabSz="410765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 algn="ctr" defTabSz="410765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33169" y="6536531"/>
            <a:ext cx="319313" cy="232486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100">
                <a:solidFill>
                  <a:srgbClr val="000000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022592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12E44B-BDD9-40E6-AD2C-9CE7EB7CC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1EB129-957F-4D6C-99F9-11A2821C1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672D78-4B5D-4B5B-A7EB-EE163F441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98C2-DE15-402D-BBFF-3206CCCFDD28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C3CE89-F894-4275-9148-C70AC7E6A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CE2B33-7E07-431E-A39E-C437A9155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DE4B-230A-40DD-B97F-D8B6D52AE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271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00D52D-E5D3-4261-89C7-0F8694362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4E5752C-93ED-4811-B01B-9764B39D3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74B96C-C41F-4E65-8511-DD309D123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98C2-DE15-402D-BBFF-3206CCCFDD28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DA24A5-DDC8-4955-8698-888EC1FFB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6A6B9C-9459-4F28-BCD0-C692793C8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DE4B-230A-40DD-B97F-D8B6D52AE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80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B49060-6B65-4BF3-B711-C184217EB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5566EF-7135-44C8-B453-81EC5A450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82DB4DB-31D5-438F-AECF-F601EB5E8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27B75FD-51D0-48A8-89FF-D076C5BCA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98C2-DE15-402D-BBFF-3206CCCFDD28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E28189-4119-495A-A30A-0BE26442D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0B1EAAD-ADAD-4E3E-8C48-D71964D54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DE4B-230A-40DD-B97F-D8B6D52AE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46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A1EAC1-8065-4736-A742-A24AECCC1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69EE9D1-449F-4AE1-AA08-8400426CE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449B71D-15C5-4DA1-BF28-96B6ECBE6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C80A087-851C-4EE9-8398-AB0078ECF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ADD4DEE-60D1-4CB7-9D08-90A3FC2AE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2E3801B-6AC4-4F39-A939-CC86E147F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98C2-DE15-402D-BBFF-3206CCCFDD28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FD3A3F6-DB09-46AD-A154-7FB3463C3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E2EC391-2215-4E92-BE11-C93B13B1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DE4B-230A-40DD-B97F-D8B6D52AE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544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3EBC89-A224-4BE0-BF2F-8D0F0EF31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C74FEC5-DF49-4998-A36D-CE8E336B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98C2-DE15-402D-BBFF-3206CCCFDD28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9979C2-5C1A-4758-87DF-0F6C909EF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3FD673-5F23-4F31-A8DB-67A67B984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DE4B-230A-40DD-B97F-D8B6D52AE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064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DE28A95-B1BF-41CC-A7DA-D579BEE1F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98C2-DE15-402D-BBFF-3206CCCFDD28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B2A261E-6A8D-48C1-BD29-749A1E677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4ED5363-A963-4DF5-848B-441D17681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DE4B-230A-40DD-B97F-D8B6D52AE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14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723455-276F-43E0-AA5B-FB213466D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072119-6E5D-43C7-AAB7-6A8926661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A8BB5A6-A1F8-44FE-97D2-0121ED15D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EAA781C-9A60-42AE-9A42-02B4DFB22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98C2-DE15-402D-BBFF-3206CCCFDD28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9B58AF8-9082-4B1F-A2A6-9FF0FC491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1F77F10-3CF9-4B35-A3AE-24A6B81E1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DE4B-230A-40DD-B97F-D8B6D52AE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540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395766-6DEC-4E49-933C-5EC37C741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82DCD3C-3E56-46D0-8EEA-775315EAED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D7558EA-B806-4C5F-958A-2D4934308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730AD73-ECF5-4EFE-B0BB-913C6EC5D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98C2-DE15-402D-BBFF-3206CCCFDD28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AA11BE-DEFC-4FE6-800B-DD1AB2BD5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8B75A4D-3A4F-43DA-B444-7372A5EA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DE4B-230A-40DD-B97F-D8B6D52AE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00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50EA3EA-B81F-4C96-8020-3141AFD6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67694DA-9AFC-4C69-8F16-C0AFFC660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C5614D-74F7-4C52-99B0-A7FE4A9C25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D98C2-DE15-402D-BBFF-3206CCCFDD28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ECE9C1-0883-4F16-A64F-FC8DB68C99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C3C04E-CEC5-4360-ABE2-20545CCEC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6DE4B-230A-40DD-B97F-D8B6D52AE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20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pt4web.r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myshared.ru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fon-dlya-prezentatsii-anatomiya.jpg" descr="fon-dlya-prezentatsii-anatomiy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ҚР Денсаулық сақтау және…"/>
          <p:cNvSpPr txBox="1">
            <a:spLocks noGrp="1"/>
          </p:cNvSpPr>
          <p:nvPr>
            <p:ph type="title"/>
          </p:nvPr>
        </p:nvSpPr>
        <p:spPr>
          <a:xfrm>
            <a:off x="325464" y="459723"/>
            <a:ext cx="4364857" cy="1096433"/>
          </a:xfrm>
          <a:prstGeom prst="rect">
            <a:avLst/>
          </a:prstGeom>
        </p:spPr>
        <p:txBody>
          <a:bodyPr vert="horz" lIns="25112" tIns="25112" rIns="25112" bIns="25112" rtlCol="0" anchor="ctr">
            <a:normAutofit/>
          </a:bodyPr>
          <a:lstStyle/>
          <a:p>
            <a:pPr defTabSz="168438">
              <a:defRPr sz="1600" b="1">
                <a:solidFill>
                  <a:srgbClr val="004D8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ҚР </a:t>
            </a:r>
            <a:r>
              <a:rPr dirty="0" err="1"/>
              <a:t>Д</a:t>
            </a:r>
            <a:r>
              <a:rPr cap="all" dirty="0" err="1"/>
              <a:t>енсаулық</a:t>
            </a:r>
            <a:r>
              <a:rPr cap="all" dirty="0"/>
              <a:t> </a:t>
            </a:r>
            <a:r>
              <a:rPr cap="all" dirty="0" err="1"/>
              <a:t>сақтау</a:t>
            </a:r>
            <a:r>
              <a:rPr cap="all" dirty="0"/>
              <a:t> </a:t>
            </a:r>
            <a:r>
              <a:rPr cap="all" dirty="0" err="1"/>
              <a:t>және</a:t>
            </a:r>
            <a:r>
              <a:rPr cap="all" dirty="0"/>
              <a:t> </a:t>
            </a:r>
          </a:p>
          <a:p>
            <a:pPr defTabSz="168438">
              <a:defRPr sz="1600" b="1" cap="all">
                <a:solidFill>
                  <a:srgbClr val="004D8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әлеуметтік</a:t>
            </a:r>
            <a:r>
              <a:rPr dirty="0"/>
              <a:t> </a:t>
            </a:r>
            <a:r>
              <a:rPr dirty="0" err="1"/>
              <a:t>даму</a:t>
            </a:r>
            <a:r>
              <a:rPr dirty="0"/>
              <a:t> </a:t>
            </a:r>
            <a:r>
              <a:rPr dirty="0" err="1"/>
              <a:t>министрлігі</a:t>
            </a:r>
            <a:endParaRPr dirty="0"/>
          </a:p>
        </p:txBody>
      </p:sp>
      <p:sp>
        <p:nvSpPr>
          <p:cNvPr id="150" name="СЕМЕЙ ҚАЛАСЫНЫҢ МЕМЛЕКЕТТІК МЕДИЦИНА УНИВЕРСИТЕТІ"/>
          <p:cNvSpPr txBox="1"/>
          <p:nvPr/>
        </p:nvSpPr>
        <p:spPr>
          <a:xfrm>
            <a:off x="7706592" y="-101003"/>
            <a:ext cx="4320093" cy="1279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112" tIns="25112" rIns="25112" bIns="25112" anchor="b">
            <a:normAutofit/>
          </a:bodyPr>
          <a:lstStyle>
            <a:lvl1pPr algn="ctr" defTabSz="233943">
              <a:defRPr b="1">
                <a:solidFill>
                  <a:srgbClr val="004D80"/>
                </a:solidFill>
              </a:defRPr>
            </a:lvl1pPr>
          </a:lstStyle>
          <a:p>
            <a:r>
              <a:rPr lang="kk-KZ" dirty="0" smtClean="0"/>
              <a:t>НАО </a:t>
            </a:r>
            <a:r>
              <a:rPr dirty="0" smtClean="0"/>
              <a:t>«СЕМЕЙ </a:t>
            </a:r>
            <a:r>
              <a:rPr dirty="0"/>
              <a:t>МЕДИЦИНА УНИВЕРСИТЕТІ» </a:t>
            </a:r>
          </a:p>
        </p:txBody>
      </p:sp>
      <p:pic>
        <p:nvPicPr>
          <p:cNvPr id="151" name="logo.png" descr="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27118" y="525231"/>
            <a:ext cx="2737764" cy="736713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ТЕКСЕРГЕН: КУМАРБЕКОВА А.К…"/>
          <p:cNvSpPr txBox="1"/>
          <p:nvPr/>
        </p:nvSpPr>
        <p:spPr>
          <a:xfrm>
            <a:off x="6354221" y="4994676"/>
            <a:ext cx="4130393" cy="1168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112" tIns="25112" rIns="25112" bIns="25112" anchor="b">
            <a:normAutofit/>
          </a:bodyPr>
          <a:lstStyle/>
          <a:p>
            <a:pPr algn="r" defTabSz="257048">
              <a:defRPr b="1">
                <a:solidFill>
                  <a:srgbClr val="004D80"/>
                </a:solidFill>
              </a:defRPr>
            </a:pPr>
            <a:r>
              <a:rPr dirty="0"/>
              <a:t>ТЕКСЕРГЕН: </a:t>
            </a:r>
            <a:r>
              <a:rPr lang="kk-KZ" dirty="0" smtClean="0"/>
              <a:t>САЛЫҚБАЕВА К.С</a:t>
            </a:r>
            <a:endParaRPr dirty="0"/>
          </a:p>
          <a:p>
            <a:pPr algn="r" defTabSz="257048">
              <a:defRPr b="1">
                <a:solidFill>
                  <a:srgbClr val="004D80"/>
                </a:solidFill>
              </a:defRPr>
            </a:pPr>
            <a:r>
              <a:rPr dirty="0"/>
              <a:t>ОРЫНДАҒАН: ТӨЛЕУХАНОВ Д.М</a:t>
            </a:r>
          </a:p>
          <a:p>
            <a:pPr algn="r" defTabSz="257048">
              <a:defRPr b="1">
                <a:solidFill>
                  <a:srgbClr val="004D80"/>
                </a:solidFill>
              </a:defRPr>
            </a:pPr>
            <a:r>
              <a:rPr dirty="0" smtClean="0"/>
              <a:t>ТОП</a:t>
            </a:r>
            <a:r>
              <a:rPr dirty="0"/>
              <a:t>: 530  ЖМ</a:t>
            </a:r>
          </a:p>
        </p:txBody>
      </p:sp>
      <p:sp>
        <p:nvSpPr>
          <p:cNvPr id="154" name="СЕМЕЙ 2018 ЖЫЛ"/>
          <p:cNvSpPr txBox="1"/>
          <p:nvPr/>
        </p:nvSpPr>
        <p:spPr>
          <a:xfrm>
            <a:off x="5074387" y="6075787"/>
            <a:ext cx="2224327" cy="560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112" tIns="25112" rIns="25112" bIns="25112" anchor="b">
            <a:normAutofit/>
          </a:bodyPr>
          <a:lstStyle>
            <a:lvl1pPr algn="ctr" defTabSz="268600">
              <a:defRPr b="1">
                <a:solidFill>
                  <a:srgbClr val="004D80"/>
                </a:solidFill>
              </a:defRPr>
            </a:lvl1pPr>
          </a:lstStyle>
          <a:p>
            <a:r>
              <a:rPr dirty="0"/>
              <a:t>СЕМЕЙ </a:t>
            </a:r>
            <a:r>
              <a:rPr dirty="0" smtClean="0"/>
              <a:t>20</a:t>
            </a:r>
            <a:r>
              <a:rPr lang="kk-KZ" dirty="0" smtClean="0"/>
              <a:t>19</a:t>
            </a:r>
            <a:r>
              <a:rPr dirty="0" smtClean="0"/>
              <a:t> </a:t>
            </a:r>
            <a:r>
              <a:rPr dirty="0"/>
              <a:t>ЖЫЛ</a:t>
            </a:r>
          </a:p>
        </p:txBody>
      </p:sp>
      <p:sp>
        <p:nvSpPr>
          <p:cNvPr id="155" name="ФАСЦИЯЛАР ЖӘНЕ КЛЕТЧАТКАЛЫҚ КЕҢІСТІК АНАТОМИЯСЫ, ІШПЕРДЕ АРТЫ АҒЗАЛАРЫНА ІРІҢДІ ҮРДІСТЕРДІҢ АНАТОМИЯЛЫҚ ЕНУ ЖОЛДАРЫ"/>
          <p:cNvSpPr txBox="1"/>
          <p:nvPr/>
        </p:nvSpPr>
        <p:spPr>
          <a:xfrm>
            <a:off x="498737" y="2725055"/>
            <a:ext cx="5081228" cy="2022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112" tIns="25112" rIns="25112" bIns="25112">
            <a:normAutofit fontScale="32500" lnSpcReduction="20000"/>
          </a:bodyPr>
          <a:lstStyle>
            <a:lvl1pPr algn="ctr" defTabSz="177448">
              <a:defRPr sz="11000">
                <a:solidFill>
                  <a:srgbClr val="004D80"/>
                </a:solidFill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r>
              <a:rPr lang="kk-KZ" b="1" dirty="0" smtClean="0"/>
              <a:t>ҚАТЕРЛІ ІСІКТЕРДІҢ ТАРГЕТТІ ТЕРАПИЯСЫ</a:t>
            </a:r>
            <a:endParaRPr b="1" dirty="0"/>
          </a:p>
        </p:txBody>
      </p:sp>
      <p:pic>
        <p:nvPicPr>
          <p:cNvPr id="11" name="Picture 4" descr="http://emex-medical.ru/wp-content/uploads/2017/02/targetnaia-terapia-v-lechenii-raka-legkogo-v-germani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592" y="2106378"/>
            <a:ext cx="3961378" cy="264091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19216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 advAuto="0"/>
      <p:bldP spid="155" grpId="0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on-dlya-prezentacii-12.jpg" descr="fon-dlya-prezentacii-1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02" y="0"/>
            <a:ext cx="1217679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A2D290-AA2B-495E-AEA8-4A4EAB2D9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546" y="99709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Гефитиниб (Иресса, ZD1839)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1F9B7C-439B-434A-9835-07687DC96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029" y="2760879"/>
            <a:ext cx="5699317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тирозинкиназаның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эпидермалдық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EGFR)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АҚШ-та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өкпенің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обырын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емдеу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мақұлданған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BA942F-BA9E-44FD-B5C7-98E3F46C8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18" y="2293849"/>
            <a:ext cx="4806214" cy="3862448"/>
          </a:xfrm>
          <a:prstGeom prst="rect">
            <a:avLst/>
          </a:prstGeom>
        </p:spPr>
      </p:pic>
      <p:pic>
        <p:nvPicPr>
          <p:cNvPr id="6" name="logo.png" descr="logo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7440" y="276894"/>
            <a:ext cx="2350355" cy="63246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Линия"/>
          <p:cNvSpPr/>
          <p:nvPr/>
        </p:nvSpPr>
        <p:spPr>
          <a:xfrm flipV="1">
            <a:off x="2545444" y="46751"/>
            <a:ext cx="2" cy="1092747"/>
          </a:xfrm>
          <a:prstGeom prst="line">
            <a:avLst/>
          </a:prstGeom>
          <a:ln w="25400">
            <a:solidFill>
              <a:srgbClr val="0096FF"/>
            </a:solidFill>
            <a:miter lim="400000"/>
          </a:ln>
        </p:spPr>
        <p:txBody>
          <a:bodyPr lIns="32146" tIns="32146" rIns="32146" bIns="32146"/>
          <a:lstStyle/>
          <a:p>
            <a:pPr algn="ctr" defTabSz="410765">
              <a:defRPr sz="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" name="Линия"/>
          <p:cNvSpPr/>
          <p:nvPr/>
        </p:nvSpPr>
        <p:spPr>
          <a:xfrm>
            <a:off x="24052" y="1202797"/>
            <a:ext cx="12180709" cy="27740"/>
          </a:xfrm>
          <a:prstGeom prst="line">
            <a:avLst/>
          </a:prstGeom>
          <a:ln w="25400">
            <a:solidFill>
              <a:srgbClr val="0096FF"/>
            </a:solidFill>
            <a:miter lim="400000"/>
          </a:ln>
        </p:spPr>
        <p:txBody>
          <a:bodyPr lIns="32146" tIns="32146" rIns="32146" bIns="32146"/>
          <a:lstStyle/>
          <a:p>
            <a:pPr algn="ctr" defTabSz="410765">
              <a:defRPr sz="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" name="СЕМЕЙ ҚАЛАСЫНЫҢ МЕДИЦИНА УНИВЕРСИТЕТІ"/>
          <p:cNvSpPr txBox="1"/>
          <p:nvPr/>
        </p:nvSpPr>
        <p:spPr>
          <a:xfrm>
            <a:off x="2653095" y="335786"/>
            <a:ext cx="8691664" cy="533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8" tIns="35718" rIns="35718" bIns="35718">
            <a:spAutoFit/>
          </a:bodyPr>
          <a:lstStyle>
            <a:lvl1pPr algn="ctr" defTabSz="410765">
              <a:defRPr sz="3000">
                <a:solidFill>
                  <a:srgbClr val="0096FF"/>
                </a:solidFill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r>
              <a:rPr b="1" dirty="0"/>
              <a:t>СЕМЕЙ МЕДИЦИНА УНИВЕРСИТЕТІ</a:t>
            </a:r>
          </a:p>
        </p:txBody>
      </p:sp>
    </p:spTree>
    <p:extLst>
      <p:ext uri="{BB962C8B-B14F-4D97-AF65-F5344CB8AC3E}">
        <p14:creationId xmlns:p14="http://schemas.microsoft.com/office/powerpoint/2010/main" val="3474961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on-dlya-prezentacii-12.jpg" descr="fon-dlya-prezentacii-1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02" y="0"/>
            <a:ext cx="1217679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BE3AFB-DC98-4100-A281-E6B5A41B6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44" y="106254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Эрлотиниб (Tarceva)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B06FB5-FFB2-44A9-9D37-D9FEF0B12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44" y="2603145"/>
            <a:ext cx="5487919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эпидермальды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тежейді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гефитинибпен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ұқсас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бар. </a:t>
            </a: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Эрлотиниб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өкпенің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метастатикалық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обырымен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ауыратындардың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өміршеңдігін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ptfiles.blob.core.windows.net/files/a3473af3-b636-4ff1-bf17-84620ccf2d8f_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363" y="3123995"/>
            <a:ext cx="5831345" cy="299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logo.png" descr="logo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7440" y="276894"/>
            <a:ext cx="2350355" cy="63246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Линия"/>
          <p:cNvSpPr/>
          <p:nvPr/>
        </p:nvSpPr>
        <p:spPr>
          <a:xfrm flipV="1">
            <a:off x="2545444" y="46751"/>
            <a:ext cx="2" cy="1092747"/>
          </a:xfrm>
          <a:prstGeom prst="line">
            <a:avLst/>
          </a:prstGeom>
          <a:ln w="25400">
            <a:solidFill>
              <a:srgbClr val="0096FF"/>
            </a:solidFill>
            <a:miter lim="400000"/>
          </a:ln>
        </p:spPr>
        <p:txBody>
          <a:bodyPr lIns="32146" tIns="32146" rIns="32146" bIns="32146"/>
          <a:lstStyle/>
          <a:p>
            <a:pPr algn="ctr" defTabSz="410765">
              <a:defRPr sz="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" name="Линия"/>
          <p:cNvSpPr/>
          <p:nvPr/>
        </p:nvSpPr>
        <p:spPr>
          <a:xfrm>
            <a:off x="24052" y="1202797"/>
            <a:ext cx="12180709" cy="27740"/>
          </a:xfrm>
          <a:prstGeom prst="line">
            <a:avLst/>
          </a:prstGeom>
          <a:ln w="25400">
            <a:solidFill>
              <a:srgbClr val="0096FF"/>
            </a:solidFill>
            <a:miter lim="400000"/>
          </a:ln>
        </p:spPr>
        <p:txBody>
          <a:bodyPr lIns="32146" tIns="32146" rIns="32146" bIns="32146"/>
          <a:lstStyle/>
          <a:p>
            <a:pPr algn="ctr" defTabSz="410765">
              <a:defRPr sz="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" name="СЕМЕЙ ҚАЛАСЫНЫҢ МЕДИЦИНА УНИВЕРСИТЕТІ"/>
          <p:cNvSpPr txBox="1"/>
          <p:nvPr/>
        </p:nvSpPr>
        <p:spPr>
          <a:xfrm>
            <a:off x="2653095" y="335786"/>
            <a:ext cx="8691664" cy="533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8" tIns="35718" rIns="35718" bIns="35718">
            <a:spAutoFit/>
          </a:bodyPr>
          <a:lstStyle>
            <a:lvl1pPr algn="ctr" defTabSz="410765">
              <a:defRPr sz="3000">
                <a:solidFill>
                  <a:srgbClr val="0096FF"/>
                </a:solidFill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r>
              <a:rPr b="1" dirty="0"/>
              <a:t>СЕМЕЙ МЕДИЦИНА УНИВЕРСИТЕТІ</a:t>
            </a:r>
          </a:p>
        </p:txBody>
      </p:sp>
    </p:spTree>
    <p:extLst>
      <p:ext uri="{BB962C8B-B14F-4D97-AF65-F5344CB8AC3E}">
        <p14:creationId xmlns:p14="http://schemas.microsoft.com/office/powerpoint/2010/main" val="2113530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on-dlya-prezentacii-12.jpg" descr="fon-dlya-prezentacii-1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02" y="0"/>
            <a:ext cx="1217679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2D0610-1BAE-4551-8ABF-55B479CB8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0612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Бортезомиб (Velcade)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542085-9103-4965-8760-B9ADA50EF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752" y="3144724"/>
            <a:ext cx="4604657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тудыратын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Препарат. </a:t>
            </a:r>
          </a:p>
          <a:p>
            <a:pPr marL="0" indent="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емдеудің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бермеген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миелома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емдеу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АҚШ-та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мақұлданған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xmlns="" id="{E4778C26-8D8C-45F7-B831-5370791A9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150" y="2433334"/>
            <a:ext cx="4851650" cy="363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logo.png" descr="logo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7440" y="276894"/>
            <a:ext cx="2350355" cy="63246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Линия"/>
          <p:cNvSpPr/>
          <p:nvPr/>
        </p:nvSpPr>
        <p:spPr>
          <a:xfrm flipV="1">
            <a:off x="2545444" y="46751"/>
            <a:ext cx="2" cy="1092747"/>
          </a:xfrm>
          <a:prstGeom prst="line">
            <a:avLst/>
          </a:prstGeom>
          <a:ln w="25400">
            <a:solidFill>
              <a:srgbClr val="0096FF"/>
            </a:solidFill>
            <a:miter lim="400000"/>
          </a:ln>
        </p:spPr>
        <p:txBody>
          <a:bodyPr lIns="32146" tIns="32146" rIns="32146" bIns="32146"/>
          <a:lstStyle/>
          <a:p>
            <a:pPr algn="ctr" defTabSz="410765">
              <a:defRPr sz="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" name="Линия"/>
          <p:cNvSpPr/>
          <p:nvPr/>
        </p:nvSpPr>
        <p:spPr>
          <a:xfrm>
            <a:off x="11291" y="1148705"/>
            <a:ext cx="12180709" cy="27740"/>
          </a:xfrm>
          <a:prstGeom prst="line">
            <a:avLst/>
          </a:prstGeom>
          <a:ln w="25400">
            <a:solidFill>
              <a:srgbClr val="0096FF"/>
            </a:solidFill>
            <a:miter lim="400000"/>
          </a:ln>
        </p:spPr>
        <p:txBody>
          <a:bodyPr lIns="32146" tIns="32146" rIns="32146" bIns="32146"/>
          <a:lstStyle/>
          <a:p>
            <a:pPr algn="ctr" defTabSz="410765">
              <a:defRPr sz="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" name="СЕМЕЙ ҚАЛАСЫНЫҢ МЕДИЦИНА УНИВЕРСИТЕТІ"/>
          <p:cNvSpPr txBox="1"/>
          <p:nvPr/>
        </p:nvSpPr>
        <p:spPr>
          <a:xfrm>
            <a:off x="2653095" y="335786"/>
            <a:ext cx="8691664" cy="533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8" tIns="35718" rIns="35718" bIns="35718">
            <a:spAutoFit/>
          </a:bodyPr>
          <a:lstStyle>
            <a:lvl1pPr algn="ctr" defTabSz="410765">
              <a:defRPr sz="3000">
                <a:solidFill>
                  <a:srgbClr val="0096FF"/>
                </a:solidFill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r>
              <a:rPr b="1" dirty="0"/>
              <a:t>СЕМЕЙ МЕДИЦИНА УНИВЕРСИТЕТІ</a:t>
            </a:r>
          </a:p>
        </p:txBody>
      </p:sp>
    </p:spTree>
    <p:extLst>
      <p:ext uri="{BB962C8B-B14F-4D97-AF65-F5344CB8AC3E}">
        <p14:creationId xmlns:p14="http://schemas.microsoft.com/office/powerpoint/2010/main" val="1942589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on-dlya-prezentacii-12.jpg" descr="fon-dlya-prezentacii-1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02" y="0"/>
            <a:ext cx="1217679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CCD660-3A39-4381-81EF-4A1A4AA2A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617" y="992567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Апатиниб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64129B-CAED-45DE-9102-261908A5E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217" y="2069582"/>
            <a:ext cx="722811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VEGF-R2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селективті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тежегіші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сынақтардағы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қатерлі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ісіктердің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ауқымында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үміт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күттірмейтін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ісікке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белсенділікті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Апатиниб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емдейді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асқазан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метастатикалық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қатерлі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сүт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метастатикалық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қатерлі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бауыр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Обыр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Image result for Апатиниб">
            <a:extLst>
              <a:ext uri="{FF2B5EF4-FFF2-40B4-BE49-F238E27FC236}">
                <a16:creationId xmlns:a16="http://schemas.microsoft.com/office/drawing/2014/main" xmlns="" id="{A58FA170-8B03-451A-819E-F5F757443F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8" t="-1140" r="31965" b="14206"/>
          <a:stretch/>
        </p:blipFill>
        <p:spPr bwMode="auto">
          <a:xfrm>
            <a:off x="7887346" y="2009062"/>
            <a:ext cx="3466454" cy="458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logo.png" descr="logo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7440" y="276894"/>
            <a:ext cx="2350355" cy="63246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Линия"/>
          <p:cNvSpPr/>
          <p:nvPr/>
        </p:nvSpPr>
        <p:spPr>
          <a:xfrm flipV="1">
            <a:off x="2545444" y="46751"/>
            <a:ext cx="2" cy="1092747"/>
          </a:xfrm>
          <a:prstGeom prst="line">
            <a:avLst/>
          </a:prstGeom>
          <a:ln w="25400">
            <a:solidFill>
              <a:srgbClr val="0096FF"/>
            </a:solidFill>
            <a:miter lim="400000"/>
          </a:ln>
        </p:spPr>
        <p:txBody>
          <a:bodyPr lIns="32146" tIns="32146" rIns="32146" bIns="32146"/>
          <a:lstStyle/>
          <a:p>
            <a:pPr algn="ctr" defTabSz="410765">
              <a:defRPr sz="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" name="Линия"/>
          <p:cNvSpPr/>
          <p:nvPr/>
        </p:nvSpPr>
        <p:spPr>
          <a:xfrm>
            <a:off x="24052" y="1202797"/>
            <a:ext cx="12180709" cy="27740"/>
          </a:xfrm>
          <a:prstGeom prst="line">
            <a:avLst/>
          </a:prstGeom>
          <a:ln w="25400">
            <a:solidFill>
              <a:srgbClr val="0096FF"/>
            </a:solidFill>
            <a:miter lim="400000"/>
          </a:ln>
        </p:spPr>
        <p:txBody>
          <a:bodyPr lIns="32146" tIns="32146" rIns="32146" bIns="32146"/>
          <a:lstStyle/>
          <a:p>
            <a:pPr algn="ctr" defTabSz="410765">
              <a:defRPr sz="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" name="СЕМЕЙ ҚАЛАСЫНЫҢ МЕДИЦИНА УНИВЕРСИТЕТІ"/>
          <p:cNvSpPr txBox="1"/>
          <p:nvPr/>
        </p:nvSpPr>
        <p:spPr>
          <a:xfrm>
            <a:off x="2653095" y="335786"/>
            <a:ext cx="8691664" cy="533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8" tIns="35718" rIns="35718" bIns="35718">
            <a:spAutoFit/>
          </a:bodyPr>
          <a:lstStyle>
            <a:lvl1pPr algn="ctr" defTabSz="410765">
              <a:defRPr sz="3000">
                <a:solidFill>
                  <a:srgbClr val="0096FF"/>
                </a:solidFill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r>
              <a:rPr b="1" dirty="0"/>
              <a:t>СЕМЕЙ МЕДИЦИНА УНИВЕРСИТЕТІ</a:t>
            </a:r>
          </a:p>
        </p:txBody>
      </p:sp>
    </p:spTree>
    <p:extLst>
      <p:ext uri="{BB962C8B-B14F-4D97-AF65-F5344CB8AC3E}">
        <p14:creationId xmlns:p14="http://schemas.microsoft.com/office/powerpoint/2010/main" val="99097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on-dlya-prezentacii-12.jpg" descr="fon-dlya-prezentacii-1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02" y="0"/>
            <a:ext cx="1217679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287549-FE33-4F7B-BBEB-EC8CDE7B7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2" y="1527968"/>
            <a:ext cx="6292474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АН-152 (AEZS-108,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доксорубицин)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C52F70-EBC8-48D3-AF0F-9B73F2728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409" y="3150962"/>
            <a:ext cx="5100486" cy="46672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[D-Lys (6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)]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байланысады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обырына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сынақтарының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doxorubicin mechanism of action">
            <a:extLst>
              <a:ext uri="{FF2B5EF4-FFF2-40B4-BE49-F238E27FC236}">
                <a16:creationId xmlns:a16="http://schemas.microsoft.com/office/drawing/2014/main" xmlns="" id="{54595143-8F5E-46E5-AA9B-E01694961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306" y="2190749"/>
            <a:ext cx="5312283" cy="364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logo.png" descr="logo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7440" y="276894"/>
            <a:ext cx="2350355" cy="63246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Линия"/>
          <p:cNvSpPr/>
          <p:nvPr/>
        </p:nvSpPr>
        <p:spPr>
          <a:xfrm flipV="1">
            <a:off x="2545444" y="46751"/>
            <a:ext cx="2" cy="1092747"/>
          </a:xfrm>
          <a:prstGeom prst="line">
            <a:avLst/>
          </a:prstGeom>
          <a:ln w="25400">
            <a:solidFill>
              <a:srgbClr val="0096FF"/>
            </a:solidFill>
            <a:miter lim="400000"/>
          </a:ln>
        </p:spPr>
        <p:txBody>
          <a:bodyPr lIns="32146" tIns="32146" rIns="32146" bIns="32146"/>
          <a:lstStyle/>
          <a:p>
            <a:pPr algn="ctr" defTabSz="410765">
              <a:defRPr sz="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" name="Линия"/>
          <p:cNvSpPr/>
          <p:nvPr/>
        </p:nvSpPr>
        <p:spPr>
          <a:xfrm>
            <a:off x="24052" y="1202797"/>
            <a:ext cx="12180709" cy="27740"/>
          </a:xfrm>
          <a:prstGeom prst="line">
            <a:avLst/>
          </a:prstGeom>
          <a:ln w="25400">
            <a:solidFill>
              <a:srgbClr val="0096FF"/>
            </a:solidFill>
            <a:miter lim="400000"/>
          </a:ln>
        </p:spPr>
        <p:txBody>
          <a:bodyPr lIns="32146" tIns="32146" rIns="32146" bIns="32146"/>
          <a:lstStyle/>
          <a:p>
            <a:pPr algn="ctr" defTabSz="410765">
              <a:defRPr sz="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" name="СЕМЕЙ ҚАЛАСЫНЫҢ МЕДИЦИНА УНИВЕРСИТЕТІ"/>
          <p:cNvSpPr txBox="1"/>
          <p:nvPr/>
        </p:nvSpPr>
        <p:spPr>
          <a:xfrm>
            <a:off x="2653095" y="335786"/>
            <a:ext cx="8691664" cy="533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8" tIns="35718" rIns="35718" bIns="35718">
            <a:spAutoFit/>
          </a:bodyPr>
          <a:lstStyle>
            <a:lvl1pPr algn="ctr" defTabSz="410765">
              <a:defRPr sz="3000">
                <a:solidFill>
                  <a:srgbClr val="0096FF"/>
                </a:solidFill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r>
              <a:rPr b="1" dirty="0"/>
              <a:t>СЕМЕЙ МЕДИЦИНА УНИВЕРСИТЕТІ</a:t>
            </a:r>
          </a:p>
        </p:txBody>
      </p:sp>
    </p:spTree>
    <p:extLst>
      <p:ext uri="{BB962C8B-B14F-4D97-AF65-F5344CB8AC3E}">
        <p14:creationId xmlns:p14="http://schemas.microsoft.com/office/powerpoint/2010/main" val="1678354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on-dlya-prezentacii-12.jpg" descr="fon-dlya-prezentacii-1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02" y="0"/>
            <a:ext cx="1217679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697F5B-078A-4E2E-B304-E3FC3858D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606" y="1089482"/>
            <a:ext cx="10515600" cy="1325563"/>
          </a:xfrm>
        </p:spPr>
        <p:txBody>
          <a:bodyPr/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препараттар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23031E-71F0-4E46-B894-9E6EC7E2C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5045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Эстроген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селективті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модуляторы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тамоксифен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Янус-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киназа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тежегіштері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tofacitinib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мақұлдаған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ALK-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тежегіш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кризотиниб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Bcl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тежегіштері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сынақтарда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обатоклакс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навитоклакс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госсипол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PARP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тежегіштері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инипариб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Олапариб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сынақтардағы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PI3K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тежегіші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фазасындағы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перифозин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Сорафениб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(Nexavar)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Сунитиниб (Сутент)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Дазатиниб (Sprycel)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Лапатиниб (Tykerb)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Нилотиниб (Tasigna)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logo.png" descr="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440" y="276894"/>
            <a:ext cx="2350355" cy="63246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Линия"/>
          <p:cNvSpPr/>
          <p:nvPr/>
        </p:nvSpPr>
        <p:spPr>
          <a:xfrm flipV="1">
            <a:off x="2545444" y="46751"/>
            <a:ext cx="2" cy="1092747"/>
          </a:xfrm>
          <a:prstGeom prst="line">
            <a:avLst/>
          </a:prstGeom>
          <a:ln w="25400">
            <a:solidFill>
              <a:srgbClr val="0096FF"/>
            </a:solidFill>
            <a:miter lim="400000"/>
          </a:ln>
        </p:spPr>
        <p:txBody>
          <a:bodyPr lIns="32146" tIns="32146" rIns="32146" bIns="32146"/>
          <a:lstStyle/>
          <a:p>
            <a:pPr algn="ctr" defTabSz="410765">
              <a:defRPr sz="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" name="Линия"/>
          <p:cNvSpPr/>
          <p:nvPr/>
        </p:nvSpPr>
        <p:spPr>
          <a:xfrm>
            <a:off x="24052" y="1202797"/>
            <a:ext cx="12180709" cy="27740"/>
          </a:xfrm>
          <a:prstGeom prst="line">
            <a:avLst/>
          </a:prstGeom>
          <a:ln w="25400">
            <a:solidFill>
              <a:srgbClr val="0096FF"/>
            </a:solidFill>
            <a:miter lim="400000"/>
          </a:ln>
        </p:spPr>
        <p:txBody>
          <a:bodyPr lIns="32146" tIns="32146" rIns="32146" bIns="32146"/>
          <a:lstStyle/>
          <a:p>
            <a:pPr algn="ctr" defTabSz="410765">
              <a:defRPr sz="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" name="СЕМЕЙ ҚАЛАСЫНЫҢ МЕДИЦИНА УНИВЕРСИТЕТІ"/>
          <p:cNvSpPr txBox="1"/>
          <p:nvPr/>
        </p:nvSpPr>
        <p:spPr>
          <a:xfrm>
            <a:off x="2653095" y="335786"/>
            <a:ext cx="8691664" cy="533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8" tIns="35718" rIns="35718" bIns="35718">
            <a:spAutoFit/>
          </a:bodyPr>
          <a:lstStyle>
            <a:lvl1pPr algn="ctr" defTabSz="410765">
              <a:defRPr sz="3000">
                <a:solidFill>
                  <a:srgbClr val="0096FF"/>
                </a:solidFill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r>
              <a:rPr b="1" dirty="0"/>
              <a:t>СЕМЕЙ МЕДИЦИНА УНИВЕРСИТЕТІ</a:t>
            </a:r>
          </a:p>
        </p:txBody>
      </p:sp>
    </p:spTree>
    <p:extLst>
      <p:ext uri="{BB962C8B-B14F-4D97-AF65-F5344CB8AC3E}">
        <p14:creationId xmlns:p14="http://schemas.microsoft.com/office/powerpoint/2010/main" val="3481245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on-dlya-prezentacii-12.jpg" descr="fon-dlya-prezentacii-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02" y="0"/>
            <a:ext cx="1217679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AE6A46-91C5-4AFF-A766-145D1D612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27" y="13708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Серин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треонин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киназаның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ингибиторлары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7BA1C4-5B2F-46B4-B46A-177717C9A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746" y="3344334"/>
            <a:ext cx="10515600" cy="435133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Темсиролимус (Торисел)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Эверолимус (Афинитор)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Вемурафениб (Зелбораф)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Траметиниб (Мекинист)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Дабрафениб (Тафинлар)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collectionerus.ru/media/items/u/up/upsbyrtp7vlk7of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186" y="2836784"/>
            <a:ext cx="4632487" cy="371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logo.png" descr="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440" y="276894"/>
            <a:ext cx="2350355" cy="63246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Линия"/>
          <p:cNvSpPr/>
          <p:nvPr/>
        </p:nvSpPr>
        <p:spPr>
          <a:xfrm flipV="1">
            <a:off x="2545444" y="46751"/>
            <a:ext cx="2" cy="1092747"/>
          </a:xfrm>
          <a:prstGeom prst="line">
            <a:avLst/>
          </a:prstGeom>
          <a:ln w="25400">
            <a:solidFill>
              <a:srgbClr val="0096FF"/>
            </a:solidFill>
            <a:miter lim="400000"/>
          </a:ln>
        </p:spPr>
        <p:txBody>
          <a:bodyPr lIns="32146" tIns="32146" rIns="32146" bIns="32146"/>
          <a:lstStyle/>
          <a:p>
            <a:pPr algn="ctr" defTabSz="410765">
              <a:defRPr sz="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" name="Линия"/>
          <p:cNvSpPr/>
          <p:nvPr/>
        </p:nvSpPr>
        <p:spPr>
          <a:xfrm>
            <a:off x="24052" y="1202797"/>
            <a:ext cx="12180709" cy="27740"/>
          </a:xfrm>
          <a:prstGeom prst="line">
            <a:avLst/>
          </a:prstGeom>
          <a:ln w="25400">
            <a:solidFill>
              <a:srgbClr val="0096FF"/>
            </a:solidFill>
            <a:miter lim="400000"/>
          </a:ln>
        </p:spPr>
        <p:txBody>
          <a:bodyPr lIns="32146" tIns="32146" rIns="32146" bIns="32146"/>
          <a:lstStyle/>
          <a:p>
            <a:pPr algn="ctr" defTabSz="410765">
              <a:defRPr sz="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" name="СЕМЕЙ ҚАЛАСЫНЫҢ МЕДИЦИНА УНИВЕРСИТЕТІ"/>
          <p:cNvSpPr txBox="1"/>
          <p:nvPr/>
        </p:nvSpPr>
        <p:spPr>
          <a:xfrm>
            <a:off x="2653095" y="335786"/>
            <a:ext cx="8691664" cy="533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8" tIns="35718" rIns="35718" bIns="35718">
            <a:spAutoFit/>
          </a:bodyPr>
          <a:lstStyle>
            <a:lvl1pPr algn="ctr" defTabSz="410765">
              <a:defRPr sz="3000">
                <a:solidFill>
                  <a:srgbClr val="0096FF"/>
                </a:solidFill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r>
              <a:rPr b="1" dirty="0"/>
              <a:t>СЕМЕЙ МЕДИЦИНА УНИВЕРСИТЕТІ</a:t>
            </a:r>
          </a:p>
        </p:txBody>
      </p:sp>
    </p:spTree>
    <p:extLst>
      <p:ext uri="{BB962C8B-B14F-4D97-AF65-F5344CB8AC3E}">
        <p14:creationId xmlns:p14="http://schemas.microsoft.com/office/powerpoint/2010/main" val="1963843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on-dlya-prezentacii-12.jpg" descr="fon-dlya-prezentacii-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02" y="0"/>
            <a:ext cx="12176798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170" name="Picture 2" descr="Image result for Цетуксимаб">
            <a:extLst>
              <a:ext uri="{FF2B5EF4-FFF2-40B4-BE49-F238E27FC236}">
                <a16:creationId xmlns:a16="http://schemas.microsoft.com/office/drawing/2014/main" xmlns="" id="{55B66158-36B9-46C9-B3FD-A7597DB02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884" y="1563750"/>
            <a:ext cx="6439433" cy="508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logo.png" descr="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440" y="276894"/>
            <a:ext cx="2350355" cy="63246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Линия"/>
          <p:cNvSpPr/>
          <p:nvPr/>
        </p:nvSpPr>
        <p:spPr>
          <a:xfrm flipV="1">
            <a:off x="2545444" y="46751"/>
            <a:ext cx="2" cy="1092747"/>
          </a:xfrm>
          <a:prstGeom prst="line">
            <a:avLst/>
          </a:prstGeom>
          <a:ln w="25400">
            <a:solidFill>
              <a:srgbClr val="0096FF"/>
            </a:solidFill>
            <a:miter lim="400000"/>
          </a:ln>
        </p:spPr>
        <p:txBody>
          <a:bodyPr lIns="32146" tIns="32146" rIns="32146" bIns="32146"/>
          <a:lstStyle/>
          <a:p>
            <a:pPr algn="ctr" defTabSz="410765">
              <a:defRPr sz="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" name="Линия"/>
          <p:cNvSpPr/>
          <p:nvPr/>
        </p:nvSpPr>
        <p:spPr>
          <a:xfrm>
            <a:off x="24052" y="1202797"/>
            <a:ext cx="12180709" cy="27740"/>
          </a:xfrm>
          <a:prstGeom prst="line">
            <a:avLst/>
          </a:prstGeom>
          <a:ln w="25400">
            <a:solidFill>
              <a:srgbClr val="0096FF"/>
            </a:solidFill>
            <a:miter lim="400000"/>
          </a:ln>
        </p:spPr>
        <p:txBody>
          <a:bodyPr lIns="32146" tIns="32146" rIns="32146" bIns="32146"/>
          <a:lstStyle/>
          <a:p>
            <a:pPr algn="ctr" defTabSz="410765">
              <a:defRPr sz="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" name="СЕМЕЙ ҚАЛАСЫНЫҢ МЕДИЦИНА УНИВЕРСИТЕТІ"/>
          <p:cNvSpPr txBox="1"/>
          <p:nvPr/>
        </p:nvSpPr>
        <p:spPr>
          <a:xfrm>
            <a:off x="2653095" y="335786"/>
            <a:ext cx="8691664" cy="533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8" tIns="35718" rIns="35718" bIns="35718">
            <a:spAutoFit/>
          </a:bodyPr>
          <a:lstStyle>
            <a:lvl1pPr algn="ctr" defTabSz="410765">
              <a:defRPr sz="3000">
                <a:solidFill>
                  <a:srgbClr val="0096FF"/>
                </a:solidFill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r>
              <a:rPr b="1" dirty="0"/>
              <a:t>СЕМЕЙ МЕДИЦИНА УНИВЕРСИТЕТІ</a:t>
            </a:r>
          </a:p>
        </p:txBody>
      </p:sp>
    </p:spTree>
    <p:extLst>
      <p:ext uri="{BB962C8B-B14F-4D97-AF65-F5344CB8AC3E}">
        <p14:creationId xmlns:p14="http://schemas.microsoft.com/office/powerpoint/2010/main" val="2969414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on-dlya-prezentacii-12.jpg" descr="fon-dlya-prezentacii-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02" y="0"/>
            <a:ext cx="12176798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218" name="Picture 2" descr="http://con-med.ru/upload/medialibrary/d0d/4_1.jpg">
            <a:extLst>
              <a:ext uri="{FF2B5EF4-FFF2-40B4-BE49-F238E27FC236}">
                <a16:creationId xmlns:a16="http://schemas.microsoft.com/office/drawing/2014/main" xmlns="" id="{0BFC9166-81D2-4168-927F-34AA9D57B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666" y="1557784"/>
            <a:ext cx="5083479" cy="497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logo.png" descr="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440" y="276894"/>
            <a:ext cx="2350355" cy="63246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Линия"/>
          <p:cNvSpPr/>
          <p:nvPr/>
        </p:nvSpPr>
        <p:spPr>
          <a:xfrm flipV="1">
            <a:off x="2545444" y="46751"/>
            <a:ext cx="2" cy="1092747"/>
          </a:xfrm>
          <a:prstGeom prst="line">
            <a:avLst/>
          </a:prstGeom>
          <a:ln w="25400">
            <a:solidFill>
              <a:srgbClr val="0096FF"/>
            </a:solidFill>
            <a:miter lim="400000"/>
          </a:ln>
        </p:spPr>
        <p:txBody>
          <a:bodyPr lIns="32146" tIns="32146" rIns="32146" bIns="32146"/>
          <a:lstStyle/>
          <a:p>
            <a:pPr algn="ctr" defTabSz="410765">
              <a:defRPr sz="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" name="Линия"/>
          <p:cNvSpPr/>
          <p:nvPr/>
        </p:nvSpPr>
        <p:spPr>
          <a:xfrm>
            <a:off x="24052" y="1202797"/>
            <a:ext cx="12180709" cy="27740"/>
          </a:xfrm>
          <a:prstGeom prst="line">
            <a:avLst/>
          </a:prstGeom>
          <a:ln w="25400">
            <a:solidFill>
              <a:srgbClr val="0096FF"/>
            </a:solidFill>
            <a:miter lim="400000"/>
          </a:ln>
        </p:spPr>
        <p:txBody>
          <a:bodyPr lIns="32146" tIns="32146" rIns="32146" bIns="32146"/>
          <a:lstStyle/>
          <a:p>
            <a:pPr algn="ctr" defTabSz="410765">
              <a:defRPr sz="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" name="СЕМЕЙ ҚАЛАСЫНЫҢ МЕДИЦИНА УНИВЕРСИТЕТІ"/>
          <p:cNvSpPr txBox="1"/>
          <p:nvPr/>
        </p:nvSpPr>
        <p:spPr>
          <a:xfrm>
            <a:off x="2653095" y="335786"/>
            <a:ext cx="8691664" cy="533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8" tIns="35718" rIns="35718" bIns="35718">
            <a:spAutoFit/>
          </a:bodyPr>
          <a:lstStyle>
            <a:lvl1pPr algn="ctr" defTabSz="410765">
              <a:defRPr sz="3000">
                <a:solidFill>
                  <a:srgbClr val="0096FF"/>
                </a:solidFill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r>
              <a:rPr b="1" dirty="0"/>
              <a:t>СЕМЕЙ МЕДИЦИНА УНИВЕРСИТЕТІ</a:t>
            </a:r>
          </a:p>
        </p:txBody>
      </p:sp>
    </p:spTree>
    <p:extLst>
      <p:ext uri="{BB962C8B-B14F-4D97-AF65-F5344CB8AC3E}">
        <p14:creationId xmlns:p14="http://schemas.microsoft.com/office/powerpoint/2010/main" val="2709087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on-dlya-prezentacii-12.jpg" descr="fon-dlya-prezentacii-1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02" y="0"/>
            <a:ext cx="1217679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291E72-F8CE-46F3-BA35-A83E108A4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84" y="14210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Моноклональды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антидене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780F4E-77A5-4098-AC5D-A73243558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584" y="2605693"/>
            <a:ext cx="52578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Ритуксимаб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саудалық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атаулары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Мабтер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Ритуксан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CD20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в-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жасушаларға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бағытталған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ходжкиндік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лимфомаларда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xmlns="" id="{D464B06B-573D-45D9-BDA9-E413DFC67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424" y="2746583"/>
            <a:ext cx="3565335" cy="376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logo.png" descr="logo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7440" y="276894"/>
            <a:ext cx="2350355" cy="63246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Линия"/>
          <p:cNvSpPr/>
          <p:nvPr/>
        </p:nvSpPr>
        <p:spPr>
          <a:xfrm flipV="1">
            <a:off x="2545444" y="46751"/>
            <a:ext cx="2" cy="1092747"/>
          </a:xfrm>
          <a:prstGeom prst="line">
            <a:avLst/>
          </a:prstGeom>
          <a:ln w="25400">
            <a:solidFill>
              <a:srgbClr val="0096FF"/>
            </a:solidFill>
            <a:miter lim="400000"/>
          </a:ln>
        </p:spPr>
        <p:txBody>
          <a:bodyPr lIns="32146" tIns="32146" rIns="32146" bIns="32146"/>
          <a:lstStyle/>
          <a:p>
            <a:pPr algn="ctr" defTabSz="410765">
              <a:defRPr sz="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" name="Линия"/>
          <p:cNvSpPr/>
          <p:nvPr/>
        </p:nvSpPr>
        <p:spPr>
          <a:xfrm>
            <a:off x="24052" y="1202797"/>
            <a:ext cx="12180709" cy="27740"/>
          </a:xfrm>
          <a:prstGeom prst="line">
            <a:avLst/>
          </a:prstGeom>
          <a:ln w="25400">
            <a:solidFill>
              <a:srgbClr val="0096FF"/>
            </a:solidFill>
            <a:miter lim="400000"/>
          </a:ln>
        </p:spPr>
        <p:txBody>
          <a:bodyPr lIns="32146" tIns="32146" rIns="32146" bIns="32146"/>
          <a:lstStyle/>
          <a:p>
            <a:pPr algn="ctr" defTabSz="410765">
              <a:defRPr sz="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" name="СЕМЕЙ ҚАЛАСЫНЫҢ МЕДИЦИНА УНИВЕРСИТЕТІ"/>
          <p:cNvSpPr txBox="1"/>
          <p:nvPr/>
        </p:nvSpPr>
        <p:spPr>
          <a:xfrm>
            <a:off x="2653095" y="335786"/>
            <a:ext cx="8691664" cy="533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8" tIns="35718" rIns="35718" bIns="35718">
            <a:spAutoFit/>
          </a:bodyPr>
          <a:lstStyle>
            <a:lvl1pPr algn="ctr" defTabSz="410765">
              <a:defRPr sz="3000">
                <a:solidFill>
                  <a:srgbClr val="0096FF"/>
                </a:solidFill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r>
              <a:rPr b="1" dirty="0"/>
              <a:t>СЕМЕЙ МЕДИЦИНА УНИВЕРСИТЕТІ</a:t>
            </a:r>
          </a:p>
        </p:txBody>
      </p:sp>
    </p:spTree>
    <p:extLst>
      <p:ext uri="{BB962C8B-B14F-4D97-AF65-F5344CB8AC3E}">
        <p14:creationId xmlns:p14="http://schemas.microsoft.com/office/powerpoint/2010/main" val="1582489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on-dlya-prezentacii-12.jpg" descr="fon-dlya-prezentacii-1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02" y="0"/>
            <a:ext cx="1217679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5AB95C-FACA-47EE-BFF4-740E6F493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24" y="1487837"/>
            <a:ext cx="5935333" cy="570337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Таргетті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терапия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ісік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жасушасының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өсуі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қатысатын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обыр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жасушаларының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өсуі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таралуын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бөгейтін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препараттармен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емдеуге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негізделген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Емдеудің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мұндай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химиотерапия мен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сәулелік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терапияны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алғанда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обыр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терапиясының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түрлерінен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әлдеқайда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тиімді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себебі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таргеттік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қатерлі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ісік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жасушасындағы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молекулаларға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бағытталған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Тағы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ерекшелігі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таргеттік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дененің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жасушаларына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әлдеқайда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 </a:t>
            </a:r>
            <a:endParaRPr lang="kk-K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терапияны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қолдануға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pp.userapi.com/c844216/v844216889/145ecc/-3SHhdZJdf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178" y="1734558"/>
            <a:ext cx="4756150" cy="356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logo.png" descr="logo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7440" y="276894"/>
            <a:ext cx="2350355" cy="63246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Линия"/>
          <p:cNvSpPr/>
          <p:nvPr/>
        </p:nvSpPr>
        <p:spPr>
          <a:xfrm flipV="1">
            <a:off x="2545444" y="46751"/>
            <a:ext cx="2" cy="1092747"/>
          </a:xfrm>
          <a:prstGeom prst="line">
            <a:avLst/>
          </a:prstGeom>
          <a:ln w="25400">
            <a:solidFill>
              <a:srgbClr val="0096FF"/>
            </a:solidFill>
            <a:miter lim="400000"/>
          </a:ln>
        </p:spPr>
        <p:txBody>
          <a:bodyPr lIns="32146" tIns="32146" rIns="32146" bIns="32146"/>
          <a:lstStyle/>
          <a:p>
            <a:pPr algn="ctr" defTabSz="410765">
              <a:defRPr sz="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" name="Линия"/>
          <p:cNvSpPr/>
          <p:nvPr/>
        </p:nvSpPr>
        <p:spPr>
          <a:xfrm>
            <a:off x="24052" y="1202797"/>
            <a:ext cx="12180709" cy="27740"/>
          </a:xfrm>
          <a:prstGeom prst="line">
            <a:avLst/>
          </a:prstGeom>
          <a:ln w="25400">
            <a:solidFill>
              <a:srgbClr val="0096FF"/>
            </a:solidFill>
            <a:miter lim="400000"/>
          </a:ln>
        </p:spPr>
        <p:txBody>
          <a:bodyPr lIns="32146" tIns="32146" rIns="32146" bIns="32146"/>
          <a:lstStyle/>
          <a:p>
            <a:pPr algn="ctr" defTabSz="410765">
              <a:defRPr sz="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" name="СЕМЕЙ ҚАЛАСЫНЫҢ МЕДИЦИНА УНИВЕРСИТЕТІ"/>
          <p:cNvSpPr txBox="1"/>
          <p:nvPr/>
        </p:nvSpPr>
        <p:spPr>
          <a:xfrm>
            <a:off x="2653095" y="335786"/>
            <a:ext cx="8691664" cy="533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8" tIns="35718" rIns="35718" bIns="35718">
            <a:spAutoFit/>
          </a:bodyPr>
          <a:lstStyle>
            <a:lvl1pPr algn="ctr" defTabSz="410765">
              <a:defRPr sz="3000">
                <a:solidFill>
                  <a:srgbClr val="0096FF"/>
                </a:solidFill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r>
              <a:rPr b="1" dirty="0"/>
              <a:t>СЕМЕЙ МЕДИЦИНА УНИВЕРСИТЕТІ</a:t>
            </a:r>
          </a:p>
        </p:txBody>
      </p:sp>
    </p:spTree>
    <p:extLst>
      <p:ext uri="{BB962C8B-B14F-4D97-AF65-F5344CB8AC3E}">
        <p14:creationId xmlns:p14="http://schemas.microsoft.com/office/powerpoint/2010/main" val="373609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fon-dlya-prezentacii-12.jpg" descr="fon-dlya-prezentacii-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02" y="0"/>
            <a:ext cx="1217679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CD37B4-6F60-49AB-B31A-746E19C67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675" y="959014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Трастузумаб (Герцептин)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11F7BA-882F-4109-8ED3-4F6F153B7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159" y="2421245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HER2 /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ErbB2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бағытталған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Image result for Трастузумаб">
            <a:extLst>
              <a:ext uri="{FF2B5EF4-FFF2-40B4-BE49-F238E27FC236}">
                <a16:creationId xmlns:a16="http://schemas.microsoft.com/office/drawing/2014/main" xmlns="" id="{44BC848E-DF73-48F7-AF6C-9F71BC6252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8" r="5381"/>
          <a:stretch/>
        </p:blipFill>
        <p:spPr bwMode="auto">
          <a:xfrm>
            <a:off x="423621" y="3566324"/>
            <a:ext cx="5904854" cy="261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ginekolog-i-ya.ru/wp-content/uploads/2016/07/preparat-dlya-targetnoj-terapi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029" y="3566324"/>
            <a:ext cx="4089771" cy="261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logo.png" descr="logo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7440" y="276894"/>
            <a:ext cx="2350355" cy="63246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Линия"/>
          <p:cNvSpPr/>
          <p:nvPr/>
        </p:nvSpPr>
        <p:spPr>
          <a:xfrm flipV="1">
            <a:off x="2545444" y="46751"/>
            <a:ext cx="2" cy="1092747"/>
          </a:xfrm>
          <a:prstGeom prst="line">
            <a:avLst/>
          </a:prstGeom>
          <a:ln w="25400">
            <a:solidFill>
              <a:srgbClr val="0096FF"/>
            </a:solidFill>
            <a:miter lim="400000"/>
          </a:ln>
        </p:spPr>
        <p:txBody>
          <a:bodyPr lIns="32146" tIns="32146" rIns="32146" bIns="32146"/>
          <a:lstStyle/>
          <a:p>
            <a:pPr algn="ctr" defTabSz="410765">
              <a:defRPr sz="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" name="Линия"/>
          <p:cNvSpPr/>
          <p:nvPr/>
        </p:nvSpPr>
        <p:spPr>
          <a:xfrm>
            <a:off x="24052" y="1202797"/>
            <a:ext cx="12180709" cy="27740"/>
          </a:xfrm>
          <a:prstGeom prst="line">
            <a:avLst/>
          </a:prstGeom>
          <a:ln w="25400">
            <a:solidFill>
              <a:srgbClr val="0096FF"/>
            </a:solidFill>
            <a:miter lim="400000"/>
          </a:ln>
        </p:spPr>
        <p:txBody>
          <a:bodyPr lIns="32146" tIns="32146" rIns="32146" bIns="32146"/>
          <a:lstStyle/>
          <a:p>
            <a:pPr algn="ctr" defTabSz="410765">
              <a:defRPr sz="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" name="СЕМЕЙ ҚАЛАСЫНЫҢ МЕДИЦИНА УНИВЕРСИТЕТІ"/>
          <p:cNvSpPr txBox="1"/>
          <p:nvPr/>
        </p:nvSpPr>
        <p:spPr>
          <a:xfrm>
            <a:off x="2653095" y="335786"/>
            <a:ext cx="8691664" cy="533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8" tIns="35718" rIns="35718" bIns="35718">
            <a:spAutoFit/>
          </a:bodyPr>
          <a:lstStyle>
            <a:lvl1pPr algn="ctr" defTabSz="410765">
              <a:defRPr sz="3000">
                <a:solidFill>
                  <a:srgbClr val="0096FF"/>
                </a:solidFill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r>
              <a:rPr b="1" dirty="0"/>
              <a:t>СЕМЕЙ МЕДИЦИНА УНИВЕРСИТЕТІ</a:t>
            </a:r>
          </a:p>
        </p:txBody>
      </p:sp>
    </p:spTree>
    <p:extLst>
      <p:ext uri="{BB962C8B-B14F-4D97-AF65-F5344CB8AC3E}">
        <p14:creationId xmlns:p14="http://schemas.microsoft.com/office/powerpoint/2010/main" val="2284968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on-dlya-prezentacii-12.jpg" descr="fon-dlya-prezentacii-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02" y="0"/>
            <a:ext cx="1217679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68C2CB-0D2C-4FCB-96EB-EF183A0F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606" y="125684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Цетуксимаб (Ербитукс)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Панитумумаб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5625ED-411F-4211-B90F-CCC2457E5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51081"/>
            <a:ext cx="51054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эпидермалдық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EGFR)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обырын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өкпенің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обырын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емдеуде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Image result for Цетуксимаб">
            <a:extLst>
              <a:ext uri="{FF2B5EF4-FFF2-40B4-BE49-F238E27FC236}">
                <a16:creationId xmlns:a16="http://schemas.microsoft.com/office/drawing/2014/main" xmlns="" id="{79930894-DD0D-49E8-8A8C-15E69DA08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98" y="2719374"/>
            <a:ext cx="5158702" cy="363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logo.png" descr="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440" y="276894"/>
            <a:ext cx="2350355" cy="63246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Линия"/>
          <p:cNvSpPr/>
          <p:nvPr/>
        </p:nvSpPr>
        <p:spPr>
          <a:xfrm flipV="1">
            <a:off x="2545444" y="46751"/>
            <a:ext cx="2" cy="1092747"/>
          </a:xfrm>
          <a:prstGeom prst="line">
            <a:avLst/>
          </a:prstGeom>
          <a:ln w="25400">
            <a:solidFill>
              <a:srgbClr val="0096FF"/>
            </a:solidFill>
            <a:miter lim="400000"/>
          </a:ln>
        </p:spPr>
        <p:txBody>
          <a:bodyPr lIns="32146" tIns="32146" rIns="32146" bIns="32146"/>
          <a:lstStyle/>
          <a:p>
            <a:pPr algn="ctr" defTabSz="410765">
              <a:defRPr sz="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" name="Линия"/>
          <p:cNvSpPr/>
          <p:nvPr/>
        </p:nvSpPr>
        <p:spPr>
          <a:xfrm>
            <a:off x="24052" y="1202797"/>
            <a:ext cx="12180709" cy="27740"/>
          </a:xfrm>
          <a:prstGeom prst="line">
            <a:avLst/>
          </a:prstGeom>
          <a:ln w="25400">
            <a:solidFill>
              <a:srgbClr val="0096FF"/>
            </a:solidFill>
            <a:miter lim="400000"/>
          </a:ln>
        </p:spPr>
        <p:txBody>
          <a:bodyPr lIns="32146" tIns="32146" rIns="32146" bIns="32146"/>
          <a:lstStyle/>
          <a:p>
            <a:pPr algn="ctr" defTabSz="410765">
              <a:defRPr sz="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" name="СЕМЕЙ ҚАЛАСЫНЫҢ МЕДИЦИНА УНИВЕРСИТЕТІ"/>
          <p:cNvSpPr txBox="1"/>
          <p:nvPr/>
        </p:nvSpPr>
        <p:spPr>
          <a:xfrm>
            <a:off x="2653095" y="335786"/>
            <a:ext cx="8691664" cy="533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8" tIns="35718" rIns="35718" bIns="35718">
            <a:spAutoFit/>
          </a:bodyPr>
          <a:lstStyle>
            <a:lvl1pPr algn="ctr" defTabSz="410765">
              <a:defRPr sz="3000">
                <a:solidFill>
                  <a:srgbClr val="0096FF"/>
                </a:solidFill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r>
              <a:rPr b="1" dirty="0"/>
              <a:t>СЕМЕЙ МЕДИЦИНА УНИВЕРСИТЕТІ</a:t>
            </a:r>
          </a:p>
        </p:txBody>
      </p:sp>
    </p:spTree>
    <p:extLst>
      <p:ext uri="{BB962C8B-B14F-4D97-AF65-F5344CB8AC3E}">
        <p14:creationId xmlns:p14="http://schemas.microsoft.com/office/powerpoint/2010/main" val="2629229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on-dlya-prezentacii-12.jpg" descr="fon-dlya-prezentacii-1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02" y="0"/>
            <a:ext cx="1217679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F0471F-93BD-4B05-8857-3C09CAC2C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606" y="916298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Бевацизумаб (Авастин)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B7FF90-649E-49F7-8344-6FBBF95B0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385" y="2506662"/>
            <a:ext cx="577361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айналмалы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VEGF-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лигандқа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бағытталған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емдейді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тоқ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ішек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обыры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сүт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обыры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өкпенің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обыры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саркоманы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емдеу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зерттеледі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ісіктерін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емдеу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ұсынылады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Related image">
            <a:extLst>
              <a:ext uri="{FF2B5EF4-FFF2-40B4-BE49-F238E27FC236}">
                <a16:creationId xmlns:a16="http://schemas.microsoft.com/office/drawing/2014/main" xmlns="" id="{895CB257-5DC2-4B52-865F-B11C63E26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075" y="2535303"/>
            <a:ext cx="4839850" cy="362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logo.png" descr="logo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7440" y="276894"/>
            <a:ext cx="2350355" cy="63246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Линия"/>
          <p:cNvSpPr/>
          <p:nvPr/>
        </p:nvSpPr>
        <p:spPr>
          <a:xfrm flipV="1">
            <a:off x="2545444" y="46751"/>
            <a:ext cx="2" cy="1092747"/>
          </a:xfrm>
          <a:prstGeom prst="line">
            <a:avLst/>
          </a:prstGeom>
          <a:ln w="25400">
            <a:solidFill>
              <a:srgbClr val="0096FF"/>
            </a:solidFill>
            <a:miter lim="400000"/>
          </a:ln>
        </p:spPr>
        <p:txBody>
          <a:bodyPr lIns="32146" tIns="32146" rIns="32146" bIns="32146"/>
          <a:lstStyle/>
          <a:p>
            <a:pPr algn="ctr" defTabSz="410765">
              <a:defRPr sz="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" name="Линия"/>
          <p:cNvSpPr/>
          <p:nvPr/>
        </p:nvSpPr>
        <p:spPr>
          <a:xfrm>
            <a:off x="24052" y="1202797"/>
            <a:ext cx="12180709" cy="27740"/>
          </a:xfrm>
          <a:prstGeom prst="line">
            <a:avLst/>
          </a:prstGeom>
          <a:ln w="25400">
            <a:solidFill>
              <a:srgbClr val="0096FF"/>
            </a:solidFill>
            <a:miter lim="400000"/>
          </a:ln>
        </p:spPr>
        <p:txBody>
          <a:bodyPr lIns="32146" tIns="32146" rIns="32146" bIns="32146"/>
          <a:lstStyle/>
          <a:p>
            <a:pPr algn="ctr" defTabSz="410765">
              <a:defRPr sz="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" name="СЕМЕЙ ҚАЛАСЫНЫҢ МЕДИЦИНА УНИВЕРСИТЕТІ"/>
          <p:cNvSpPr txBox="1"/>
          <p:nvPr/>
        </p:nvSpPr>
        <p:spPr>
          <a:xfrm>
            <a:off x="2653095" y="335786"/>
            <a:ext cx="8691664" cy="533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8" tIns="35718" rIns="35718" bIns="35718">
            <a:spAutoFit/>
          </a:bodyPr>
          <a:lstStyle>
            <a:lvl1pPr algn="ctr" defTabSz="410765">
              <a:defRPr sz="3000">
                <a:solidFill>
                  <a:srgbClr val="0096FF"/>
                </a:solidFill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r>
              <a:rPr b="1" dirty="0"/>
              <a:t>СЕМЕЙ МЕДИЦИНА УНИВЕРСИТЕТІ</a:t>
            </a:r>
          </a:p>
        </p:txBody>
      </p:sp>
    </p:spTree>
    <p:extLst>
      <p:ext uri="{BB962C8B-B14F-4D97-AF65-F5344CB8AC3E}">
        <p14:creationId xmlns:p14="http://schemas.microsoft.com/office/powerpoint/2010/main" val="3614097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on-dlya-prezentacii-12.jpg" descr="fon-dlya-prezentacii-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02" y="0"/>
            <a:ext cx="1217679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1EBE87-DDA6-4DA5-AE2C-224F1267B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455" y="1325239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Ипилимумаб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A11C87-FD9F-46B6-979B-55D88335C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55" y="3429372"/>
            <a:ext cx="395268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антидене-дәрілік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зат"көптеген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кешенді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препараттары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әзірленуде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Related image">
            <a:extLst>
              <a:ext uri="{FF2B5EF4-FFF2-40B4-BE49-F238E27FC236}">
                <a16:creationId xmlns:a16="http://schemas.microsoft.com/office/drawing/2014/main" xmlns="" id="{9A0255BD-582A-46DB-AEE2-70B978199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826" y="2511846"/>
            <a:ext cx="5739233" cy="382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logo.png" descr="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440" y="276894"/>
            <a:ext cx="2350355" cy="63246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Линия"/>
          <p:cNvSpPr/>
          <p:nvPr/>
        </p:nvSpPr>
        <p:spPr>
          <a:xfrm flipV="1">
            <a:off x="2545444" y="46751"/>
            <a:ext cx="2" cy="1092747"/>
          </a:xfrm>
          <a:prstGeom prst="line">
            <a:avLst/>
          </a:prstGeom>
          <a:ln w="25400">
            <a:solidFill>
              <a:srgbClr val="0096FF"/>
            </a:solidFill>
            <a:miter lim="400000"/>
          </a:ln>
        </p:spPr>
        <p:txBody>
          <a:bodyPr lIns="32146" tIns="32146" rIns="32146" bIns="32146"/>
          <a:lstStyle/>
          <a:p>
            <a:pPr algn="ctr" defTabSz="410765">
              <a:defRPr sz="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" name="Линия"/>
          <p:cNvSpPr/>
          <p:nvPr/>
        </p:nvSpPr>
        <p:spPr>
          <a:xfrm>
            <a:off x="24052" y="1202797"/>
            <a:ext cx="12180709" cy="27740"/>
          </a:xfrm>
          <a:prstGeom prst="line">
            <a:avLst/>
          </a:prstGeom>
          <a:ln w="25400">
            <a:solidFill>
              <a:srgbClr val="0096FF"/>
            </a:solidFill>
            <a:miter lim="400000"/>
          </a:ln>
        </p:spPr>
        <p:txBody>
          <a:bodyPr lIns="32146" tIns="32146" rIns="32146" bIns="32146"/>
          <a:lstStyle/>
          <a:p>
            <a:pPr algn="ctr" defTabSz="410765">
              <a:defRPr sz="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" name="СЕМЕЙ ҚАЛАСЫНЫҢ МЕДИЦИНА УНИВЕРСИТЕТІ"/>
          <p:cNvSpPr txBox="1"/>
          <p:nvPr/>
        </p:nvSpPr>
        <p:spPr>
          <a:xfrm>
            <a:off x="2653095" y="335786"/>
            <a:ext cx="8691664" cy="533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8" tIns="35718" rIns="35718" bIns="35718">
            <a:spAutoFit/>
          </a:bodyPr>
          <a:lstStyle>
            <a:lvl1pPr algn="ctr" defTabSz="410765">
              <a:defRPr sz="3000">
                <a:solidFill>
                  <a:srgbClr val="0096FF"/>
                </a:solidFill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r>
              <a:rPr b="1" dirty="0"/>
              <a:t>СЕМЕЙ МЕДИЦИНА УНИВЕРСИТЕТІ</a:t>
            </a:r>
          </a:p>
        </p:txBody>
      </p:sp>
    </p:spTree>
    <p:extLst>
      <p:ext uri="{BB962C8B-B14F-4D97-AF65-F5344CB8AC3E}">
        <p14:creationId xmlns:p14="http://schemas.microsoft.com/office/powerpoint/2010/main" val="185227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on-dlya-prezentacii-12.jpg" descr="fon-dlya-prezentacii-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7679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8088" y="2150838"/>
            <a:ext cx="10515600" cy="4351338"/>
          </a:xfrm>
        </p:spPr>
        <p:txBody>
          <a:bodyPr/>
          <a:lstStyle/>
          <a:p>
            <a:r>
              <a:rPr lang="kk-KZ" dirty="0" smtClean="0"/>
              <a:t>1. </a:t>
            </a:r>
            <a:r>
              <a:rPr lang="en-US" dirty="0">
                <a:hlinkClick r:id="rId3"/>
              </a:rPr>
              <a:t>https://ppt4web.ru</a:t>
            </a:r>
            <a:r>
              <a:rPr lang="en-US" dirty="0" smtClean="0">
                <a:hlinkClick r:id="rId3"/>
              </a:rPr>
              <a:t>/</a:t>
            </a:r>
            <a:endParaRPr lang="kk-KZ" dirty="0" smtClean="0"/>
          </a:p>
          <a:p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dirty="0">
                <a:hlinkClick r:id="rId4"/>
              </a:rPr>
              <a:t>http://www.myshared.ru</a:t>
            </a:r>
            <a:r>
              <a:rPr lang="en-US" dirty="0" smtClean="0">
                <a:hlinkClick r:id="rId4"/>
              </a:rPr>
              <a:t>/</a:t>
            </a:r>
            <a:endParaRPr lang="kk-KZ" dirty="0" smtClean="0"/>
          </a:p>
          <a:p>
            <a:endParaRPr lang="ru-RU" dirty="0"/>
          </a:p>
        </p:txBody>
      </p:sp>
      <p:pic>
        <p:nvPicPr>
          <p:cNvPr id="5" name="logo.png" descr="logo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7440" y="276894"/>
            <a:ext cx="2350355" cy="63246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Линия"/>
          <p:cNvSpPr/>
          <p:nvPr/>
        </p:nvSpPr>
        <p:spPr>
          <a:xfrm>
            <a:off x="24052" y="1202797"/>
            <a:ext cx="12180709" cy="27740"/>
          </a:xfrm>
          <a:prstGeom prst="line">
            <a:avLst/>
          </a:prstGeom>
          <a:ln w="25400">
            <a:solidFill>
              <a:srgbClr val="0096FF"/>
            </a:solidFill>
            <a:miter lim="400000"/>
          </a:ln>
        </p:spPr>
        <p:txBody>
          <a:bodyPr lIns="32146" tIns="32146" rIns="32146" bIns="32146"/>
          <a:lstStyle/>
          <a:p>
            <a:pPr algn="ctr" defTabSz="410765">
              <a:defRPr sz="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" name="СЕМЕЙ ҚАЛАСЫНЫҢ МЕДИЦИНА УНИВЕРСИТЕТІ"/>
          <p:cNvSpPr txBox="1"/>
          <p:nvPr/>
        </p:nvSpPr>
        <p:spPr>
          <a:xfrm>
            <a:off x="2653095" y="335786"/>
            <a:ext cx="8691664" cy="533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8" tIns="35718" rIns="35718" bIns="35718">
            <a:spAutoFit/>
          </a:bodyPr>
          <a:lstStyle>
            <a:lvl1pPr algn="ctr" defTabSz="410765">
              <a:defRPr sz="3000">
                <a:solidFill>
                  <a:srgbClr val="0096FF"/>
                </a:solidFill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r>
              <a:rPr b="1" dirty="0"/>
              <a:t>СЕМЕЙ МЕДИЦИНА УНИВЕРСИТЕТІ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9849" y="1355121"/>
            <a:ext cx="6829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ПАЙДАЛАНЫЛҒАН ӘДЕБИЕТЕР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855625ED-411F-4211-B90F-CCC2457E5350}"/>
              </a:ext>
            </a:extLst>
          </p:cNvPr>
          <p:cNvSpPr txBox="1">
            <a:spLocks/>
          </p:cNvSpPr>
          <p:nvPr/>
        </p:nvSpPr>
        <p:spPr>
          <a:xfrm>
            <a:off x="435244" y="2328750"/>
            <a:ext cx="5105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034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fon-dlya-prezentacii-12.jpg" descr="fon-dlya-prezentacii-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7679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Прямоугольник"/>
          <p:cNvSpPr/>
          <p:nvPr/>
        </p:nvSpPr>
        <p:spPr>
          <a:xfrm>
            <a:off x="1755821" y="1708768"/>
            <a:ext cx="8680358" cy="1556173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410763">
              <a:defRPr sz="2400">
                <a:solidFill>
                  <a:srgbClr val="625B48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 sz="2400"/>
          </a:p>
        </p:txBody>
      </p:sp>
      <p:sp>
        <p:nvSpPr>
          <p:cNvPr id="346" name="назарларыңызға…"/>
          <p:cNvSpPr txBox="1"/>
          <p:nvPr/>
        </p:nvSpPr>
        <p:spPr>
          <a:xfrm>
            <a:off x="3361856" y="1787180"/>
            <a:ext cx="5468287" cy="1426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6" tIns="35716" rIns="35716" bIns="35716">
            <a:spAutoFit/>
          </a:bodyPr>
          <a:lstStyle/>
          <a:p>
            <a:pPr algn="ctr" defTabSz="410763">
              <a:defRPr sz="4400">
                <a:solidFill>
                  <a:srgbClr val="0096FF"/>
                </a:solidFill>
                <a:latin typeface="Phosphate Inline"/>
                <a:ea typeface="Phosphate Inline"/>
                <a:cs typeface="Phosphate Inline"/>
                <a:sym typeface="Phosphate Inline"/>
              </a:defRPr>
            </a:pPr>
            <a:r>
              <a:rPr lang="ru-RU" sz="4400" dirty="0" smtClean="0"/>
              <a:t>НАЗАРЛАРЫҢЫЗҒА</a:t>
            </a:r>
          </a:p>
          <a:p>
            <a:pPr algn="ctr" defTabSz="410763">
              <a:defRPr sz="4400">
                <a:solidFill>
                  <a:srgbClr val="0096FF"/>
                </a:solidFill>
                <a:latin typeface="Phosphate Inline"/>
                <a:ea typeface="Phosphate Inline"/>
                <a:cs typeface="Phosphate Inline"/>
                <a:sym typeface="Phosphate Inline"/>
              </a:defRPr>
            </a:pPr>
            <a:r>
              <a:rPr lang="ru-RU" sz="4400" dirty="0" smtClean="0"/>
              <a:t>РАХМЕТ!!!</a:t>
            </a:r>
            <a:endParaRPr lang="ru-RU" sz="4400" dirty="0"/>
          </a:p>
        </p:txBody>
      </p:sp>
      <p:pic>
        <p:nvPicPr>
          <p:cNvPr id="347" name="adobestock-53948522_8.jpeg" descr="adobestock-53948522_8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19653" y="3223088"/>
            <a:ext cx="5054968" cy="33446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logo.png" descr="logo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7440" y="276894"/>
            <a:ext cx="2350355" cy="632461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Линия"/>
          <p:cNvSpPr/>
          <p:nvPr/>
        </p:nvSpPr>
        <p:spPr>
          <a:xfrm flipV="1">
            <a:off x="2545444" y="46751"/>
            <a:ext cx="2" cy="1092747"/>
          </a:xfrm>
          <a:prstGeom prst="line">
            <a:avLst/>
          </a:prstGeom>
          <a:ln w="25400">
            <a:solidFill>
              <a:srgbClr val="0096FF"/>
            </a:solidFill>
            <a:miter lim="400000"/>
          </a:ln>
        </p:spPr>
        <p:txBody>
          <a:bodyPr lIns="32146" tIns="32146" rIns="32146" bIns="32146"/>
          <a:lstStyle/>
          <a:p>
            <a:pPr algn="ctr" defTabSz="410765">
              <a:defRPr sz="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" name="Линия"/>
          <p:cNvSpPr/>
          <p:nvPr/>
        </p:nvSpPr>
        <p:spPr>
          <a:xfrm>
            <a:off x="24052" y="1202797"/>
            <a:ext cx="12180709" cy="27740"/>
          </a:xfrm>
          <a:prstGeom prst="line">
            <a:avLst/>
          </a:prstGeom>
          <a:ln w="25400">
            <a:solidFill>
              <a:srgbClr val="0096FF"/>
            </a:solidFill>
            <a:miter lim="400000"/>
          </a:ln>
        </p:spPr>
        <p:txBody>
          <a:bodyPr lIns="32146" tIns="32146" rIns="32146" bIns="32146"/>
          <a:lstStyle/>
          <a:p>
            <a:pPr algn="ctr" defTabSz="410765">
              <a:defRPr sz="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" name="СЕМЕЙ ҚАЛАСЫНЫҢ МЕДИЦИНА УНИВЕРСИТЕТІ"/>
          <p:cNvSpPr txBox="1"/>
          <p:nvPr/>
        </p:nvSpPr>
        <p:spPr>
          <a:xfrm>
            <a:off x="2653095" y="335786"/>
            <a:ext cx="8691664" cy="533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8" tIns="35718" rIns="35718" bIns="35718">
            <a:spAutoFit/>
          </a:bodyPr>
          <a:lstStyle>
            <a:lvl1pPr algn="ctr" defTabSz="410765">
              <a:defRPr sz="3000">
                <a:solidFill>
                  <a:srgbClr val="0096FF"/>
                </a:solidFill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r>
              <a:rPr b="1" dirty="0"/>
              <a:t>СЕМЕЙ МЕДИЦИНА УНИВЕРСИТЕТІ</a:t>
            </a:r>
          </a:p>
        </p:txBody>
      </p:sp>
    </p:spTree>
    <p:extLst>
      <p:ext uri="{BB962C8B-B14F-4D97-AF65-F5344CB8AC3E}">
        <p14:creationId xmlns:p14="http://schemas.microsoft.com/office/powerpoint/2010/main" val="217914024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25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" grpId="0" animBg="1" advAuto="0"/>
      <p:bldP spid="347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on-dlya-prezentacii-12.jpg" descr="fon-dlya-prezentacii-1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02" y="0"/>
            <a:ext cx="12176798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B1AC446-BE39-49CF-A951-DFDB9C06ED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7" t="2566" r="4264" b="7623"/>
          <a:stretch/>
        </p:blipFill>
        <p:spPr>
          <a:xfrm>
            <a:off x="1637331" y="1365677"/>
            <a:ext cx="8954150" cy="5357183"/>
          </a:xfrm>
          <a:prstGeom prst="rect">
            <a:avLst/>
          </a:prstGeom>
        </p:spPr>
      </p:pic>
      <p:pic>
        <p:nvPicPr>
          <p:cNvPr id="5" name="logo.png" descr="logo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7440" y="276894"/>
            <a:ext cx="2350355" cy="63246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Линия"/>
          <p:cNvSpPr/>
          <p:nvPr/>
        </p:nvSpPr>
        <p:spPr>
          <a:xfrm flipV="1">
            <a:off x="2545444" y="46751"/>
            <a:ext cx="2" cy="1092747"/>
          </a:xfrm>
          <a:prstGeom prst="line">
            <a:avLst/>
          </a:prstGeom>
          <a:ln w="25400">
            <a:solidFill>
              <a:srgbClr val="0096FF"/>
            </a:solidFill>
            <a:miter lim="400000"/>
          </a:ln>
        </p:spPr>
        <p:txBody>
          <a:bodyPr lIns="32146" tIns="32146" rIns="32146" bIns="32146"/>
          <a:lstStyle/>
          <a:p>
            <a:pPr algn="ctr" defTabSz="410765">
              <a:defRPr sz="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" name="Линия"/>
          <p:cNvSpPr/>
          <p:nvPr/>
        </p:nvSpPr>
        <p:spPr>
          <a:xfrm>
            <a:off x="24052" y="1202797"/>
            <a:ext cx="12180709" cy="27740"/>
          </a:xfrm>
          <a:prstGeom prst="line">
            <a:avLst/>
          </a:prstGeom>
          <a:ln w="25400">
            <a:solidFill>
              <a:srgbClr val="0096FF"/>
            </a:solidFill>
            <a:miter lim="400000"/>
          </a:ln>
        </p:spPr>
        <p:txBody>
          <a:bodyPr lIns="32146" tIns="32146" rIns="32146" bIns="32146"/>
          <a:lstStyle/>
          <a:p>
            <a:pPr algn="ctr" defTabSz="410765">
              <a:defRPr sz="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" name="СЕМЕЙ ҚАЛАСЫНЫҢ МЕДИЦИНА УНИВЕРСИТЕТІ"/>
          <p:cNvSpPr txBox="1"/>
          <p:nvPr/>
        </p:nvSpPr>
        <p:spPr>
          <a:xfrm>
            <a:off x="2653095" y="335786"/>
            <a:ext cx="8691664" cy="533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8" tIns="35718" rIns="35718" bIns="35718">
            <a:spAutoFit/>
          </a:bodyPr>
          <a:lstStyle>
            <a:lvl1pPr algn="ctr" defTabSz="410765">
              <a:defRPr sz="3000">
                <a:solidFill>
                  <a:srgbClr val="0096FF"/>
                </a:solidFill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r>
              <a:rPr b="1" dirty="0"/>
              <a:t>СЕМЕЙ МЕДИЦИНА УНИВЕРСИТЕТІ</a:t>
            </a:r>
          </a:p>
        </p:txBody>
      </p:sp>
    </p:spTree>
    <p:extLst>
      <p:ext uri="{BB962C8B-B14F-4D97-AF65-F5344CB8AC3E}">
        <p14:creationId xmlns:p14="http://schemas.microsoft.com/office/powerpoint/2010/main" val="1482055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fon-dlya-prezentacii-12.jpg" descr="fon-dlya-prezentacii-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02" y="0"/>
            <a:ext cx="1217679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214" y="2321571"/>
            <a:ext cx="10515600" cy="4351338"/>
          </a:xfrm>
        </p:spPr>
        <p:txBody>
          <a:bodyPr/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Таргенттік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терапияға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механизмдеріне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кейбіреулері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жұқпалы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кіруге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моноклоналды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антиденелер-молекулалар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бөлінуін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сигнал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функциясын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Үшіншісі-оның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тамақтану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өсуі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ісікке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тамырлардың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түзілуін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бұғаттайды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Осылайша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препарат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рөл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атқаратын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нысанаға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logo.png" descr="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440" y="276894"/>
            <a:ext cx="2350355" cy="63246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Линия"/>
          <p:cNvSpPr/>
          <p:nvPr/>
        </p:nvSpPr>
        <p:spPr>
          <a:xfrm flipV="1">
            <a:off x="2545444" y="46751"/>
            <a:ext cx="2" cy="1092747"/>
          </a:xfrm>
          <a:prstGeom prst="line">
            <a:avLst/>
          </a:prstGeom>
          <a:ln w="25400">
            <a:solidFill>
              <a:srgbClr val="0096FF"/>
            </a:solidFill>
            <a:miter lim="400000"/>
          </a:ln>
        </p:spPr>
        <p:txBody>
          <a:bodyPr lIns="32146" tIns="32146" rIns="32146" bIns="32146"/>
          <a:lstStyle/>
          <a:p>
            <a:pPr algn="ctr" defTabSz="410765">
              <a:defRPr sz="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" name="Линия"/>
          <p:cNvSpPr/>
          <p:nvPr/>
        </p:nvSpPr>
        <p:spPr>
          <a:xfrm>
            <a:off x="24052" y="1202797"/>
            <a:ext cx="12180709" cy="27740"/>
          </a:xfrm>
          <a:prstGeom prst="line">
            <a:avLst/>
          </a:prstGeom>
          <a:ln w="25400">
            <a:solidFill>
              <a:srgbClr val="0096FF"/>
            </a:solidFill>
            <a:miter lim="400000"/>
          </a:ln>
        </p:spPr>
        <p:txBody>
          <a:bodyPr lIns="32146" tIns="32146" rIns="32146" bIns="32146"/>
          <a:lstStyle/>
          <a:p>
            <a:pPr algn="ctr" defTabSz="410765">
              <a:defRPr sz="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" name="СЕМЕЙ ҚАЛАСЫНЫҢ МЕДИЦИНА УНИВЕРСИТЕТІ"/>
          <p:cNvSpPr txBox="1"/>
          <p:nvPr/>
        </p:nvSpPr>
        <p:spPr>
          <a:xfrm>
            <a:off x="2653095" y="335786"/>
            <a:ext cx="8691664" cy="533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8" tIns="35718" rIns="35718" bIns="35718">
            <a:spAutoFit/>
          </a:bodyPr>
          <a:lstStyle>
            <a:lvl1pPr algn="ctr" defTabSz="410765">
              <a:defRPr sz="3000">
                <a:solidFill>
                  <a:srgbClr val="0096FF"/>
                </a:solidFill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r>
              <a:rPr b="1" dirty="0"/>
              <a:t>СЕМЕЙ МЕДИЦИНА УНИВЕРСИТЕТІ</a:t>
            </a:r>
          </a:p>
        </p:txBody>
      </p:sp>
      <p:sp>
        <p:nvSpPr>
          <p:cNvPr id="10" name="ФАСЦИЯЛАР ЖӘНЕ КЛЕТЧАТКАЛЫҚ КЕҢІСТІК АНАТОМИЯСЫ, ІШПЕРДЕ АРТЫ АҒЗАЛАРЫНА ІРІҢДІ ҮРДІСТЕРДІҢ АНАТОМИЯЛЫҚ ЕНУ ЖОЛДАРЫ"/>
          <p:cNvSpPr txBox="1"/>
          <p:nvPr/>
        </p:nvSpPr>
        <p:spPr>
          <a:xfrm>
            <a:off x="3093788" y="1422213"/>
            <a:ext cx="5081228" cy="2022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112" tIns="25112" rIns="25112" bIns="25112">
            <a:normAutofit/>
          </a:bodyPr>
          <a:lstStyle>
            <a:lvl1pPr algn="ctr" defTabSz="177448">
              <a:defRPr sz="4300">
                <a:solidFill>
                  <a:srgbClr val="004D80"/>
                </a:solidFill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ӘСЕР ЕТУ МЕХАНИЗМІ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09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on-dlya-prezentacii-12.jpg" descr="fon-dlya-prezentacii-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02" y="0"/>
            <a:ext cx="1217679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9231" y="2112152"/>
            <a:ext cx="10515600" cy="4351338"/>
          </a:xfrm>
        </p:spPr>
        <p:txBody>
          <a:bodyPr/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Ісіктерде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гиперэкспрессиясы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ісіктің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аутокринді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өнімдер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лиганда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мөлшері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мутациясы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бақыланбайтын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пролиферация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метастаздау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ангиогенезді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ынталандыру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басу</a:t>
            </a:r>
          </a:p>
        </p:txBody>
      </p:sp>
      <p:pic>
        <p:nvPicPr>
          <p:cNvPr id="5" name="logo.png" descr="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440" y="276894"/>
            <a:ext cx="2350355" cy="63246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Линия"/>
          <p:cNvSpPr/>
          <p:nvPr/>
        </p:nvSpPr>
        <p:spPr>
          <a:xfrm flipV="1">
            <a:off x="2545444" y="46751"/>
            <a:ext cx="2" cy="1092747"/>
          </a:xfrm>
          <a:prstGeom prst="line">
            <a:avLst/>
          </a:prstGeom>
          <a:ln w="25400">
            <a:solidFill>
              <a:srgbClr val="0096FF"/>
            </a:solidFill>
            <a:miter lim="400000"/>
          </a:ln>
        </p:spPr>
        <p:txBody>
          <a:bodyPr lIns="32146" tIns="32146" rIns="32146" bIns="32146"/>
          <a:lstStyle/>
          <a:p>
            <a:pPr algn="ctr" defTabSz="410765">
              <a:defRPr sz="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" name="Линия"/>
          <p:cNvSpPr/>
          <p:nvPr/>
        </p:nvSpPr>
        <p:spPr>
          <a:xfrm>
            <a:off x="24052" y="1202797"/>
            <a:ext cx="12180709" cy="27740"/>
          </a:xfrm>
          <a:prstGeom prst="line">
            <a:avLst/>
          </a:prstGeom>
          <a:ln w="25400">
            <a:solidFill>
              <a:srgbClr val="0096FF"/>
            </a:solidFill>
            <a:miter lim="400000"/>
          </a:ln>
        </p:spPr>
        <p:txBody>
          <a:bodyPr lIns="32146" tIns="32146" rIns="32146" bIns="32146"/>
          <a:lstStyle/>
          <a:p>
            <a:pPr algn="ctr" defTabSz="410765">
              <a:defRPr sz="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" name="СЕМЕЙ ҚАЛАСЫНЫҢ МЕДИЦИНА УНИВЕРСИТЕТІ"/>
          <p:cNvSpPr txBox="1"/>
          <p:nvPr/>
        </p:nvSpPr>
        <p:spPr>
          <a:xfrm>
            <a:off x="2653095" y="335786"/>
            <a:ext cx="8691664" cy="533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8" tIns="35718" rIns="35718" bIns="35718">
            <a:spAutoFit/>
          </a:bodyPr>
          <a:lstStyle>
            <a:lvl1pPr algn="ctr" defTabSz="410765">
              <a:defRPr sz="3000">
                <a:solidFill>
                  <a:srgbClr val="0096FF"/>
                </a:solidFill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r>
              <a:rPr b="1" dirty="0"/>
              <a:t>СЕМЕЙ МЕДИЦИНА УНИВЕРСИТЕТІ</a:t>
            </a:r>
          </a:p>
        </p:txBody>
      </p:sp>
      <p:sp>
        <p:nvSpPr>
          <p:cNvPr id="10" name="ФАСЦИЯЛАР ЖӘНЕ КЛЕТЧАТКАЛЫҚ КЕҢІСТІК АНАТОМИЯСЫ, ІШПЕРДЕ АРТЫ АҒЗАЛАРЫНА ІРІҢДІ ҮРДІСТЕРДІҢ АНАТОМИЯЛЫҚ ЕНУ ЖОЛДАРЫ"/>
          <p:cNvSpPr txBox="1"/>
          <p:nvPr/>
        </p:nvSpPr>
        <p:spPr>
          <a:xfrm>
            <a:off x="3093788" y="1422213"/>
            <a:ext cx="5081228" cy="2022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112" tIns="25112" rIns="25112" bIns="25112">
            <a:normAutofit/>
          </a:bodyPr>
          <a:lstStyle>
            <a:lvl1pPr algn="ctr" defTabSz="177448">
              <a:defRPr sz="4300">
                <a:solidFill>
                  <a:srgbClr val="004D80"/>
                </a:solidFill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ӘСЕР ЕТУ МЕХАНИЗМІ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71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on-dlya-prezentacii-12.jpg" descr="fon-dlya-prezentacii-1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02" y="0"/>
            <a:ext cx="1217679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EA3435-40A8-40D1-A1F6-B678DAB5B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763" y="3097211"/>
            <a:ext cx="10515600" cy="4351338"/>
          </a:xfrm>
        </p:spPr>
        <p:txBody>
          <a:bodyPr/>
          <a:lstStyle/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тирозинкиназа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нгибиторлары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треонин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киназа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ингибиторлары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моноклональды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антиденелер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infoonkolog.ru/wp-content/uploads/2018/10/obezbolivanie-v-onkologii-770x3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514" y="3444455"/>
            <a:ext cx="5086352" cy="251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logo.png" descr="logo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7440" y="276894"/>
            <a:ext cx="2350355" cy="63246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Линия"/>
          <p:cNvSpPr/>
          <p:nvPr/>
        </p:nvSpPr>
        <p:spPr>
          <a:xfrm flipV="1">
            <a:off x="2545444" y="46751"/>
            <a:ext cx="2" cy="1092747"/>
          </a:xfrm>
          <a:prstGeom prst="line">
            <a:avLst/>
          </a:prstGeom>
          <a:ln w="25400">
            <a:solidFill>
              <a:srgbClr val="0096FF"/>
            </a:solidFill>
            <a:miter lim="400000"/>
          </a:ln>
        </p:spPr>
        <p:txBody>
          <a:bodyPr lIns="32146" tIns="32146" rIns="32146" bIns="32146"/>
          <a:lstStyle/>
          <a:p>
            <a:pPr algn="ctr" defTabSz="410765">
              <a:defRPr sz="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" name="Линия"/>
          <p:cNvSpPr/>
          <p:nvPr/>
        </p:nvSpPr>
        <p:spPr>
          <a:xfrm>
            <a:off x="24052" y="1202797"/>
            <a:ext cx="12180709" cy="27740"/>
          </a:xfrm>
          <a:prstGeom prst="line">
            <a:avLst/>
          </a:prstGeom>
          <a:ln w="25400">
            <a:solidFill>
              <a:srgbClr val="0096FF"/>
            </a:solidFill>
            <a:miter lim="400000"/>
          </a:ln>
        </p:spPr>
        <p:txBody>
          <a:bodyPr lIns="32146" tIns="32146" rIns="32146" bIns="32146"/>
          <a:lstStyle/>
          <a:p>
            <a:pPr algn="ctr" defTabSz="410765">
              <a:defRPr sz="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" name="СЕМЕЙ ҚАЛАСЫНЫҢ МЕДИЦИНА УНИВЕРСИТЕТІ"/>
          <p:cNvSpPr txBox="1"/>
          <p:nvPr/>
        </p:nvSpPr>
        <p:spPr>
          <a:xfrm>
            <a:off x="2653095" y="335786"/>
            <a:ext cx="8691664" cy="533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8" tIns="35718" rIns="35718" bIns="35718">
            <a:spAutoFit/>
          </a:bodyPr>
          <a:lstStyle>
            <a:lvl1pPr algn="ctr" defTabSz="410765">
              <a:defRPr sz="3000">
                <a:solidFill>
                  <a:srgbClr val="0096FF"/>
                </a:solidFill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r>
              <a:rPr b="1" dirty="0"/>
              <a:t>СЕМЕЙ МЕДИЦИНА УНИВЕРСИТЕТІ</a:t>
            </a:r>
          </a:p>
        </p:txBody>
      </p:sp>
      <p:sp>
        <p:nvSpPr>
          <p:cNvPr id="11" name="ФАСЦИЯЛАР ЖӘНЕ КЛЕТЧАТКАЛЫҚ КЕҢІСТІК АНАТОМИЯСЫ, ІШПЕРДЕ АРТЫ АҒЗАЛАРЫНА ІРІҢДІ ҮРДІСТЕРДІҢ АНАТОМИЯЛЫҚ ЕНУ ЖОЛДАРЫ"/>
          <p:cNvSpPr txBox="1"/>
          <p:nvPr/>
        </p:nvSpPr>
        <p:spPr>
          <a:xfrm>
            <a:off x="3093788" y="1422213"/>
            <a:ext cx="5081228" cy="2022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112" tIns="25112" rIns="25112" bIns="25112">
            <a:normAutofit/>
          </a:bodyPr>
          <a:lstStyle>
            <a:lvl1pPr algn="ctr" defTabSz="177448">
              <a:defRPr sz="4300">
                <a:solidFill>
                  <a:srgbClr val="004D80"/>
                </a:solidFill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ТАРГЕТТІ ПРЕПАРАТТАР ТҮРЛЕРІ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52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on-dlya-prezentacii-12.jpg" descr="fon-dlya-prezentacii-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02" y="0"/>
            <a:ext cx="1217679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9159" y="2072381"/>
            <a:ext cx="10515600" cy="4351338"/>
          </a:xfrm>
        </p:spPr>
        <p:txBody>
          <a:bodyPr/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Таргеттік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терапияға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препараттардың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таблетка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науқасқа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жатпауға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істеуді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жалғастыру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сезінуге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асқынулардың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көрсеткіштерін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емдеуге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жатқызуды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етпейтін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уыттылықтың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сөзсіз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артықшылық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logo.png" descr="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440" y="276894"/>
            <a:ext cx="2350355" cy="63246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Линия"/>
          <p:cNvSpPr/>
          <p:nvPr/>
        </p:nvSpPr>
        <p:spPr>
          <a:xfrm flipV="1">
            <a:off x="2545444" y="46751"/>
            <a:ext cx="2" cy="1092747"/>
          </a:xfrm>
          <a:prstGeom prst="line">
            <a:avLst/>
          </a:prstGeom>
          <a:ln w="25400">
            <a:solidFill>
              <a:srgbClr val="0096FF"/>
            </a:solidFill>
            <a:miter lim="400000"/>
          </a:ln>
        </p:spPr>
        <p:txBody>
          <a:bodyPr lIns="32146" tIns="32146" rIns="32146" bIns="32146"/>
          <a:lstStyle/>
          <a:p>
            <a:pPr algn="ctr" defTabSz="410765">
              <a:defRPr sz="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" name="Линия"/>
          <p:cNvSpPr/>
          <p:nvPr/>
        </p:nvSpPr>
        <p:spPr>
          <a:xfrm>
            <a:off x="24052" y="1202797"/>
            <a:ext cx="12180709" cy="27740"/>
          </a:xfrm>
          <a:prstGeom prst="line">
            <a:avLst/>
          </a:prstGeom>
          <a:ln w="25400">
            <a:solidFill>
              <a:srgbClr val="0096FF"/>
            </a:solidFill>
            <a:miter lim="400000"/>
          </a:ln>
        </p:spPr>
        <p:txBody>
          <a:bodyPr lIns="32146" tIns="32146" rIns="32146" bIns="32146"/>
          <a:lstStyle/>
          <a:p>
            <a:pPr algn="ctr" defTabSz="410765">
              <a:defRPr sz="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" name="СЕМЕЙ ҚАЛАСЫНЫҢ МЕДИЦИНА УНИВЕРСИТЕТІ"/>
          <p:cNvSpPr txBox="1"/>
          <p:nvPr/>
        </p:nvSpPr>
        <p:spPr>
          <a:xfrm>
            <a:off x="2653095" y="335786"/>
            <a:ext cx="8691664" cy="533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8" tIns="35718" rIns="35718" bIns="35718">
            <a:spAutoFit/>
          </a:bodyPr>
          <a:lstStyle>
            <a:lvl1pPr algn="ctr" defTabSz="410765">
              <a:defRPr sz="3000">
                <a:solidFill>
                  <a:srgbClr val="0096FF"/>
                </a:solidFill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r>
              <a:rPr b="1" dirty="0"/>
              <a:t>СЕМЕЙ МЕДИЦИНА УНИВЕРСИТЕТІ</a:t>
            </a:r>
          </a:p>
        </p:txBody>
      </p:sp>
    </p:spTree>
    <p:extLst>
      <p:ext uri="{BB962C8B-B14F-4D97-AF65-F5344CB8AC3E}">
        <p14:creationId xmlns:p14="http://schemas.microsoft.com/office/powerpoint/2010/main" val="2221068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on-dlya-prezentacii-12.jpg" descr="fon-dlya-prezentacii-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02" y="0"/>
            <a:ext cx="12176798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46" name="Picture 2" descr="Related image">
            <a:extLst>
              <a:ext uri="{FF2B5EF4-FFF2-40B4-BE49-F238E27FC236}">
                <a16:creationId xmlns:a16="http://schemas.microsoft.com/office/drawing/2014/main" xmlns="" id="{F899D7F9-76AA-4348-B404-857F56F0C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343" y="1331738"/>
            <a:ext cx="9518515" cy="542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logo.png" descr="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440" y="276894"/>
            <a:ext cx="2350355" cy="63246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Линия"/>
          <p:cNvSpPr/>
          <p:nvPr/>
        </p:nvSpPr>
        <p:spPr>
          <a:xfrm flipV="1">
            <a:off x="2545444" y="46751"/>
            <a:ext cx="2" cy="1092747"/>
          </a:xfrm>
          <a:prstGeom prst="line">
            <a:avLst/>
          </a:prstGeom>
          <a:ln w="25400">
            <a:solidFill>
              <a:srgbClr val="0096FF"/>
            </a:solidFill>
            <a:miter lim="400000"/>
          </a:ln>
        </p:spPr>
        <p:txBody>
          <a:bodyPr lIns="32146" tIns="32146" rIns="32146" bIns="32146"/>
          <a:lstStyle/>
          <a:p>
            <a:pPr algn="ctr" defTabSz="410765">
              <a:defRPr sz="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" name="Линия"/>
          <p:cNvSpPr/>
          <p:nvPr/>
        </p:nvSpPr>
        <p:spPr>
          <a:xfrm>
            <a:off x="24052" y="1202797"/>
            <a:ext cx="12180709" cy="27740"/>
          </a:xfrm>
          <a:prstGeom prst="line">
            <a:avLst/>
          </a:prstGeom>
          <a:ln w="25400">
            <a:solidFill>
              <a:srgbClr val="0096FF"/>
            </a:solidFill>
            <a:miter lim="400000"/>
          </a:ln>
        </p:spPr>
        <p:txBody>
          <a:bodyPr lIns="32146" tIns="32146" rIns="32146" bIns="32146"/>
          <a:lstStyle/>
          <a:p>
            <a:pPr algn="ctr" defTabSz="410765">
              <a:defRPr sz="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" name="СЕМЕЙ ҚАЛАСЫНЫҢ МЕДИЦИНА УНИВЕРСИТЕТІ"/>
          <p:cNvSpPr txBox="1"/>
          <p:nvPr/>
        </p:nvSpPr>
        <p:spPr>
          <a:xfrm>
            <a:off x="2653095" y="335786"/>
            <a:ext cx="8691664" cy="533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8" tIns="35718" rIns="35718" bIns="35718">
            <a:spAutoFit/>
          </a:bodyPr>
          <a:lstStyle>
            <a:lvl1pPr algn="ctr" defTabSz="410765">
              <a:defRPr sz="3000">
                <a:solidFill>
                  <a:srgbClr val="0096FF"/>
                </a:solidFill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r>
              <a:rPr b="1" dirty="0"/>
              <a:t>СЕМЕЙ МЕДИЦИНА УНИВЕРСИТЕТІ</a:t>
            </a:r>
          </a:p>
        </p:txBody>
      </p:sp>
    </p:spTree>
    <p:extLst>
      <p:ext uri="{BB962C8B-B14F-4D97-AF65-F5344CB8AC3E}">
        <p14:creationId xmlns:p14="http://schemas.microsoft.com/office/powerpoint/2010/main" val="1309573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fon-dlya-prezentacii-12.jpg" descr="fon-dlya-prezentacii-1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02" y="0"/>
            <a:ext cx="1217679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EB6477-EE20-4C4C-93CD-E16073983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606" y="996581"/>
            <a:ext cx="10515600" cy="1325563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Мезилат иматиниба (Гливек, STI-571)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08C23D-9084-4AEC-8C0A-C7AA41CF1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879" y="2244999"/>
            <a:ext cx="5102977" cy="4509861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BCR-ABL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гибридті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белоктарына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айрықша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ұқсас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тирозинді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протеинкиназ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ингибиторы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созылмалы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миелолейкоз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асқазан-ішек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стромальды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ісігін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обырдың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емдеуге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indoor, sitting&#10;&#10;Description generated with very high confidence">
            <a:extLst>
              <a:ext uri="{FF2B5EF4-FFF2-40B4-BE49-F238E27FC236}">
                <a16:creationId xmlns:a16="http://schemas.microsoft.com/office/drawing/2014/main" xmlns="" id="{80379CD7-88E9-4601-885C-707AC3034B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135" y="2218394"/>
            <a:ext cx="5919350" cy="3672189"/>
          </a:xfrm>
          <a:prstGeom prst="rect">
            <a:avLst/>
          </a:prstGeom>
        </p:spPr>
      </p:pic>
      <p:pic>
        <p:nvPicPr>
          <p:cNvPr id="7" name="logo.png" descr="logo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7440" y="276894"/>
            <a:ext cx="2350355" cy="63246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Линия"/>
          <p:cNvSpPr/>
          <p:nvPr/>
        </p:nvSpPr>
        <p:spPr>
          <a:xfrm flipV="1">
            <a:off x="2545444" y="46751"/>
            <a:ext cx="2" cy="1092747"/>
          </a:xfrm>
          <a:prstGeom prst="line">
            <a:avLst/>
          </a:prstGeom>
          <a:ln w="25400">
            <a:solidFill>
              <a:srgbClr val="0096FF"/>
            </a:solidFill>
            <a:miter lim="400000"/>
          </a:ln>
        </p:spPr>
        <p:txBody>
          <a:bodyPr lIns="32146" tIns="32146" rIns="32146" bIns="32146"/>
          <a:lstStyle/>
          <a:p>
            <a:pPr algn="ctr" defTabSz="410765">
              <a:defRPr sz="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" name="Линия"/>
          <p:cNvSpPr/>
          <p:nvPr/>
        </p:nvSpPr>
        <p:spPr>
          <a:xfrm>
            <a:off x="24052" y="1202797"/>
            <a:ext cx="12180709" cy="27740"/>
          </a:xfrm>
          <a:prstGeom prst="line">
            <a:avLst/>
          </a:prstGeom>
          <a:ln w="25400">
            <a:solidFill>
              <a:srgbClr val="0096FF"/>
            </a:solidFill>
            <a:miter lim="400000"/>
          </a:ln>
        </p:spPr>
        <p:txBody>
          <a:bodyPr lIns="32146" tIns="32146" rIns="32146" bIns="32146"/>
          <a:lstStyle/>
          <a:p>
            <a:pPr algn="ctr" defTabSz="410765">
              <a:defRPr sz="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" name="СЕМЕЙ ҚАЛАСЫНЫҢ МЕДИЦИНА УНИВЕРСИТЕТІ"/>
          <p:cNvSpPr txBox="1"/>
          <p:nvPr/>
        </p:nvSpPr>
        <p:spPr>
          <a:xfrm>
            <a:off x="2653095" y="335786"/>
            <a:ext cx="8691664" cy="533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8" tIns="35718" rIns="35718" bIns="35718">
            <a:spAutoFit/>
          </a:bodyPr>
          <a:lstStyle>
            <a:lvl1pPr algn="ctr" defTabSz="410765">
              <a:defRPr sz="3000">
                <a:solidFill>
                  <a:srgbClr val="0096FF"/>
                </a:solidFill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r>
              <a:rPr b="1" dirty="0"/>
              <a:t>СЕМЕЙ МЕДИЦИНА УНИВЕРСИТЕТІ</a:t>
            </a:r>
          </a:p>
        </p:txBody>
      </p:sp>
    </p:spTree>
    <p:extLst>
      <p:ext uri="{BB962C8B-B14F-4D97-AF65-F5344CB8AC3E}">
        <p14:creationId xmlns:p14="http://schemas.microsoft.com/office/powerpoint/2010/main" val="363837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2660</TotalTime>
  <Words>694</Words>
  <Application>Microsoft Office PowerPoint</Application>
  <PresentationFormat>Широкоэкранный</PresentationFormat>
  <Paragraphs>130</Paragraphs>
  <Slides>25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Arial</vt:lpstr>
      <vt:lpstr>Baskerville</vt:lpstr>
      <vt:lpstr>Calibri</vt:lpstr>
      <vt:lpstr>Calibri Light</vt:lpstr>
      <vt:lpstr>Helvetica Neue</vt:lpstr>
      <vt:lpstr>Helvetica Neue Medium</vt:lpstr>
      <vt:lpstr>Helvetica Neue Thin</vt:lpstr>
      <vt:lpstr>Phosphate Inline</vt:lpstr>
      <vt:lpstr>Times New Roman</vt:lpstr>
      <vt:lpstr>Office Theme</vt:lpstr>
      <vt:lpstr>ҚР Денсаулық сақтау және  әлеуметтік даму министрлігі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Мезилат иматиниба (Гливек, STI-571) </vt:lpstr>
      <vt:lpstr>Гефитиниб (Иресса, ZD1839)</vt:lpstr>
      <vt:lpstr>Эрлотиниб (Tarceva) </vt:lpstr>
      <vt:lpstr>Бортезомиб (Velcade)</vt:lpstr>
      <vt:lpstr>Апатиниб</vt:lpstr>
      <vt:lpstr>АН-152 (AEZS-108,  доксорубицин) </vt:lpstr>
      <vt:lpstr>Басқа  препараттар</vt:lpstr>
      <vt:lpstr>Серин/ треонин киназаның  ингибиторлары</vt:lpstr>
      <vt:lpstr>Презентация PowerPoint</vt:lpstr>
      <vt:lpstr>Презентация PowerPoint</vt:lpstr>
      <vt:lpstr>Моноклональды антидене</vt:lpstr>
      <vt:lpstr>Трастузумаб (Герцептин) </vt:lpstr>
      <vt:lpstr>Цетуксимаб (Ербитукс)  және Панитумумаб</vt:lpstr>
      <vt:lpstr>Бевацизумаб (Авастин) </vt:lpstr>
      <vt:lpstr>Ипилимумаб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Таргетная терапия</dc:title>
  <dc:creator>Liubov Darashkevich</dc:creator>
  <cp:lastModifiedBy>Пользователь</cp:lastModifiedBy>
  <cp:revision>39</cp:revision>
  <dcterms:created xsi:type="dcterms:W3CDTF">2017-12-23T14:15:29Z</dcterms:created>
  <dcterms:modified xsi:type="dcterms:W3CDTF">2019-02-17T08:45:42Z</dcterms:modified>
</cp:coreProperties>
</file>