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69" r:id="rId2"/>
    <p:sldId id="270" r:id="rId3"/>
    <p:sldId id="271" r:id="rId4"/>
    <p:sldId id="256" r:id="rId5"/>
    <p:sldId id="263" r:id="rId6"/>
    <p:sldId id="264" r:id="rId7"/>
    <p:sldId id="265" r:id="rId8"/>
    <p:sldId id="266" r:id="rId9"/>
    <p:sldId id="267" r:id="rId10"/>
    <p:sldId id="276" r:id="rId11"/>
    <p:sldId id="268" r:id="rId12"/>
    <p:sldId id="274" r:id="rId13"/>
    <p:sldId id="275"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71" d="100"/>
          <a:sy n="71" d="100"/>
        </p:scale>
        <p:origin x="-1860"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6D23A20-D306-4C47-B2CB-B1E6C0B2AB75}" type="datetimeFigureOut">
              <a:rPr lang="ru-RU" smtClean="0"/>
              <a:pPr/>
              <a:t>16.04.2018</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C8C061-822F-4461-9584-D18B0D4201B6}"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8C061-822F-4461-9584-D18B0D4201B6}"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8C061-822F-4461-9584-D18B0D4201B6}"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8C061-822F-4461-9584-D18B0D4201B6}"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8C061-822F-4461-9584-D18B0D4201B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C8C061-822F-4461-9584-D18B0D4201B6}"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8C8C061-822F-4461-9584-D18B0D4201B6}"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C8C061-822F-4461-9584-D18B0D4201B6}"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8C8C061-822F-4461-9584-D18B0D4201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C8C061-822F-4461-9584-D18B0D4201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D23A20-D306-4C47-B2CB-B1E6C0B2AB75}" type="datetimeFigureOut">
              <a:rPr lang="ru-RU" smtClean="0"/>
              <a:pPr/>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C8C061-822F-4461-9584-D18B0D4201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6D23A20-D306-4C47-B2CB-B1E6C0B2AB75}" type="datetimeFigureOut">
              <a:rPr lang="ru-RU" smtClean="0"/>
              <a:pPr/>
              <a:t>16.04.2018</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8C8C061-822F-4461-9584-D18B0D4201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36912"/>
            <a:ext cx="7992888" cy="3528392"/>
          </a:xfrm>
        </p:spPr>
        <p:txBody>
          <a:bodyPr/>
          <a:lstStyle/>
          <a:p>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smtClean="0"/>
              <a:t/>
            </a:r>
            <a:br>
              <a:rPr lang="ru-RU" sz="4000" smtClean="0"/>
            </a:br>
            <a:r>
              <a:rPr lang="ru-RU" sz="4000" smtClean="0"/>
              <a:t/>
            </a:r>
            <a:br>
              <a:rPr lang="ru-RU" sz="4000" smtClean="0"/>
            </a:br>
            <a:r>
              <a:rPr lang="ru-RU" sz="4000" smtClean="0"/>
              <a:t/>
            </a:r>
            <a:br>
              <a:rPr lang="ru-RU" sz="4000" smtClean="0"/>
            </a:br>
            <a:r>
              <a:rPr lang="ru-RU" sz="4000"/>
              <a:t/>
            </a:r>
            <a:br>
              <a:rPr lang="ru-RU" sz="4000"/>
            </a:br>
            <a:r>
              <a:rPr lang="ru-RU" sz="4000" smtClean="0"/>
              <a:t/>
            </a:r>
            <a:br>
              <a:rPr lang="ru-RU" sz="4000" smtClean="0"/>
            </a:br>
            <a:r>
              <a:rPr lang="ru-RU" sz="4000"/>
              <a:t/>
            </a:r>
            <a:br>
              <a:rPr lang="ru-RU" sz="4000"/>
            </a:br>
            <a:r>
              <a:rPr lang="ru-RU" sz="4000" smtClean="0"/>
              <a:t/>
            </a:r>
            <a:br>
              <a:rPr lang="ru-RU" sz="4000" smtClean="0"/>
            </a:br>
            <a:r>
              <a:rPr lang="ru-RU" sz="4000"/>
              <a:t/>
            </a:r>
            <a:br>
              <a:rPr lang="ru-RU" sz="4000"/>
            </a:br>
            <a:r>
              <a:rPr lang="ru-RU" sz="4000" b="1" smtClean="0">
                <a:solidFill>
                  <a:schemeClr val="bg1"/>
                </a:solidFill>
                <a:effectLst/>
              </a:rPr>
              <a:t>Ортағасырлық </a:t>
            </a:r>
            <a:r>
              <a:rPr lang="ru-RU" sz="4000" b="1" dirty="0" err="1">
                <a:solidFill>
                  <a:schemeClr val="bg1"/>
                </a:solidFill>
                <a:effectLst/>
              </a:rPr>
              <a:t>Жайпақ қаласына </a:t>
            </a:r>
            <a:r>
              <a:rPr lang="ru-RU" sz="4000" b="1" dirty="0" smtClean="0">
                <a:solidFill>
                  <a:schemeClr val="bg1"/>
                </a:solidFill>
                <a:effectLst/>
              </a:rPr>
              <a:t>2017 </a:t>
            </a:r>
            <a:r>
              <a:rPr lang="ru-RU" sz="4000" b="1" dirty="0" err="1">
                <a:solidFill>
                  <a:schemeClr val="bg1"/>
                </a:solidFill>
                <a:effectLst/>
              </a:rPr>
              <a:t>жүргізілген қазба жұмыстарының қорытындылары</a:t>
            </a:r>
            <a:endParaRPr lang="ru-RU" sz="4000" b="1" dirty="0">
              <a:solidFill>
                <a:schemeClr val="bg1"/>
              </a:solidFill>
              <a:effectLst/>
            </a:endParaRPr>
          </a:p>
        </p:txBody>
      </p:sp>
      <p:sp>
        <p:nvSpPr>
          <p:cNvPr id="4" name="TextBox 3"/>
          <p:cNvSpPr txBox="1"/>
          <p:nvPr/>
        </p:nvSpPr>
        <p:spPr>
          <a:xfrm>
            <a:off x="1289993" y="1492109"/>
            <a:ext cx="6707232" cy="1200329"/>
          </a:xfrm>
          <a:prstGeom prst="rect">
            <a:avLst/>
          </a:prstGeom>
          <a:noFill/>
        </p:spPr>
        <p:txBody>
          <a:bodyPr wrap="square" rtlCol="0">
            <a:spAutoFit/>
          </a:bodyPr>
          <a:lstStyle/>
          <a:p>
            <a:pPr algn="ctr"/>
            <a:r>
              <a:rPr lang="kk-KZ" sz="3600" b="1" smtClean="0">
                <a:solidFill>
                  <a:schemeClr val="bg1"/>
                </a:solidFill>
              </a:rPr>
              <a:t>І.Жансүгіров </a:t>
            </a:r>
            <a:r>
              <a:rPr lang="kk-KZ" sz="3600" b="1" dirty="0" smtClean="0">
                <a:solidFill>
                  <a:schemeClr val="bg1"/>
                </a:solidFill>
              </a:rPr>
              <a:t>атындағы Жетісу мемлекеттік университеті</a:t>
            </a:r>
            <a:endParaRPr lang="ru-RU" sz="3600" b="1" dirty="0">
              <a:solidFill>
                <a:schemeClr val="bg1"/>
              </a:solidFill>
            </a:endParaRPr>
          </a:p>
        </p:txBody>
      </p:sp>
      <p:pic>
        <p:nvPicPr>
          <p:cNvPr id="14338" name="Picture 2" descr="Картинки по запросу жгу эмблема"/>
          <p:cNvPicPr>
            <a:picLocks noChangeAspect="1" noChangeArrowheads="1"/>
          </p:cNvPicPr>
          <p:nvPr/>
        </p:nvPicPr>
        <p:blipFill>
          <a:blip r:embed="rId2"/>
          <a:srcRect/>
          <a:stretch>
            <a:fillRect/>
          </a:stretch>
        </p:blipFill>
        <p:spPr bwMode="auto">
          <a:xfrm>
            <a:off x="2339752" y="318402"/>
            <a:ext cx="4176464" cy="1124744"/>
          </a:xfrm>
          <a:prstGeom prst="rect">
            <a:avLst/>
          </a:prstGeom>
          <a:noFill/>
        </p:spPr>
      </p:pic>
    </p:spTree>
    <p:extLst>
      <p:ext uri="{BB962C8B-B14F-4D97-AF65-F5344CB8AC3E}">
        <p14:creationId xmlns:p14="http://schemas.microsoft.com/office/powerpoint/2010/main" val="254036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836712"/>
            <a:ext cx="6912768" cy="5400600"/>
          </a:xfrm>
          <a:prstGeom prst="rect">
            <a:avLst/>
          </a:prstGeom>
          <a:ln>
            <a:noFill/>
          </a:ln>
          <a:effectLst>
            <a:softEdge rad="112500"/>
          </a:effectLst>
        </p:spPr>
      </p:pic>
    </p:spTree>
    <p:extLst>
      <p:ext uri="{BB962C8B-B14F-4D97-AF65-F5344CB8AC3E}">
        <p14:creationId xmlns:p14="http://schemas.microsoft.com/office/powerpoint/2010/main" val="387712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7524" y="784629"/>
            <a:ext cx="8568952" cy="1368152"/>
          </a:xfrm>
        </p:spPr>
        <p:txBody>
          <a:bodyPr>
            <a:noAutofit/>
          </a:bodyPr>
          <a:lstStyle/>
          <a:p>
            <a:pPr marL="0" indent="0" algn="ctr">
              <a:buNone/>
            </a:pPr>
            <a:r>
              <a:rPr lang="kk-KZ" sz="5400" smtClean="0">
                <a:effectLst>
                  <a:glow rad="139700">
                    <a:schemeClr val="accent2">
                      <a:satMod val="175000"/>
                      <a:alpha val="40000"/>
                    </a:schemeClr>
                  </a:glow>
                </a:effectLst>
              </a:rPr>
              <a:t>Қазба </a:t>
            </a:r>
            <a:r>
              <a:rPr lang="kk-KZ" sz="5400" dirty="0" smtClean="0">
                <a:effectLst>
                  <a:glow rad="139700">
                    <a:schemeClr val="accent2">
                      <a:satMod val="175000"/>
                      <a:alpha val="40000"/>
                    </a:schemeClr>
                  </a:glow>
                </a:effectLst>
              </a:rPr>
              <a:t>барысы</a:t>
            </a:r>
            <a:endParaRPr lang="ru-RU" sz="5400" dirty="0">
              <a:effectLst>
                <a:glow rad="139700">
                  <a:schemeClr val="accent2">
                    <a:satMod val="175000"/>
                    <a:alpha val="40000"/>
                  </a:schemeClr>
                </a:glo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168877"/>
            <a:ext cx="7632848" cy="4339571"/>
          </a:xfrm>
          <a:prstGeom prst="rect">
            <a:avLst/>
          </a:prstGeom>
          <a:ln>
            <a:noFill/>
          </a:ln>
          <a:effectLst>
            <a:softEdge rad="112500"/>
          </a:effectLst>
        </p:spPr>
      </p:pic>
    </p:spTree>
    <p:extLst>
      <p:ext uri="{BB962C8B-B14F-4D97-AF65-F5344CB8AC3E}">
        <p14:creationId xmlns:p14="http://schemas.microsoft.com/office/powerpoint/2010/main" val="2888129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204864"/>
            <a:ext cx="7704856" cy="4320480"/>
          </a:xfrm>
          <a:prstGeom prst="rect">
            <a:avLst/>
          </a:prstGeom>
          <a:ln>
            <a:noFill/>
          </a:ln>
          <a:effectLst>
            <a:softEdge rad="112500"/>
          </a:effectLst>
        </p:spPr>
      </p:pic>
      <p:sp>
        <p:nvSpPr>
          <p:cNvPr id="3" name="Заголовок 2"/>
          <p:cNvSpPr>
            <a:spLocks noGrp="1"/>
          </p:cNvSpPr>
          <p:nvPr>
            <p:ph type="title"/>
          </p:nvPr>
        </p:nvSpPr>
        <p:spPr>
          <a:xfrm>
            <a:off x="688490" y="116632"/>
            <a:ext cx="7756263" cy="1507774"/>
          </a:xfrm>
        </p:spPr>
        <p:txBody>
          <a:bodyPr/>
          <a:lstStyle/>
          <a:p>
            <a:r>
              <a:rPr lang="ru-RU" b="1" smtClean="0">
                <a:effectLst>
                  <a:glow rad="139700">
                    <a:schemeClr val="accent2">
                      <a:satMod val="175000"/>
                      <a:alpha val="40000"/>
                    </a:schemeClr>
                  </a:glow>
                </a:effectLst>
              </a:rPr>
              <a:t/>
            </a:r>
            <a:br>
              <a:rPr lang="ru-RU" b="1" smtClean="0">
                <a:effectLst>
                  <a:glow rad="139700">
                    <a:schemeClr val="accent2">
                      <a:satMod val="175000"/>
                      <a:alpha val="40000"/>
                    </a:schemeClr>
                  </a:glow>
                </a:effectLst>
              </a:rPr>
            </a:br>
            <a:r>
              <a:rPr lang="ru-RU" b="1" smtClean="0">
                <a:effectLst>
                  <a:glow rad="139700">
                    <a:schemeClr val="accent2">
                      <a:satMod val="175000"/>
                      <a:alpha val="40000"/>
                    </a:schemeClr>
                  </a:glow>
                </a:effectLst>
              </a:rPr>
              <a:t>Тандыр пеш (</a:t>
            </a:r>
            <a:r>
              <a:rPr lang="en-US" b="1">
                <a:effectLst>
                  <a:glow rad="139700">
                    <a:schemeClr val="accent2">
                      <a:satMod val="175000"/>
                      <a:alpha val="40000"/>
                    </a:schemeClr>
                  </a:glow>
                </a:effectLst>
              </a:rPr>
              <a:t>IX-XII </a:t>
            </a:r>
            <a:r>
              <a:rPr lang="ru-RU" b="1">
                <a:effectLst>
                  <a:glow rad="139700">
                    <a:schemeClr val="accent2">
                      <a:satMod val="175000"/>
                      <a:alpha val="40000"/>
                    </a:schemeClr>
                  </a:glow>
                </a:effectLst>
              </a:rPr>
              <a:t>ғғ)</a:t>
            </a:r>
            <a:br>
              <a:rPr lang="ru-RU" b="1">
                <a:effectLst>
                  <a:glow rad="139700">
                    <a:schemeClr val="accent2">
                      <a:satMod val="175000"/>
                      <a:alpha val="40000"/>
                    </a:schemeClr>
                  </a:glow>
                </a:effectLst>
              </a:rPr>
            </a:br>
            <a:endParaRPr lang="ru-RU" b="1"/>
          </a:p>
        </p:txBody>
      </p:sp>
    </p:spTree>
    <p:extLst>
      <p:ext uri="{BB962C8B-B14F-4D97-AF65-F5344CB8AC3E}">
        <p14:creationId xmlns:p14="http://schemas.microsoft.com/office/powerpoint/2010/main" val="972519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332656"/>
            <a:ext cx="4176464" cy="6336704"/>
          </a:xfrm>
          <a:prstGeom prst="rect">
            <a:avLst/>
          </a:prstGeom>
          <a:ln>
            <a:noFill/>
          </a:ln>
          <a:effectLst>
            <a:softEdge rad="112500"/>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32656"/>
            <a:ext cx="4104456" cy="6336704"/>
          </a:xfrm>
          <a:prstGeom prst="rect">
            <a:avLst/>
          </a:prstGeom>
          <a:ln>
            <a:noFill/>
          </a:ln>
          <a:effectLst>
            <a:softEdge rad="112500"/>
          </a:effectLst>
        </p:spPr>
      </p:pic>
    </p:spTree>
    <p:extLst>
      <p:ext uri="{BB962C8B-B14F-4D97-AF65-F5344CB8AC3E}">
        <p14:creationId xmlns:p14="http://schemas.microsoft.com/office/powerpoint/2010/main" val="2929865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404663"/>
            <a:ext cx="8568952" cy="6255151"/>
          </a:xfrm>
        </p:spPr>
        <p:txBody>
          <a:bodyPr/>
          <a:lstStyle/>
          <a:p>
            <a:r>
              <a:rPr lang="kk-KZ" sz="4800" b="1" dirty="0" smtClean="0">
                <a:solidFill>
                  <a:schemeClr val="tx1"/>
                </a:solidFill>
              </a:rPr>
              <a:t>Қорытынды</a:t>
            </a:r>
            <a:r>
              <a:rPr lang="kk-KZ" sz="1800" b="1" smtClean="0">
                <a:solidFill>
                  <a:schemeClr val="tx1"/>
                </a:solidFill>
              </a:rPr>
              <a:t/>
            </a:r>
            <a:br>
              <a:rPr lang="kk-KZ" sz="1800" b="1" smtClean="0">
                <a:solidFill>
                  <a:schemeClr val="tx1"/>
                </a:solidFill>
              </a:rPr>
            </a:br>
            <a:r>
              <a:rPr lang="kk-KZ" sz="1800" b="1" smtClean="0">
                <a:solidFill>
                  <a:schemeClr val="tx1"/>
                </a:solidFill>
              </a:rPr>
              <a:t/>
            </a:r>
            <a:br>
              <a:rPr lang="kk-KZ" sz="1800" b="1" smtClean="0">
                <a:solidFill>
                  <a:schemeClr val="tx1"/>
                </a:solidFill>
              </a:rPr>
            </a:br>
            <a:r>
              <a:rPr lang="kk-KZ" sz="1400"/>
              <a:t/>
            </a:r>
            <a:br>
              <a:rPr lang="kk-KZ" sz="1400"/>
            </a:br>
            <a:r>
              <a:rPr lang="kk-KZ" sz="1400" smtClean="0"/>
              <a:t/>
            </a:r>
            <a:br>
              <a:rPr lang="kk-KZ" sz="1400" smtClean="0"/>
            </a:br>
            <a:r>
              <a:rPr lang="kk-KZ" sz="1400"/>
              <a:t/>
            </a:r>
            <a:br>
              <a:rPr lang="kk-KZ" sz="1400"/>
            </a:br>
            <a:r>
              <a:rPr lang="kk-KZ" sz="2000" smtClean="0">
                <a:solidFill>
                  <a:schemeClr val="tx1"/>
                </a:solidFill>
              </a:rPr>
              <a:t>Қазба </a:t>
            </a:r>
            <a:r>
              <a:rPr lang="kk-KZ" sz="2000" dirty="0">
                <a:solidFill>
                  <a:schemeClr val="tx1"/>
                </a:solidFill>
              </a:rPr>
              <a:t>жұмысы барысында анықталғаны, қазбаның барлық көлемі тұсында да тұрғын жайлардың орны білінеді. Яғни құрылыс орны болғаны анық. Бірақ, жергілікті халық, жан-жағы жалмен қоршалған, ортасы бір тегіс нысанды арнайы қызылша танабына айналдырып жіберген. Өкінішке орай, егінге арнайы бұрып алып келген су, қала орнындағы көне құрылыстарды бұзып, тұрғын үй қабырғаларын түгел жойып жіберген. Тек күйдірілген немесе отқа ұзақ түріп күйген ошақ қалдықтары мен тандыр ошақтың кейбір бөлшектері ғана сақталған. Тағы бір өкінішті </a:t>
            </a:r>
            <a:r>
              <a:rPr lang="kk-KZ" sz="2000" dirty="0" smtClean="0">
                <a:solidFill>
                  <a:schemeClr val="tx1"/>
                </a:solidFill>
              </a:rPr>
              <a:t>жағдай, Жайпақ </a:t>
            </a:r>
            <a:r>
              <a:rPr lang="kk-KZ" sz="2000" dirty="0">
                <a:solidFill>
                  <a:schemeClr val="tx1"/>
                </a:solidFill>
              </a:rPr>
              <a:t>қаласының солтүстігінде бірнеше жүздеген гектарға созылатын егістік алқабы </a:t>
            </a:r>
            <a:r>
              <a:rPr lang="kk-KZ" sz="2000" dirty="0" smtClean="0">
                <a:solidFill>
                  <a:schemeClr val="tx1"/>
                </a:solidFill>
              </a:rPr>
              <a:t>орналасқан. Бұл </a:t>
            </a:r>
            <a:r>
              <a:rPr lang="kk-KZ" sz="2000" dirty="0">
                <a:solidFill>
                  <a:schemeClr val="tx1"/>
                </a:solidFill>
              </a:rPr>
              <a:t>болашақта тарихи ескерткіштің жағдайының </a:t>
            </a:r>
            <a:r>
              <a:rPr lang="kk-KZ" sz="2000">
                <a:solidFill>
                  <a:schemeClr val="tx1"/>
                </a:solidFill>
              </a:rPr>
              <a:t>мүшкіл </a:t>
            </a:r>
            <a:r>
              <a:rPr lang="kk-KZ" sz="2000" smtClean="0">
                <a:solidFill>
                  <a:schemeClr val="tx1"/>
                </a:solidFill>
              </a:rPr>
              <a:t>екендігінен белгі береді</a:t>
            </a:r>
            <a:r>
              <a:rPr lang="kk-KZ" sz="2000" dirty="0" smtClean="0">
                <a:solidFill>
                  <a:schemeClr val="tx1"/>
                </a:solidFill>
              </a:rPr>
              <a:t>.  </a:t>
            </a:r>
            <a:r>
              <a:rPr lang="ru-RU" sz="1200" dirty="0">
                <a:solidFill>
                  <a:schemeClr val="tx1"/>
                </a:solidFill>
              </a:rPr>
              <a:t/>
            </a:r>
            <a:br>
              <a:rPr lang="ru-RU" sz="1200" dirty="0">
                <a:solidFill>
                  <a:schemeClr val="tx1"/>
                </a:solidFill>
              </a:rPr>
            </a:br>
            <a:endParaRPr lang="ru-RU" sz="1200" dirty="0">
              <a:solidFill>
                <a:schemeClr val="tx1"/>
              </a:solidFill>
            </a:endParaRPr>
          </a:p>
        </p:txBody>
      </p:sp>
    </p:spTree>
    <p:extLst>
      <p:ext uri="{BB962C8B-B14F-4D97-AF65-F5344CB8AC3E}">
        <p14:creationId xmlns:p14="http://schemas.microsoft.com/office/powerpoint/2010/main" val="178070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836713"/>
            <a:ext cx="8640960" cy="5472608"/>
          </a:xfrm>
        </p:spPr>
        <p:txBody>
          <a:bodyPr>
            <a:noAutofit/>
          </a:bodyPr>
          <a:lstStyle/>
          <a:p>
            <a:pPr marL="0" indent="0" algn="ctr">
              <a:buNone/>
            </a:pPr>
            <a:r>
              <a:rPr lang="kk-KZ" sz="1600" b="1"/>
              <a:t> </a:t>
            </a:r>
            <a:r>
              <a:rPr lang="kk-KZ" b="1" smtClean="0"/>
              <a:t>ПАЙДАЛАНЫЛҒАН </a:t>
            </a:r>
            <a:r>
              <a:rPr lang="kk-KZ" b="1" dirty="0"/>
              <a:t>ӘДЕБИЕТТЕР ТІЗІМІ</a:t>
            </a:r>
            <a:endParaRPr lang="ru-RU" dirty="0"/>
          </a:p>
          <a:p>
            <a:pPr marL="0" indent="0" algn="ctr">
              <a:buNone/>
            </a:pPr>
            <a:r>
              <a:rPr lang="kk-KZ" sz="1600" dirty="0"/>
              <a:t> </a:t>
            </a:r>
            <a:endParaRPr lang="ru-RU" sz="1600" dirty="0"/>
          </a:p>
          <a:p>
            <a:pPr marL="0" lvl="0" indent="0">
              <a:buNone/>
            </a:pPr>
            <a:endParaRPr lang="kk-KZ" sz="1800" smtClean="0"/>
          </a:p>
          <a:p>
            <a:pPr marL="0" lvl="0" indent="0">
              <a:buNone/>
            </a:pPr>
            <a:endParaRPr lang="kk-KZ" sz="1800"/>
          </a:p>
          <a:p>
            <a:pPr marL="0" lvl="0" indent="0">
              <a:buNone/>
            </a:pPr>
            <a:r>
              <a:rPr lang="kk-KZ" sz="2000" smtClean="0"/>
              <a:t>1</a:t>
            </a:r>
            <a:r>
              <a:rPr lang="kk-KZ" sz="2000" dirty="0" smtClean="0"/>
              <a:t>. Төлеубаев </a:t>
            </a:r>
            <a:r>
              <a:rPr lang="kk-KZ" sz="2000" dirty="0"/>
              <a:t>Ә.Т., Талеев Д.Ә., Омаров Ғ.Қ., Шағырбаев М.С. Алакөл жағалауындағы Асусай қалашығында 2012 жылы жүргізілген археологиялық қазба жұмыстары // ҚР ҰҒА Хабарлары. – Қоғамдық және Гуманитарық ғылымдар сериясы. – 5 (297) Қыркүйек-қазан – 2014 ж. </a:t>
            </a:r>
            <a:endParaRPr lang="ru-RU" sz="2000" dirty="0"/>
          </a:p>
          <a:p>
            <a:pPr marL="0" indent="0">
              <a:buNone/>
            </a:pPr>
            <a:r>
              <a:rPr lang="kk-KZ" sz="2000" dirty="0"/>
              <a:t> </a:t>
            </a:r>
            <a:endParaRPr lang="ru-RU" sz="2000" dirty="0"/>
          </a:p>
          <a:p>
            <a:pPr marL="0" lvl="0" indent="0">
              <a:buNone/>
            </a:pPr>
            <a:r>
              <a:rPr lang="kk-KZ" sz="2000" dirty="0" smtClean="0"/>
              <a:t>2. Ахметов </a:t>
            </a:r>
            <a:r>
              <a:rPr lang="kk-KZ" sz="2000" dirty="0"/>
              <a:t>К. Көктұма.  Қазақстан ұлттық энциклопедиясы. Т – 4. – Ж-К. – Алматы: 2002. – 718 стр</a:t>
            </a:r>
            <a:r>
              <a:rPr lang="kk-KZ" sz="2000" dirty="0" smtClean="0"/>
              <a:t>.</a:t>
            </a:r>
          </a:p>
          <a:p>
            <a:pPr marL="0" lvl="0" indent="0">
              <a:buNone/>
            </a:pPr>
            <a:endParaRPr lang="ru-RU" sz="2000" dirty="0"/>
          </a:p>
          <a:p>
            <a:pPr marL="0" lvl="0" indent="0">
              <a:buNone/>
            </a:pPr>
            <a:r>
              <a:rPr lang="kk-KZ" sz="2000" dirty="0" smtClean="0"/>
              <a:t>3. Төлеубаев </a:t>
            </a:r>
            <a:r>
              <a:rPr lang="kk-KZ" sz="2000" dirty="0"/>
              <a:t>Ә.Т., Шагирбаев М.С. Жоңғар қақпасынан табылған ортағасырлық қалаларды дерекнамалық тұрғыдан сәйкестендіру мәселелері // Қазақстан археологиясы мен этнологиясы: өткені мен бүгіні және болашағы атты «VІI Оразбаев оқулары» атты халықаралық  ғылыми-тәжірибелік конференция материалдары. 2015 ж. </a:t>
            </a:r>
            <a:endParaRPr lang="ru-RU" sz="2000" dirty="0"/>
          </a:p>
          <a:p>
            <a:pPr marL="0" indent="0">
              <a:buNone/>
            </a:pPr>
            <a:r>
              <a:rPr lang="kk-KZ" sz="2000" dirty="0"/>
              <a:t> </a:t>
            </a:r>
            <a:endParaRPr lang="ru-RU" sz="1800" dirty="0"/>
          </a:p>
          <a:p>
            <a:pPr marL="0" indent="0">
              <a:buNone/>
            </a:pPr>
            <a:r>
              <a:rPr lang="kk-KZ" sz="1800" dirty="0"/>
              <a:t> </a:t>
            </a:r>
            <a:endParaRPr lang="ru-RU" sz="1800" dirty="0"/>
          </a:p>
          <a:p>
            <a:pPr marL="0" indent="0">
              <a:buNone/>
            </a:pPr>
            <a:endParaRPr lang="ru-RU" sz="1800" dirty="0"/>
          </a:p>
        </p:txBody>
      </p:sp>
    </p:spTree>
    <p:extLst>
      <p:ext uri="{BB962C8B-B14F-4D97-AF65-F5344CB8AC3E}">
        <p14:creationId xmlns:p14="http://schemas.microsoft.com/office/powerpoint/2010/main" val="218681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kk-KZ" dirty="0" smtClean="0"/>
              <a:t>  </a:t>
            </a:r>
            <a:endParaRPr lang="ru-RU" dirty="0"/>
          </a:p>
        </p:txBody>
      </p:sp>
      <p:sp>
        <p:nvSpPr>
          <p:cNvPr id="3" name="Заголовок 2"/>
          <p:cNvSpPr>
            <a:spLocks noGrp="1"/>
          </p:cNvSpPr>
          <p:nvPr>
            <p:ph type="title"/>
          </p:nvPr>
        </p:nvSpPr>
        <p:spPr>
          <a:xfrm>
            <a:off x="683568" y="1052736"/>
            <a:ext cx="8136904" cy="4824536"/>
          </a:xfrm>
        </p:spPr>
        <p:txBody>
          <a:bodyPr/>
          <a:lstStyle/>
          <a:p>
            <a:pPr algn="l"/>
            <a:r>
              <a:rPr lang="kk-KZ" sz="4000" b="1" smtClean="0">
                <a:solidFill>
                  <a:srgbClr val="FF0000"/>
                </a:solidFill>
              </a:rPr>
              <a:t>Тақырыптың </a:t>
            </a:r>
            <a:r>
              <a:rPr lang="kk-KZ" sz="4000" b="1" dirty="0" smtClean="0">
                <a:solidFill>
                  <a:srgbClr val="FF0000"/>
                </a:solidFill>
              </a:rPr>
              <a:t>өзектілігі</a:t>
            </a:r>
            <a:r>
              <a:rPr lang="kk-KZ" sz="4000" b="1" smtClean="0">
                <a:solidFill>
                  <a:srgbClr val="FF0000"/>
                </a:solidFill>
              </a:rPr>
              <a:t>: </a:t>
            </a:r>
            <a:r>
              <a:rPr lang="kk-KZ" sz="3200" b="1" smtClean="0">
                <a:solidFill>
                  <a:srgbClr val="FF0000"/>
                </a:solidFill>
              </a:rPr>
              <a:t/>
            </a:r>
            <a:br>
              <a:rPr lang="kk-KZ" sz="3200" b="1" smtClean="0">
                <a:solidFill>
                  <a:srgbClr val="FF0000"/>
                </a:solidFill>
              </a:rPr>
            </a:br>
            <a:r>
              <a:rPr lang="kk-KZ" sz="3200">
                <a:solidFill>
                  <a:schemeClr val="tx1"/>
                </a:solidFill>
              </a:rPr>
              <a:t/>
            </a:r>
            <a:br>
              <a:rPr lang="kk-KZ" sz="3200">
                <a:solidFill>
                  <a:schemeClr val="tx1"/>
                </a:solidFill>
              </a:rPr>
            </a:br>
            <a:r>
              <a:rPr lang="kk-KZ" sz="3600" smtClean="0">
                <a:solidFill>
                  <a:schemeClr val="tx1"/>
                </a:solidFill>
              </a:rPr>
              <a:t>Ұлы </a:t>
            </a:r>
            <a:r>
              <a:rPr lang="kk-KZ" sz="3600" dirty="0" smtClean="0">
                <a:solidFill>
                  <a:schemeClr val="tx1"/>
                </a:solidFill>
              </a:rPr>
              <a:t>жібек жолы бойындағы Алакөл маңынын табылған орта ғасырлық </a:t>
            </a:r>
            <a:r>
              <a:rPr lang="kk-KZ" sz="3600" dirty="0">
                <a:solidFill>
                  <a:schemeClr val="tx1"/>
                </a:solidFill>
              </a:rPr>
              <a:t>б.з. IX-XI ғасырларымен мерзімдеген </a:t>
            </a:r>
            <a:r>
              <a:rPr lang="kk-KZ" sz="3600" dirty="0" smtClean="0">
                <a:solidFill>
                  <a:schemeClr val="tx1"/>
                </a:solidFill>
              </a:rPr>
              <a:t>сауда керуендерінің белгісіз болып келген бекет тұрақтарын зерттеу қазіргі таңда археология саласында өзекті мәселенің бірі.</a:t>
            </a:r>
            <a:endParaRPr lang="ru-RU" sz="3600" dirty="0">
              <a:solidFill>
                <a:schemeClr val="tx1"/>
              </a:solidFill>
            </a:endParaRPr>
          </a:p>
        </p:txBody>
      </p:sp>
    </p:spTree>
    <p:extLst>
      <p:ext uri="{BB962C8B-B14F-4D97-AF65-F5344CB8AC3E}">
        <p14:creationId xmlns:p14="http://schemas.microsoft.com/office/powerpoint/2010/main" val="400028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908720"/>
            <a:ext cx="8424936" cy="4885927"/>
          </a:xfrm>
        </p:spPr>
        <p:txBody>
          <a:bodyPr/>
          <a:lstStyle/>
          <a:p>
            <a:pPr marL="0" indent="0">
              <a:buNone/>
            </a:pPr>
            <a:r>
              <a:rPr lang="kk-KZ" sz="3600" b="1" dirty="0" smtClean="0">
                <a:solidFill>
                  <a:srgbClr val="FF0000"/>
                </a:solidFill>
              </a:rPr>
              <a:t>Тақырыптың мақсаты</a:t>
            </a:r>
            <a:r>
              <a:rPr lang="kk-KZ" sz="3600" b="1" smtClean="0">
                <a:solidFill>
                  <a:srgbClr val="FF0000"/>
                </a:solidFill>
              </a:rPr>
              <a:t>: </a:t>
            </a:r>
            <a:endParaRPr lang="kk-KZ" sz="3600" b="1" smtClean="0">
              <a:solidFill>
                <a:srgbClr val="FF0000"/>
              </a:solidFill>
            </a:endParaRPr>
          </a:p>
          <a:p>
            <a:pPr marL="0" indent="0">
              <a:buNone/>
            </a:pPr>
            <a:endParaRPr lang="kk-KZ" sz="2800">
              <a:solidFill>
                <a:srgbClr val="FF0000"/>
              </a:solidFill>
            </a:endParaRPr>
          </a:p>
          <a:p>
            <a:pPr marL="0" indent="0">
              <a:buNone/>
            </a:pPr>
            <a:endParaRPr lang="kk-KZ" sz="2800" smtClean="0">
              <a:solidFill>
                <a:srgbClr val="FF0000"/>
              </a:solidFill>
            </a:endParaRPr>
          </a:p>
          <a:p>
            <a:pPr marL="0" indent="0">
              <a:buNone/>
            </a:pPr>
            <a:r>
              <a:rPr lang="kk-KZ" sz="3600" smtClean="0"/>
              <a:t>Алакөл </a:t>
            </a:r>
            <a:r>
              <a:rPr lang="kk-KZ" sz="3600" dirty="0"/>
              <a:t>аймағындағы Жоңғар қақпасында орналасқан ортағасырлық Жайпақ қаласына жүргізілген </a:t>
            </a:r>
            <a:r>
              <a:rPr lang="kk-KZ" sz="3600" dirty="0" smtClean="0"/>
              <a:t>2017 </a:t>
            </a:r>
            <a:r>
              <a:rPr lang="kk-KZ" sz="3600" dirty="0"/>
              <a:t>жылғы қазба жұмыстарының қорытындыларын жария ету.</a:t>
            </a:r>
            <a:endParaRPr lang="ru-RU" sz="3600" dirty="0"/>
          </a:p>
          <a:p>
            <a:pPr marL="0" indent="0">
              <a:buNone/>
            </a:pPr>
            <a:endParaRPr lang="kk-KZ" sz="3200" dirty="0" smtClean="0"/>
          </a:p>
          <a:p>
            <a:pPr marL="0" indent="0">
              <a:buNone/>
            </a:pPr>
            <a:endParaRPr lang="ru-RU" sz="3200" dirty="0"/>
          </a:p>
        </p:txBody>
      </p:sp>
    </p:spTree>
    <p:extLst>
      <p:ext uri="{BB962C8B-B14F-4D97-AF65-F5344CB8AC3E}">
        <p14:creationId xmlns:p14="http://schemas.microsoft.com/office/powerpoint/2010/main" val="425551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16632"/>
            <a:ext cx="8496944" cy="3456383"/>
          </a:xfrm>
        </p:spPr>
        <p:txBody>
          <a:bodyPr/>
          <a:lstStyle/>
          <a:p>
            <a:r>
              <a:rPr lang="kk-KZ" sz="1800" smtClean="0">
                <a:effectLst/>
              </a:rPr>
              <a:t/>
            </a:r>
            <a:br>
              <a:rPr lang="kk-KZ" sz="1800" smtClean="0">
                <a:effectLst/>
              </a:rPr>
            </a:br>
            <a:r>
              <a:rPr lang="kk-KZ" sz="1800">
                <a:effectLst/>
              </a:rPr>
              <a:t/>
            </a:r>
            <a:br>
              <a:rPr lang="kk-KZ" sz="1800">
                <a:effectLst/>
              </a:rPr>
            </a:br>
            <a:r>
              <a:rPr lang="kk-KZ" sz="1800" smtClean="0">
                <a:effectLst/>
              </a:rPr>
              <a:t/>
            </a:r>
            <a:br>
              <a:rPr lang="kk-KZ" sz="1800" smtClean="0">
                <a:effectLst/>
              </a:rPr>
            </a:br>
            <a:r>
              <a:rPr lang="kk-KZ" sz="1800" smtClean="0">
                <a:effectLst/>
              </a:rPr>
              <a:t/>
            </a:r>
            <a:br>
              <a:rPr lang="kk-KZ" sz="1800" smtClean="0">
                <a:effectLst/>
              </a:rPr>
            </a:br>
            <a:r>
              <a:rPr lang="kk-KZ" sz="1800">
                <a:effectLst/>
              </a:rPr>
              <a:t/>
            </a:r>
            <a:br>
              <a:rPr lang="kk-KZ" sz="1800">
                <a:effectLst/>
              </a:rPr>
            </a:br>
            <a:r>
              <a:rPr lang="kk-KZ" sz="1800" smtClean="0">
                <a:effectLst/>
              </a:rPr>
              <a:t/>
            </a:r>
            <a:br>
              <a:rPr lang="kk-KZ" sz="1800" smtClean="0">
                <a:effectLst/>
              </a:rPr>
            </a:br>
            <a:r>
              <a:rPr lang="kk-KZ" sz="2400" smtClean="0">
                <a:effectLst/>
              </a:rPr>
              <a:t>Жетісудың </a:t>
            </a:r>
            <a:r>
              <a:rPr lang="kk-KZ" sz="2400" dirty="0">
                <a:effectLst/>
              </a:rPr>
              <a:t>солтүстік шығыс бөлігі, Алакөл ойпатын соңғы 10 жылдың көлемінде т.ғ.д. профессор Ә.Т.Төлеубаевтың жетекшілігіндегі Алакөл археологиялық экспедициясы кешенді түрде зерттеп, нәтижесінде оннан астам ортағасырлық қалалардың </a:t>
            </a:r>
            <a:r>
              <a:rPr lang="kk-KZ" sz="2400" dirty="0"/>
              <a:t>орны анықталды</a:t>
            </a:r>
            <a:r>
              <a:rPr lang="en-US" sz="2400" dirty="0" smtClean="0">
                <a:effectLst/>
              </a:rPr>
              <a:t/>
            </a:r>
            <a:br>
              <a:rPr lang="en-US" sz="2400" dirty="0" smtClean="0">
                <a:effectLst/>
              </a:rPr>
            </a:br>
            <a:r>
              <a:rPr lang="en-US" sz="2400" dirty="0">
                <a:effectLst/>
              </a:rPr>
              <a:t/>
            </a:r>
            <a:br>
              <a:rPr lang="en-US" sz="2400" dirty="0">
                <a:effectLst/>
              </a:rPr>
            </a:br>
            <a:r>
              <a:rPr lang="en-US" sz="1800" smtClean="0">
                <a:effectLst/>
              </a:rPr>
              <a:t/>
            </a:r>
            <a:br>
              <a:rPr lang="en-US" sz="1800" smtClean="0">
                <a:effectLst/>
              </a:rPr>
            </a:br>
            <a:endParaRPr lang="ru-RU" dirty="0"/>
          </a:p>
        </p:txBody>
      </p:sp>
      <p:sp>
        <p:nvSpPr>
          <p:cNvPr id="3" name="Подзаголовок 2"/>
          <p:cNvSpPr>
            <a:spLocks noGrp="1"/>
          </p:cNvSpPr>
          <p:nvPr>
            <p:ph type="subTitle" idx="1"/>
          </p:nvPr>
        </p:nvSpPr>
        <p:spPr/>
        <p:txBody>
          <a:bodyPr>
            <a:normAutofit/>
          </a:bodyPr>
          <a:lstStyle/>
          <a:p>
            <a:endParaRPr lang="en-US" dirty="0"/>
          </a:p>
          <a:p>
            <a:r>
              <a:rPr lang="en-US"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3"/>
            <a:ext cx="760440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87207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dirty="0"/>
              <a:t> </a:t>
            </a:r>
            <a:endParaRPr lang="ru-RU" dirty="0"/>
          </a:p>
        </p:txBody>
      </p:sp>
      <p:sp>
        <p:nvSpPr>
          <p:cNvPr id="2" name="Заголовок 1"/>
          <p:cNvSpPr>
            <a:spLocks noGrp="1"/>
          </p:cNvSpPr>
          <p:nvPr>
            <p:ph type="title"/>
          </p:nvPr>
        </p:nvSpPr>
        <p:spPr>
          <a:xfrm>
            <a:off x="0" y="323363"/>
            <a:ext cx="8460431" cy="896457"/>
          </a:xfrm>
        </p:spPr>
        <p:txBody>
          <a:bodyPr/>
          <a:lstStyle/>
          <a:p>
            <a:r>
              <a:rPr lang="en-US" dirty="0" smtClean="0"/>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73" y="1340768"/>
            <a:ext cx="6768752" cy="49486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350893"/>
            <a:ext cx="8280919" cy="954107"/>
          </a:xfrm>
          <a:prstGeom prst="rect">
            <a:avLst/>
          </a:prstGeom>
        </p:spPr>
        <p:txBody>
          <a:bodyPr wrap="square">
            <a:spAutoFit/>
          </a:bodyPr>
          <a:lstStyle/>
          <a:p>
            <a:pPr algn="ctr"/>
            <a:r>
              <a:rPr lang="ru-RU" sz="2800" b="1" dirty="0" smtClean="0"/>
              <a:t>1-2-ші </a:t>
            </a:r>
            <a:r>
              <a:rPr lang="ru-RU" sz="2800" b="1" dirty="0" err="1" smtClean="0"/>
              <a:t>сектордан</a:t>
            </a:r>
            <a:r>
              <a:rPr lang="ru-RU" sz="2800" b="1" dirty="0" smtClean="0"/>
              <a:t> </a:t>
            </a:r>
            <a:r>
              <a:rPr lang="ru-RU" sz="2800" b="1" dirty="0" err="1" smtClean="0"/>
              <a:t>шыққан</a:t>
            </a:r>
            <a:r>
              <a:rPr lang="ru-RU" sz="2800" b="1" dirty="0" smtClean="0"/>
              <a:t> </a:t>
            </a:r>
            <a:r>
              <a:rPr lang="ru-RU" sz="2800" b="1" dirty="0" err="1" smtClean="0"/>
              <a:t>оймышты</a:t>
            </a:r>
            <a:r>
              <a:rPr lang="ru-RU" sz="2800" b="1" dirty="0" smtClean="0"/>
              <a:t>, </a:t>
            </a:r>
            <a:r>
              <a:rPr lang="ru-RU" sz="2800" b="1" dirty="0" err="1" smtClean="0"/>
              <a:t>бедерлі</a:t>
            </a:r>
            <a:r>
              <a:rPr lang="ru-RU" sz="2800" b="1" dirty="0" smtClean="0"/>
              <a:t> </a:t>
            </a:r>
            <a:r>
              <a:rPr lang="ru-RU" sz="2800" b="1" dirty="0" err="1" smtClean="0"/>
              <a:t>ошақ</a:t>
            </a:r>
            <a:r>
              <a:rPr lang="ru-RU" sz="2800" b="1" dirty="0" smtClean="0"/>
              <a:t>. (</a:t>
            </a:r>
            <a:r>
              <a:rPr lang="en-US" sz="2800" b="1" dirty="0" smtClean="0"/>
              <a:t>IX-XII </a:t>
            </a:r>
            <a:r>
              <a:rPr lang="ru-RU" sz="2800" b="1" dirty="0" err="1" smtClean="0"/>
              <a:t>ғғ</a:t>
            </a:r>
            <a:r>
              <a:rPr lang="ru-RU" sz="2800" b="1" dirty="0" smtClean="0"/>
              <a:t>)</a:t>
            </a:r>
            <a:endParaRPr lang="ru-RU" sz="2800" b="1" dirty="0"/>
          </a:p>
        </p:txBody>
      </p:sp>
    </p:spTree>
    <p:extLst>
      <p:ext uri="{BB962C8B-B14F-4D97-AF65-F5344CB8AC3E}">
        <p14:creationId xmlns:p14="http://schemas.microsoft.com/office/powerpoint/2010/main" val="23217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dirty="0"/>
              <a:t> </a:t>
            </a:r>
            <a:endParaRPr lang="ru-RU" dirty="0"/>
          </a:p>
        </p:txBody>
      </p:sp>
      <p:sp>
        <p:nvSpPr>
          <p:cNvPr id="2" name="Заголовок 1"/>
          <p:cNvSpPr>
            <a:spLocks noGrp="1"/>
          </p:cNvSpPr>
          <p:nvPr>
            <p:ph type="title"/>
          </p:nvPr>
        </p:nvSpPr>
        <p:spPr/>
        <p:txBody>
          <a:bodyPr/>
          <a:lstStyle/>
          <a:p>
            <a:r>
              <a:rPr lang="en-US" dirty="0" smtClean="0"/>
              <a:t>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27994"/>
            <a:ext cx="6840760" cy="4693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59632" y="260648"/>
            <a:ext cx="6408712" cy="1231106"/>
          </a:xfrm>
          <a:prstGeom prst="rect">
            <a:avLst/>
          </a:prstGeom>
        </p:spPr>
        <p:txBody>
          <a:bodyPr wrap="square">
            <a:spAutoFit/>
          </a:bodyPr>
          <a:lstStyle/>
          <a:p>
            <a:pPr algn="ctr"/>
            <a:r>
              <a:rPr lang="ru-RU" sz="2800" b="1" dirty="0" err="1" smtClean="0"/>
              <a:t>Қазан</a:t>
            </a:r>
            <a:r>
              <a:rPr lang="ru-RU" sz="2800" b="1" dirty="0" smtClean="0"/>
              <a:t> </a:t>
            </a:r>
            <a:r>
              <a:rPr lang="ru-RU" sz="2800" b="1" dirty="0" err="1" smtClean="0"/>
              <a:t>сынығы</a:t>
            </a:r>
            <a:r>
              <a:rPr lang="ru-RU" sz="2800" b="1" dirty="0" smtClean="0"/>
              <a:t>. </a:t>
            </a:r>
            <a:r>
              <a:rPr lang="ru-RU" sz="2800" b="1" dirty="0" err="1" smtClean="0"/>
              <a:t>Қошқар</a:t>
            </a:r>
            <a:r>
              <a:rPr lang="ru-RU" sz="2800" b="1" dirty="0" smtClean="0"/>
              <a:t> </a:t>
            </a:r>
            <a:r>
              <a:rPr lang="ru-RU" sz="2800" b="1" dirty="0" err="1" smtClean="0"/>
              <a:t>мүйізді</a:t>
            </a:r>
            <a:r>
              <a:rPr lang="ru-RU" sz="2800" b="1" dirty="0" smtClean="0"/>
              <a:t> </a:t>
            </a:r>
            <a:r>
              <a:rPr lang="ru-RU" sz="2800" b="1" dirty="0" err="1" smtClean="0"/>
              <a:t>бедерлі</a:t>
            </a:r>
            <a:r>
              <a:rPr lang="ru-RU" sz="2800" b="1" dirty="0" smtClean="0"/>
              <a:t> </a:t>
            </a:r>
            <a:r>
              <a:rPr lang="ru-RU" sz="2800" b="1" dirty="0" err="1" smtClean="0"/>
              <a:t>өрнек</a:t>
            </a:r>
            <a:r>
              <a:rPr lang="ru-RU" sz="2800" b="1" dirty="0" smtClean="0"/>
              <a:t>. (</a:t>
            </a:r>
            <a:r>
              <a:rPr lang="en-US" sz="2800" b="1" dirty="0" smtClean="0"/>
              <a:t>IX-XII </a:t>
            </a:r>
            <a:r>
              <a:rPr lang="ru-RU" sz="2800" b="1" dirty="0" err="1" smtClean="0"/>
              <a:t>ғғ</a:t>
            </a:r>
            <a:r>
              <a:rPr lang="ru-RU" sz="2800" b="1" dirty="0" smtClean="0"/>
              <a:t>)</a:t>
            </a:r>
          </a:p>
          <a:p>
            <a:endParaRPr lang="ru-RU" b="1" dirty="0"/>
          </a:p>
        </p:txBody>
      </p:sp>
    </p:spTree>
    <p:extLst>
      <p:ext uri="{BB962C8B-B14F-4D97-AF65-F5344CB8AC3E}">
        <p14:creationId xmlns:p14="http://schemas.microsoft.com/office/powerpoint/2010/main" val="452478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1412776"/>
            <a:ext cx="7128792" cy="4536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332656"/>
            <a:ext cx="8496944" cy="707886"/>
          </a:xfrm>
          <a:prstGeom prst="rect">
            <a:avLst/>
          </a:prstGeom>
        </p:spPr>
        <p:txBody>
          <a:bodyPr wrap="square">
            <a:spAutoFit/>
          </a:bodyPr>
          <a:lstStyle/>
          <a:p>
            <a:pPr algn="ctr"/>
            <a:r>
              <a:rPr lang="ru-RU" sz="4000" b="1" smtClean="0"/>
              <a:t>Үлкен </a:t>
            </a:r>
            <a:r>
              <a:rPr lang="ru-RU" sz="4000" b="1" dirty="0" err="1" smtClean="0"/>
              <a:t>көлемді</a:t>
            </a:r>
            <a:r>
              <a:rPr lang="ru-RU" sz="4000" b="1" dirty="0" smtClean="0"/>
              <a:t> </a:t>
            </a:r>
            <a:r>
              <a:rPr lang="ru-RU" sz="4000" b="1" dirty="0" err="1" smtClean="0"/>
              <a:t>құмыра</a:t>
            </a:r>
            <a:r>
              <a:rPr lang="ru-RU" sz="4000" b="1" dirty="0" smtClean="0"/>
              <a:t> (</a:t>
            </a:r>
            <a:r>
              <a:rPr lang="en-US" sz="4000" b="1" dirty="0" smtClean="0"/>
              <a:t>IX-XII </a:t>
            </a:r>
            <a:r>
              <a:rPr lang="ru-RU" sz="4000" b="1" dirty="0" err="1" smtClean="0"/>
              <a:t>ғғ</a:t>
            </a:r>
            <a:r>
              <a:rPr lang="ru-RU" sz="4000" b="1" dirty="0" smtClean="0"/>
              <a:t>)</a:t>
            </a:r>
            <a:endParaRPr lang="ru-RU" sz="4000" b="1" dirty="0"/>
          </a:p>
        </p:txBody>
      </p:sp>
    </p:spTree>
    <p:extLst>
      <p:ext uri="{BB962C8B-B14F-4D97-AF65-F5344CB8AC3E}">
        <p14:creationId xmlns:p14="http://schemas.microsoft.com/office/powerpoint/2010/main" val="4074729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1484784"/>
            <a:ext cx="7992888" cy="4536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 </a:t>
            </a:r>
            <a:endParaRPr lang="ru-RU" dirty="0"/>
          </a:p>
        </p:txBody>
      </p:sp>
      <p:sp>
        <p:nvSpPr>
          <p:cNvPr id="4" name="Прямоугольник 3"/>
          <p:cNvSpPr/>
          <p:nvPr/>
        </p:nvSpPr>
        <p:spPr>
          <a:xfrm>
            <a:off x="251520" y="14207"/>
            <a:ext cx="8496944" cy="1661993"/>
          </a:xfrm>
          <a:prstGeom prst="rect">
            <a:avLst/>
          </a:prstGeom>
        </p:spPr>
        <p:txBody>
          <a:bodyPr wrap="square">
            <a:spAutoFit/>
          </a:bodyPr>
          <a:lstStyle/>
          <a:p>
            <a:pPr algn="ctr"/>
            <a:endParaRPr lang="ru-RU" sz="2800" b="1" smtClean="0"/>
          </a:p>
          <a:p>
            <a:pPr algn="ctr"/>
            <a:r>
              <a:rPr lang="ru-RU" sz="2800" b="1" smtClean="0"/>
              <a:t>Құмыра </a:t>
            </a:r>
            <a:r>
              <a:rPr lang="ru-RU" sz="2800" b="1" dirty="0" err="1" smtClean="0"/>
              <a:t>иығына</a:t>
            </a:r>
            <a:r>
              <a:rPr lang="ru-RU" sz="2800" b="1" dirty="0" smtClean="0"/>
              <a:t> </a:t>
            </a:r>
            <a:r>
              <a:rPr lang="ru-RU" sz="2800" b="1" dirty="0" err="1" smtClean="0"/>
              <a:t>сызық</a:t>
            </a:r>
            <a:r>
              <a:rPr lang="ru-RU" sz="2800" b="1" dirty="0" smtClean="0"/>
              <a:t> </a:t>
            </a:r>
            <a:r>
              <a:rPr lang="ru-RU" sz="2800" b="1" dirty="0" err="1" smtClean="0"/>
              <a:t>түрінде</a:t>
            </a:r>
            <a:r>
              <a:rPr lang="ru-RU" sz="2800" b="1" dirty="0" smtClean="0"/>
              <a:t> </a:t>
            </a:r>
            <a:r>
              <a:rPr lang="ru-RU" sz="2800" b="1" dirty="0" err="1" smtClean="0"/>
              <a:t>түсірілген</a:t>
            </a:r>
            <a:r>
              <a:rPr lang="ru-RU" sz="2800" b="1" dirty="0" smtClean="0"/>
              <a:t> </a:t>
            </a:r>
            <a:r>
              <a:rPr lang="ru-RU" sz="2800" b="1" dirty="0" err="1" smtClean="0"/>
              <a:t>белгі</a:t>
            </a:r>
            <a:endParaRPr lang="ru-RU" sz="2800" b="1" dirty="0" smtClean="0"/>
          </a:p>
          <a:p>
            <a:pPr algn="ctr"/>
            <a:r>
              <a:rPr lang="ru-RU" sz="2800" b="1" dirty="0" smtClean="0"/>
              <a:t>(</a:t>
            </a:r>
            <a:r>
              <a:rPr lang="en-US" sz="2800" b="1" dirty="0" smtClean="0"/>
              <a:t>IX-XII </a:t>
            </a:r>
            <a:r>
              <a:rPr lang="ru-RU" sz="2800" b="1" dirty="0" err="1" smtClean="0"/>
              <a:t>ғғ</a:t>
            </a:r>
            <a:r>
              <a:rPr lang="ru-RU" sz="2800" b="1" dirty="0" smtClean="0"/>
              <a:t>)</a:t>
            </a:r>
          </a:p>
          <a:p>
            <a:pPr algn="ctr"/>
            <a:endParaRPr lang="ru-RU" b="1" dirty="0"/>
          </a:p>
        </p:txBody>
      </p:sp>
    </p:spTree>
    <p:extLst>
      <p:ext uri="{BB962C8B-B14F-4D97-AF65-F5344CB8AC3E}">
        <p14:creationId xmlns:p14="http://schemas.microsoft.com/office/powerpoint/2010/main" val="396544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2" action="ppaction://hlinksldjump"/>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15616" y="1628800"/>
            <a:ext cx="6840760" cy="4536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292695"/>
            <a:ext cx="7956376" cy="923330"/>
          </a:xfrm>
          <a:prstGeom prst="rect">
            <a:avLst/>
          </a:prstGeom>
        </p:spPr>
        <p:txBody>
          <a:bodyPr wrap="square">
            <a:spAutoFit/>
          </a:bodyPr>
          <a:lstStyle/>
          <a:p>
            <a:pPr algn="ctr"/>
            <a:r>
              <a:rPr lang="ru-RU" sz="5400" smtClean="0">
                <a:effectLst>
                  <a:glow rad="139700">
                    <a:schemeClr val="accent2">
                      <a:satMod val="175000"/>
                      <a:alpha val="40000"/>
                    </a:schemeClr>
                  </a:glow>
                </a:effectLst>
                <a:latin typeface="+mj-lt"/>
              </a:rPr>
              <a:t>Шырағдандар </a:t>
            </a:r>
            <a:r>
              <a:rPr lang="ru-RU" sz="5400" dirty="0" smtClean="0">
                <a:effectLst>
                  <a:glow rad="139700">
                    <a:schemeClr val="accent2">
                      <a:satMod val="175000"/>
                      <a:alpha val="40000"/>
                    </a:schemeClr>
                  </a:glow>
                </a:effectLst>
                <a:latin typeface="+mj-lt"/>
              </a:rPr>
              <a:t>(</a:t>
            </a:r>
            <a:r>
              <a:rPr lang="en-US" sz="5400" dirty="0" smtClean="0">
                <a:effectLst>
                  <a:glow rad="139700">
                    <a:schemeClr val="accent2">
                      <a:satMod val="175000"/>
                      <a:alpha val="40000"/>
                    </a:schemeClr>
                  </a:glow>
                </a:effectLst>
                <a:latin typeface="+mj-lt"/>
              </a:rPr>
              <a:t>IX-XII </a:t>
            </a:r>
            <a:r>
              <a:rPr lang="ru-RU" sz="5400" dirty="0" err="1" smtClean="0">
                <a:effectLst>
                  <a:glow rad="139700">
                    <a:schemeClr val="accent2">
                      <a:satMod val="175000"/>
                      <a:alpha val="40000"/>
                    </a:schemeClr>
                  </a:glow>
                </a:effectLst>
                <a:latin typeface="+mj-lt"/>
              </a:rPr>
              <a:t>ғғ</a:t>
            </a:r>
            <a:r>
              <a:rPr lang="ru-RU" sz="5400" dirty="0" smtClean="0">
                <a:effectLst>
                  <a:glow rad="139700">
                    <a:schemeClr val="accent2">
                      <a:satMod val="175000"/>
                      <a:alpha val="40000"/>
                    </a:schemeClr>
                  </a:glow>
                </a:effectLst>
                <a:latin typeface="+mj-lt"/>
              </a:rPr>
              <a:t>)</a:t>
            </a:r>
            <a:endParaRPr lang="ru-RU" sz="5400" dirty="0">
              <a:effectLst>
                <a:glow rad="139700">
                  <a:schemeClr val="accent2">
                    <a:satMod val="175000"/>
                    <a:alpha val="40000"/>
                  </a:schemeClr>
                </a:glow>
              </a:effectLst>
              <a:latin typeface="+mj-lt"/>
            </a:endParaRPr>
          </a:p>
        </p:txBody>
      </p:sp>
      <p:sp>
        <p:nvSpPr>
          <p:cNvPr id="5" name="TextBox 4"/>
          <p:cNvSpPr txBox="1"/>
          <p:nvPr/>
        </p:nvSpPr>
        <p:spPr>
          <a:xfrm rot="21447092">
            <a:off x="5220072" y="2420888"/>
            <a:ext cx="2623991"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3600" smtClean="0"/>
              <a:t>ААЭ-2017</a:t>
            </a:r>
          </a:p>
          <a:p>
            <a:r>
              <a:rPr lang="kk-KZ" sz="3600" smtClean="0"/>
              <a:t>ЖАЙПАҚ</a:t>
            </a:r>
          </a:p>
          <a:p>
            <a:r>
              <a:rPr lang="kk-KZ" sz="3600" smtClean="0"/>
              <a:t>Қазба-2</a:t>
            </a:r>
            <a:endParaRPr lang="ru-RU" sz="3600"/>
          </a:p>
        </p:txBody>
      </p:sp>
    </p:spTree>
    <p:extLst>
      <p:ext uri="{BB962C8B-B14F-4D97-AF65-F5344CB8AC3E}">
        <p14:creationId xmlns:p14="http://schemas.microsoft.com/office/powerpoint/2010/main" val="3328625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273</TotalTime>
  <Words>91</Words>
  <Application>Microsoft Office PowerPoint</Application>
  <PresentationFormat>Экран (4:3)</PresentationFormat>
  <Paragraphs>40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            Ортағасырлық Жайпақ қаласына 2017 жүргізілген қазба жұмыстарының қорытындылары</vt:lpstr>
      <vt:lpstr>Тақырыптың өзектілігі:   Ұлы жібек жолы бойындағы Алакөл маңынын табылған орта ғасырлық б.з. IX-XI ғасырларымен мерзімдеген сауда керуендерінің белгісіз болып келген бекет тұрақтарын зерттеу қазіргі таңда археология саласында өзекті мәселенің бірі.</vt:lpstr>
      <vt:lpstr>Презентация PowerPoint</vt:lpstr>
      <vt:lpstr>      Жетісудың солтүстік шығыс бөлігі, Алакөл ойпатын соңғы 10 жылдың көлемінде т.ғ.д. профессор Ә.Т.Төлеубаевтың жетекшілігіндегі Алакөл археологиялық экспедициясы кешенді түрде зерттеп, нәтижесінде оннан астам ортағасырлық қалалардың орны анықталды   </vt:lpstr>
      <vt:lpstr>  </vt:lpstr>
      <vt:lpstr>  </vt:lpstr>
      <vt:lpstr>Презентация PowerPoint</vt:lpstr>
      <vt:lpstr> </vt:lpstr>
      <vt:lpstr>Презентация PowerPoint</vt:lpstr>
      <vt:lpstr>Презентация PowerPoint</vt:lpstr>
      <vt:lpstr>Презентация PowerPoint</vt:lpstr>
      <vt:lpstr> Тандыр пеш (IX-XII ғғ) </vt:lpstr>
      <vt:lpstr>Презентация PowerPoint</vt:lpstr>
      <vt:lpstr>Қорытынды     Қазба жұмысы барысында анықталғаны, қазбаның барлық көлемі тұсында да тұрғын жайлардың орны білінеді. Яғни құрылыс орны болғаны анық. Бірақ, жергілікті халық, жан-жағы жалмен қоршалған, ортасы бір тегіс нысанды арнайы қызылша танабына айналдырып жіберген. Өкінішке орай, егінге арнайы бұрып алып келген су, қала орнындағы көне құрылыстарды бұзып, тұрғын үй қабырғаларын түгел жойып жіберген. Тек күйдірілген немесе отқа ұзақ түріп күйген ошақ қалдықтары мен тандыр ошақтың кейбір бөлшектері ғана сақталған. Тағы бір өкінішті жағдай, Жайпақ қаласының солтүстігінде бірнеше жүздеген гектарға созылатын егістік алқабы орналасқан. Бұл болашақта тарихи ескерткіштің жағдайының мүшкіл екендігінен белгі береді.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Ортағасырлық Жайпақ қаласына 2016 жүргізілген қазба жұмыстарының қорытындылары</dc:title>
  <dc:creator>student</dc:creator>
  <cp:lastModifiedBy>admin</cp:lastModifiedBy>
  <cp:revision>23</cp:revision>
  <dcterms:created xsi:type="dcterms:W3CDTF">2017-03-29T08:30:22Z</dcterms:created>
  <dcterms:modified xsi:type="dcterms:W3CDTF">2018-04-16T12:23:58Z</dcterms:modified>
</cp:coreProperties>
</file>