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4" r:id="rId2"/>
    <p:sldId id="270" r:id="rId3"/>
    <p:sldId id="257" r:id="rId4"/>
    <p:sldId id="259" r:id="rId5"/>
    <p:sldId id="261" r:id="rId6"/>
    <p:sldId id="263" r:id="rId7"/>
    <p:sldId id="264" r:id="rId8"/>
    <p:sldId id="266" r:id="rId9"/>
    <p:sldId id="267" r:id="rId10"/>
    <p:sldId id="272" r:id="rId11"/>
    <p:sldId id="275" r:id="rId12"/>
    <p:sldId id="277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294" autoAdjust="0"/>
    <p:restoredTop sz="94660"/>
  </p:normalViewPr>
  <p:slideViewPr>
    <p:cSldViewPr>
      <p:cViewPr varScale="1">
        <p:scale>
          <a:sx n="74" d="100"/>
          <a:sy n="74" d="100"/>
        </p:scale>
        <p:origin x="1278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4044F-366B-41CA-B444-C84B1EF70B13}" type="datetimeFigureOut">
              <a:rPr lang="ru-RU" smtClean="0"/>
              <a:pPr/>
              <a:t>07.08.2020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1F1A32-FDA3-4EFF-94F0-3D8D90E4C42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4044F-366B-41CA-B444-C84B1EF70B13}" type="datetimeFigureOut">
              <a:rPr lang="ru-RU" smtClean="0"/>
              <a:pPr/>
              <a:t>07.08.2020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1F1A32-FDA3-4EFF-94F0-3D8D90E4C42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4044F-366B-41CA-B444-C84B1EF70B13}" type="datetimeFigureOut">
              <a:rPr lang="ru-RU" smtClean="0"/>
              <a:pPr/>
              <a:t>07.08.2020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1F1A32-FDA3-4EFF-94F0-3D8D90E4C42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4044F-366B-41CA-B444-C84B1EF70B13}" type="datetimeFigureOut">
              <a:rPr lang="ru-RU" smtClean="0"/>
              <a:pPr/>
              <a:t>07.08.2020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1F1A32-FDA3-4EFF-94F0-3D8D90E4C42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4044F-366B-41CA-B444-C84B1EF70B13}" type="datetimeFigureOut">
              <a:rPr lang="ru-RU" smtClean="0"/>
              <a:pPr/>
              <a:t>07.08.2020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1F1A32-FDA3-4EFF-94F0-3D8D90E4C42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4044F-366B-41CA-B444-C84B1EF70B13}" type="datetimeFigureOut">
              <a:rPr lang="ru-RU" smtClean="0"/>
              <a:pPr/>
              <a:t>07.08.2020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1F1A32-FDA3-4EFF-94F0-3D8D90E4C42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4044F-366B-41CA-B444-C84B1EF70B13}" type="datetimeFigureOut">
              <a:rPr lang="ru-RU" smtClean="0"/>
              <a:pPr/>
              <a:t>07.08.2020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1F1A32-FDA3-4EFF-94F0-3D8D90E4C42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4044F-366B-41CA-B444-C84B1EF70B13}" type="datetimeFigureOut">
              <a:rPr lang="ru-RU" smtClean="0"/>
              <a:pPr/>
              <a:t>07.08.2020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1F1A32-FDA3-4EFF-94F0-3D8D90E4C42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4044F-366B-41CA-B444-C84B1EF70B13}" type="datetimeFigureOut">
              <a:rPr lang="ru-RU" smtClean="0"/>
              <a:pPr/>
              <a:t>07.08.2020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1F1A32-FDA3-4EFF-94F0-3D8D90E4C42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4044F-366B-41CA-B444-C84B1EF70B13}" type="datetimeFigureOut">
              <a:rPr lang="ru-RU" smtClean="0"/>
              <a:pPr/>
              <a:t>07.08.2020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1F1A32-FDA3-4EFF-94F0-3D8D90E4C42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4044F-366B-41CA-B444-C84B1EF70B13}" type="datetimeFigureOut">
              <a:rPr lang="ru-RU" smtClean="0"/>
              <a:pPr/>
              <a:t>07.08.2020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1F1A32-FDA3-4EFF-94F0-3D8D90E4C42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54044F-366B-41CA-B444-C84B1EF70B13}" type="datetimeFigureOut">
              <a:rPr lang="ru-RU" smtClean="0"/>
              <a:pPr/>
              <a:t>07.08.2020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1F1A32-FDA3-4EFF-94F0-3D8D90E4C42A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9552" y="548680"/>
            <a:ext cx="7774632" cy="1988840"/>
          </a:xfrm>
        </p:spPr>
        <p:txBody>
          <a:bodyPr>
            <a:normAutofit/>
          </a:bodyPr>
          <a:lstStyle/>
          <a:p>
            <a:r>
              <a:rPr lang="kk-KZ" sz="3100" b="1" i="1" cap="all" dirty="0" smtClean="0">
                <a:ln w="9000" cmpd="sng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шығармашылық саласы бойынша дидактикалық ойындар картотекасы</a:t>
            </a:r>
            <a:endParaRPr lang="ru-RU" sz="3100" b="1" i="1" cap="all" dirty="0">
              <a:ln w="9000" cmpd="sng">
                <a:solidFill>
                  <a:srgbClr val="FF0000"/>
                </a:solidFill>
                <a:prstDash val="solid"/>
              </a:ln>
              <a:solidFill>
                <a:srgbClr val="FF0000"/>
              </a:solidFill>
              <a:effectLst>
                <a:reflection blurRad="12700" stA="28000" endPos="45000" dist="10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Рисунок 4" descr="422932-kids-cliparts-stock-vector-and-royalty-free-kids-free-images-of-kids.jpg"/>
          <p:cNvPicPr>
            <a:picLocks noChangeAspect="1"/>
          </p:cNvPicPr>
          <p:nvPr/>
        </p:nvPicPr>
        <p:blipFill>
          <a:blip r:embed="rId2" cstate="print"/>
          <a:srcRect l="12595" r="14431"/>
          <a:stretch>
            <a:fillRect/>
          </a:stretch>
        </p:blipFill>
        <p:spPr>
          <a:xfrm>
            <a:off x="683567" y="2276872"/>
            <a:ext cx="4346693" cy="3168352"/>
          </a:xfrm>
          <a:prstGeom prst="rect">
            <a:avLst/>
          </a:prstGeom>
        </p:spPr>
      </p:pic>
      <p:pic>
        <p:nvPicPr>
          <p:cNvPr id="4" name="Рисунок 3" descr="shkola_kartinki_na_prozrachnom_fone_4_27113039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932040" y="3179122"/>
            <a:ext cx="3410489" cy="3220326"/>
          </a:xfrm>
          <a:prstGeom prst="rect">
            <a:avLst/>
          </a:prstGeom>
        </p:spPr>
      </p:pic>
    </p:spTree>
  </p:cSld>
  <p:clrMapOvr>
    <a:masterClrMapping/>
  </p:clrMapOvr>
  <p:transition spd="slow"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http://www.edu54.ru/sites/default/files/userfiles/image/matematika_carica_nauk_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539552" y="1556792"/>
            <a:ext cx="8208912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2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2400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sz="2400" dirty="0"/>
              <a:t> </a:t>
            </a:r>
            <a:endParaRPr lang="ru-RU" sz="2400" dirty="0"/>
          </a:p>
        </p:txBody>
      </p:sp>
      <p:sp>
        <p:nvSpPr>
          <p:cNvPr id="4" name="TextBox 3"/>
          <p:cNvSpPr txBox="1"/>
          <p:nvPr/>
        </p:nvSpPr>
        <p:spPr>
          <a:xfrm>
            <a:off x="7596336" y="188640"/>
            <a:ext cx="129614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72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8</a:t>
            </a:r>
            <a:endParaRPr lang="ru-RU" sz="7200" b="1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0" y="1412776"/>
            <a:ext cx="8460432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Тында да айт</a:t>
            </a:r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kk-KZ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Мақсаты: </a:t>
            </a:r>
            <a:r>
              <a:rPr lang="kk-KZ" sz="2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айналадағы заттардың дыбыстарын бір-бірінен ажырата білуге үйрету, фонематикалық есту қабілетін дамыту. </a:t>
            </a:r>
            <a:br>
              <a:rPr lang="kk-KZ" sz="2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2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Құрал: ағаш, металл қасықтар, доп, қағаз, кітап,суы бар стақан, қоңырау, кілттер. </a:t>
            </a:r>
            <a:br>
              <a:rPr lang="kk-KZ" sz="2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2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ІІ нұсқасы ретінде музыкалық аспаптарды пайдалануға болады. </a:t>
            </a:r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kk-KZ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Ойын барысы:</a:t>
            </a:r>
            <a:r>
              <a:rPr lang="kk-KZ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kk-KZ" sz="2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Жеке және топпен ойнауға болады. Ең алды балалар үстелдегі заттарды қарап алады. Сосын тәрбиешіге теріс қарап отырады, ал тәрбиеші заттардың дыбысын шығарады, балалар дыбысты танып толық жауап береді : «Бұл қоңыраудың сыңғыры» т.с.с. </a:t>
            </a:r>
            <a:br>
              <a:rPr lang="kk-KZ" sz="2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2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ІІ-нұсқа.  Заттардың орнына музыкалық аспаптар пайдаланады. Балалар аспапты дыбысынан таниды</a:t>
            </a:r>
            <a:r>
              <a:rPr lang="kk-KZ" sz="2400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. </a:t>
            </a:r>
            <a:endParaRPr lang="ru-RU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484433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http://www.edu54.ru/sites/default/files/userfiles/image/matematika_carica_nauk_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539552" y="1556792"/>
            <a:ext cx="8208912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2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2400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sz="2400" dirty="0"/>
              <a:t> </a:t>
            </a:r>
            <a:endParaRPr lang="ru-RU" sz="2400" dirty="0"/>
          </a:p>
        </p:txBody>
      </p:sp>
      <p:sp>
        <p:nvSpPr>
          <p:cNvPr id="4" name="TextBox 3"/>
          <p:cNvSpPr txBox="1"/>
          <p:nvPr/>
        </p:nvSpPr>
        <p:spPr>
          <a:xfrm>
            <a:off x="7596336" y="188640"/>
            <a:ext cx="129614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72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9</a:t>
            </a:r>
            <a:endParaRPr lang="ru-RU" sz="7200" b="1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0" y="1412776"/>
            <a:ext cx="8460432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Аққала </a:t>
            </a:r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мен </a:t>
            </a:r>
            <a:r>
              <a:rPr lang="ru-RU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шыршаны</a:t>
            </a:r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құрастыр</a:t>
            </a:r>
            <a:endParaRPr lang="ru-RU" sz="24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4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Мақсаты: </a:t>
            </a:r>
            <a:r>
              <a:rPr lang="ru-RU" sz="24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Дөңгелек пішіннен</a:t>
            </a:r>
            <a:r>
              <a:rPr lang="ru-RU" sz="2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аққаланы, </a:t>
            </a:r>
            <a:r>
              <a:rPr lang="ru-RU" sz="2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ал </a:t>
            </a:r>
            <a:r>
              <a:rPr lang="ru-RU" sz="24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ұшбұрыштан шыршаны</a:t>
            </a:r>
            <a:r>
              <a:rPr lang="ru-RU" sz="2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құрастыруды үйрету</a:t>
            </a:r>
            <a:r>
              <a:rPr lang="ru-RU" sz="2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4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Үлгіге қарай отырып</a:t>
            </a:r>
            <a:r>
              <a:rPr lang="ru-RU" sz="2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пішіндердің көлемін әртүрлі етіп</a:t>
            </a:r>
            <a:r>
              <a:rPr lang="ru-RU" sz="2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(үлкен, орташа</a:t>
            </a:r>
            <a:r>
              <a:rPr lang="ru-RU" sz="2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кішкентай</a:t>
            </a:r>
            <a:r>
              <a:rPr lang="ru-RU" sz="2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24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орналастыруға үйрету.</a:t>
            </a:r>
            <a:r>
              <a:rPr lang="ru-RU" sz="2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Жыл</a:t>
            </a:r>
            <a:r>
              <a:rPr lang="ru-RU" sz="2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мезгілдері</a:t>
            </a:r>
            <a:r>
              <a:rPr lang="ru-RU" sz="2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туралы</a:t>
            </a:r>
            <a:r>
              <a:rPr lang="ru-RU" sz="2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түсініктерін қалыптастыруды жалғастыру.</a:t>
            </a:r>
            <a:r>
              <a:rPr lang="ru-RU" sz="2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Шапшаңдылыққа тәрбиелеу.</a:t>
            </a:r>
            <a:endParaRPr lang="ru-RU" sz="2400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Көрнекі құралдар: </a:t>
            </a:r>
            <a:r>
              <a:rPr lang="ru-RU" sz="24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Әр түрлі көлемді (үлкен, орташа</a:t>
            </a:r>
            <a:r>
              <a:rPr lang="ru-RU" sz="2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кішкентай</a:t>
            </a:r>
            <a:r>
              <a:rPr lang="ru-RU" sz="2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24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дөңгелек, ұшбұрышты пішіндер</a:t>
            </a:r>
            <a:r>
              <a:rPr lang="ru-RU" sz="2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4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Аққаланың қалпағы </a:t>
            </a:r>
            <a:r>
              <a:rPr lang="ru-RU" sz="2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т.б.</a:t>
            </a:r>
            <a:endParaRPr lang="ru-RU" sz="2400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484433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http://www.edu54.ru/sites/default/files/userfiles/image/matematika_carica_nauk_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539552" y="1556792"/>
            <a:ext cx="8208912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2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2400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sz="2400" dirty="0"/>
              <a:t> </a:t>
            </a:r>
            <a:endParaRPr lang="ru-RU" sz="2400" dirty="0"/>
          </a:p>
        </p:txBody>
      </p:sp>
      <p:sp>
        <p:nvSpPr>
          <p:cNvPr id="4" name="TextBox 3"/>
          <p:cNvSpPr txBox="1"/>
          <p:nvPr/>
        </p:nvSpPr>
        <p:spPr>
          <a:xfrm>
            <a:off x="7596336" y="188640"/>
            <a:ext cx="129614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72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10</a:t>
            </a:r>
            <a:endParaRPr lang="ru-RU" sz="7200" b="1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0" y="1412776"/>
            <a:ext cx="8460432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Сыңғыр </a:t>
            </a:r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сыңғыр</a:t>
            </a:r>
            <a:endParaRPr lang="ru-RU" sz="24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Мақсаты:</a:t>
            </a:r>
            <a:r>
              <a:rPr lang="ru-RU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Кеңістікте бағдарлану, дыбыс</a:t>
            </a:r>
            <a:r>
              <a:rPr lang="ru-RU" sz="2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бағытын анықтай білу</a:t>
            </a:r>
            <a:r>
              <a:rPr lang="ru-RU" sz="2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есту</a:t>
            </a:r>
            <a:r>
              <a:rPr lang="ru-RU" sz="2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қабілетін бағыттауды дамыту</a:t>
            </a:r>
            <a:r>
              <a:rPr lang="ru-RU" sz="2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ctr"/>
            <a:r>
              <a:rPr lang="ru-RU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Қажетті құралдар</a:t>
            </a:r>
            <a:r>
              <a:rPr lang="ru-RU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24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Қоңырау.</a:t>
            </a:r>
            <a:endParaRPr lang="ru-RU" sz="2400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Ойын</a:t>
            </a:r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барысы</a:t>
            </a:r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ru-RU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Бала </a:t>
            </a:r>
            <a:r>
              <a:rPr lang="ru-RU" sz="24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көзін жұмады</a:t>
            </a:r>
            <a:r>
              <a:rPr lang="ru-RU" sz="2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, ал </a:t>
            </a:r>
            <a:r>
              <a:rPr lang="ru-RU" sz="24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тәрбиеші тым-тырыс</a:t>
            </a:r>
            <a:r>
              <a:rPr lang="ru-RU" sz="2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оның жанына</a:t>
            </a:r>
            <a:r>
              <a:rPr lang="ru-RU" sz="2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24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сол</a:t>
            </a:r>
            <a:r>
              <a:rPr lang="ru-RU" sz="2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оң</a:t>
            </a:r>
            <a:r>
              <a:rPr lang="ru-RU" sz="2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артынан</a:t>
            </a:r>
            <a:r>
              <a:rPr lang="ru-RU" sz="2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24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келіп</a:t>
            </a:r>
            <a:r>
              <a:rPr lang="ru-RU" sz="2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қоңырауды сылдырлатады.Бала</a:t>
            </a:r>
            <a:r>
              <a:rPr lang="ru-RU" sz="2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көзін ашпай</a:t>
            </a:r>
            <a:r>
              <a:rPr lang="ru-RU" sz="2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дыбыстың</a:t>
            </a:r>
            <a:r>
              <a:rPr lang="ru-RU" sz="2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қайдан шыққан бағытын анықтауы қажет</a:t>
            </a:r>
            <a:r>
              <a:rPr lang="ru-RU" sz="2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24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Егер</a:t>
            </a:r>
            <a:r>
              <a:rPr lang="ru-RU" sz="2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бала </a:t>
            </a:r>
            <a:r>
              <a:rPr lang="ru-RU" sz="24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қателессе</a:t>
            </a:r>
            <a:r>
              <a:rPr lang="ru-RU" sz="2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онда</a:t>
            </a:r>
            <a:r>
              <a:rPr lang="ru-RU" sz="2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тағы шешеді</a:t>
            </a:r>
            <a:r>
              <a:rPr lang="ru-RU" sz="2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4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Ойынды</a:t>
            </a:r>
            <a:r>
              <a:rPr lang="ru-RU" sz="2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4 – 5рет </a:t>
            </a:r>
            <a:r>
              <a:rPr lang="ru-RU" sz="24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қайталайды</a:t>
            </a:r>
            <a:r>
              <a:rPr lang="ru-RU" sz="2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4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Баланың көзін ашпауын</a:t>
            </a:r>
            <a:r>
              <a:rPr lang="ru-RU" sz="2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қадағалау керек</a:t>
            </a:r>
            <a:r>
              <a:rPr lang="ru-RU" sz="2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. Бала </a:t>
            </a:r>
            <a:r>
              <a:rPr lang="ru-RU" sz="24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дыбыс</a:t>
            </a:r>
            <a:r>
              <a:rPr lang="ru-RU" sz="2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қайдан шықты</a:t>
            </a:r>
            <a:r>
              <a:rPr lang="ru-RU" sz="2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сол</a:t>
            </a:r>
            <a:r>
              <a:rPr lang="ru-RU" sz="2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жерге</a:t>
            </a:r>
            <a:r>
              <a:rPr lang="ru-RU" sz="2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бетімен</a:t>
            </a:r>
            <a:r>
              <a:rPr lang="ru-RU" sz="2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бұрылып</a:t>
            </a:r>
            <a:r>
              <a:rPr lang="ru-RU" sz="2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дыбыстың бағытын көрсете білуі</a:t>
            </a:r>
            <a:r>
              <a:rPr lang="ru-RU" sz="2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керек.</a:t>
            </a:r>
            <a:r>
              <a:rPr lang="ru-RU" sz="24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Қоңырауды баяу</a:t>
            </a:r>
            <a:r>
              <a:rPr lang="ru-RU" sz="2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сылдырлату</a:t>
            </a:r>
            <a:r>
              <a:rPr lang="ru-RU" sz="2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керек</a:t>
            </a:r>
            <a:r>
              <a:rPr lang="ru-RU" sz="2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2400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484433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Picture 2" descr="http://www.edu54.ru/sites/default/files/userfiles/image/matematika_carica_nauk_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6512" y="-44624"/>
            <a:ext cx="9144000" cy="685800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2843808" y="1412776"/>
            <a:ext cx="38884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Ойындар тізімі</a:t>
            </a:r>
            <a:endParaRPr lang="ru-RU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99592" y="2132856"/>
            <a:ext cx="7416824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ru-RU" sz="2400" b="1" i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Ою</a:t>
            </a:r>
            <a:r>
              <a:rPr lang="ru-RU" sz="24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i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құрастыру</a:t>
            </a:r>
            <a:r>
              <a:rPr lang="kk-KZ" sz="24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342900" indent="-342900">
              <a:buFont typeface="+mj-lt"/>
              <a:buAutoNum type="arabicPeriod"/>
            </a:pPr>
            <a:r>
              <a:rPr lang="kk-KZ" sz="24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Қай аспап</a:t>
            </a:r>
            <a:r>
              <a:rPr lang="ru-RU" sz="24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i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жоқ?</a:t>
            </a:r>
            <a:endParaRPr lang="ru-RU" sz="2400" b="1" i="1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Font typeface="+mj-lt"/>
              <a:buAutoNum type="arabicPeriod"/>
            </a:pPr>
            <a:r>
              <a:rPr lang="ru-RU" sz="2400" b="1" i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Әдемі гүлдер.</a:t>
            </a:r>
            <a:endParaRPr lang="ru-RU" sz="2400" b="1" i="1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Font typeface="+mj-lt"/>
              <a:buAutoNum type="arabicPeriod"/>
            </a:pPr>
            <a:r>
              <a:rPr lang="ru-RU" sz="24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i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Оюлы</a:t>
            </a:r>
            <a:r>
              <a:rPr lang="ru-RU" sz="24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i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сырмақ.</a:t>
            </a:r>
            <a:endParaRPr lang="ru-RU" sz="2400" b="1" i="1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Font typeface="+mj-lt"/>
              <a:buAutoNum type="arabicPeriod"/>
            </a:pPr>
            <a:r>
              <a:rPr lang="ru-RU" sz="2400" b="1" i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Музыкалық жұмбақ.</a:t>
            </a:r>
            <a:endParaRPr lang="ru-RU" sz="2400" b="1" i="1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Font typeface="+mj-lt"/>
              <a:buAutoNum type="arabicPeriod"/>
            </a:pPr>
            <a:r>
              <a:rPr lang="ru-RU" sz="24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Аспапты </a:t>
            </a:r>
            <a:r>
              <a:rPr lang="ru-RU" sz="2400" b="1" i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үнінен </a:t>
            </a:r>
            <a:r>
              <a:rPr lang="ru-RU" sz="24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тап. </a:t>
            </a:r>
          </a:p>
          <a:p>
            <a:pPr marL="342900" indent="-342900">
              <a:buFont typeface="+mj-lt"/>
              <a:buAutoNum type="arabicPeriod"/>
            </a:pPr>
            <a:r>
              <a:rPr lang="ru-RU" sz="2400" b="1" i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Бізге</a:t>
            </a:r>
            <a:r>
              <a:rPr lang="ru-RU" sz="24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i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келген</a:t>
            </a:r>
            <a:r>
              <a:rPr lang="ru-RU" sz="24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i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қонақтар.</a:t>
            </a:r>
            <a:endParaRPr lang="ru-RU" sz="2400" b="1" i="1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Font typeface="+mj-lt"/>
              <a:buAutoNum type="arabicPeriod"/>
            </a:pPr>
            <a:r>
              <a:rPr lang="kk-KZ" sz="24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Тында да айт.</a:t>
            </a:r>
          </a:p>
          <a:p>
            <a:pPr marL="342900" indent="-342900">
              <a:buFont typeface="+mj-lt"/>
              <a:buAutoNum type="arabicPeriod"/>
            </a:pPr>
            <a:r>
              <a:rPr lang="ru-RU" sz="2400" b="1" i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Аққала </a:t>
            </a:r>
            <a:r>
              <a:rPr lang="ru-RU" sz="24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мен </a:t>
            </a:r>
            <a:r>
              <a:rPr lang="ru-RU" sz="2400" b="1" i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шыршаны</a:t>
            </a:r>
            <a:r>
              <a:rPr lang="ru-RU" sz="24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i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құрастыр</a:t>
            </a:r>
            <a:endParaRPr lang="ru-RU" sz="2400" b="1" i="1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Font typeface="+mj-lt"/>
              <a:buAutoNum type="arabicPeriod"/>
            </a:pPr>
            <a:r>
              <a:rPr lang="ru-RU" sz="2400" b="1" i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Сыңғыр </a:t>
            </a:r>
            <a:r>
              <a:rPr lang="ru-RU" sz="24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sz="2400" b="1" i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сыңғыр</a:t>
            </a:r>
            <a:endParaRPr lang="ru-RU" sz="2400" i="1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Font typeface="+mj-lt"/>
              <a:buAutoNum type="arabicPeriod"/>
            </a:pPr>
            <a:endParaRPr lang="ru-RU" sz="2400" b="1" i="1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http://www.edu54.ru/sites/default/files/userfiles/image/matematika_carica_nauk_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539552" y="1556792"/>
            <a:ext cx="8208912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2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2400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sz="2400" dirty="0"/>
              <a:t> </a:t>
            </a:r>
            <a:endParaRPr lang="ru-RU" sz="2400" dirty="0"/>
          </a:p>
        </p:txBody>
      </p:sp>
      <p:sp>
        <p:nvSpPr>
          <p:cNvPr id="4" name="TextBox 3"/>
          <p:cNvSpPr txBox="1"/>
          <p:nvPr/>
        </p:nvSpPr>
        <p:spPr>
          <a:xfrm>
            <a:off x="7596336" y="188640"/>
            <a:ext cx="129614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72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467544" y="1718806"/>
            <a:ext cx="7920880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Ою</a:t>
            </a:r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құрастыру</a:t>
            </a:r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b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Мақсаты: </a:t>
            </a:r>
            <a:r>
              <a:rPr lang="ru-RU" sz="24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Балаларды</a:t>
            </a:r>
            <a:r>
              <a:rPr lang="ru-RU" sz="2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сандардың ретін</a:t>
            </a:r>
            <a:r>
              <a:rPr lang="ru-RU" sz="2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құрамын оңай табуға, таңбаны айыра</a:t>
            </a:r>
            <a:r>
              <a:rPr lang="ru-RU" sz="2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білуге</a:t>
            </a:r>
            <a:r>
              <a:rPr lang="ru-RU" sz="2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дағдыландыру.</a:t>
            </a:r>
            <a:endParaRPr lang="ru-RU" sz="2400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Көрнекілік: </a:t>
            </a:r>
            <a:r>
              <a:rPr lang="ru-RU" sz="24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Бірнеше</a:t>
            </a:r>
            <a:r>
              <a:rPr lang="ru-RU" sz="2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бөліктерге бөлінген ою</a:t>
            </a:r>
            <a:r>
              <a:rPr lang="ru-RU" sz="2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элеметтері</a:t>
            </a:r>
            <a:r>
              <a:rPr lang="ru-RU" sz="2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br>
              <a:rPr lang="ru-RU" sz="2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Ойынны</a:t>
            </a:r>
            <a:r>
              <a:rPr lang="kk-KZ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ң</a:t>
            </a:r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барысы</a:t>
            </a:r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ru-RU" sz="24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Оюдың элементтерін</a:t>
            </a:r>
            <a:r>
              <a:rPr lang="ru-RU" sz="2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жекелеп</a:t>
            </a:r>
            <a:r>
              <a:rPr lang="ru-RU" sz="2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қиып, мысалы</a:t>
            </a:r>
            <a:r>
              <a:rPr lang="ru-RU" sz="2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4 </a:t>
            </a:r>
            <a:r>
              <a:rPr lang="ru-RU" sz="24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қошқар мүйізді </a:t>
            </a:r>
            <a:r>
              <a:rPr lang="ru-RU" sz="2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2-ге </a:t>
            </a:r>
            <a:r>
              <a:rPr lang="ru-RU" sz="24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бөліп</a:t>
            </a:r>
            <a:r>
              <a:rPr lang="ru-RU" sz="2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, 8 </a:t>
            </a:r>
            <a:r>
              <a:rPr lang="ru-RU" sz="24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бөлікті балаларға таратып</a:t>
            </a:r>
            <a:r>
              <a:rPr lang="ru-RU" sz="2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береді</a:t>
            </a:r>
            <a:r>
              <a:rPr lang="ru-RU" sz="2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4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Түстерін сәйкестендіру, бөліктерін қиюластыру арқылы ою-өрнек құрастырылады.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484433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http://www.edu54.ru/sites/default/files/userfiles/image/matematika_carica_nauk_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539552" y="1556792"/>
            <a:ext cx="8208912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2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2400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sz="2400" dirty="0"/>
              <a:t> </a:t>
            </a:r>
            <a:endParaRPr lang="ru-RU" sz="2400" dirty="0"/>
          </a:p>
        </p:txBody>
      </p:sp>
      <p:sp>
        <p:nvSpPr>
          <p:cNvPr id="4" name="TextBox 3"/>
          <p:cNvSpPr txBox="1"/>
          <p:nvPr/>
        </p:nvSpPr>
        <p:spPr>
          <a:xfrm>
            <a:off x="7596336" y="188640"/>
            <a:ext cx="129614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72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467544" y="1718806"/>
            <a:ext cx="7920880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Қай аспап</a:t>
            </a:r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жоқ?</a:t>
            </a:r>
            <a:endParaRPr lang="ru-RU" sz="24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Мақсаты: </a:t>
            </a:r>
            <a:r>
              <a:rPr lang="ru-RU" sz="24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Балалардың зейіннің дамыту</a:t>
            </a:r>
            <a:r>
              <a:rPr lang="ru-RU" sz="2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4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Есте</a:t>
            </a:r>
            <a:r>
              <a:rPr lang="ru-RU" sz="2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сақтау қабілетін дамыту</a:t>
            </a:r>
            <a:endParaRPr lang="ru-RU" sz="2400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Ойынның барысы</a:t>
            </a:r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2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Педагог </a:t>
            </a:r>
            <a:r>
              <a:rPr lang="ru-RU" sz="24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тақтаға музыкалық аспаптардың суреттерін</a:t>
            </a:r>
            <a:r>
              <a:rPr lang="ru-RU" sz="2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іледі</a:t>
            </a:r>
            <a:r>
              <a:rPr lang="ru-RU" sz="2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балалар</a:t>
            </a:r>
            <a:r>
              <a:rPr lang="ru-RU" sz="2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суреттерді</a:t>
            </a:r>
            <a:r>
              <a:rPr lang="ru-RU" sz="2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көреді</a:t>
            </a:r>
            <a:r>
              <a:rPr lang="ru-RU" sz="2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көздерін жұмады</a:t>
            </a:r>
            <a:r>
              <a:rPr lang="ru-RU" sz="2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көздерін ашқанда қай суреттің жоқ екенін</a:t>
            </a:r>
            <a:r>
              <a:rPr lang="ru-RU" sz="2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табу </a:t>
            </a:r>
            <a:r>
              <a:rPr lang="ru-RU" sz="24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керек</a:t>
            </a:r>
            <a:r>
              <a:rPr lang="ru-RU" sz="2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ctr"/>
            <a:r>
              <a:rPr lang="ru-RU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Көрнекіліктер:</a:t>
            </a:r>
            <a:r>
              <a:rPr lang="ru-RU" sz="24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Музыкалық аспаптар</a:t>
            </a:r>
            <a:r>
              <a:rPr lang="ru-RU" sz="2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бейнеленген</a:t>
            </a:r>
            <a:r>
              <a:rPr lang="ru-RU" sz="2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суреттер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484433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http://www.edu54.ru/sites/default/files/userfiles/image/matematika_carica_nauk_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539552" y="1556792"/>
            <a:ext cx="8208912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2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2400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sz="2400" dirty="0"/>
              <a:t> </a:t>
            </a:r>
            <a:endParaRPr lang="ru-RU" sz="2400" dirty="0"/>
          </a:p>
        </p:txBody>
      </p:sp>
      <p:sp>
        <p:nvSpPr>
          <p:cNvPr id="4" name="TextBox 3"/>
          <p:cNvSpPr txBox="1"/>
          <p:nvPr/>
        </p:nvSpPr>
        <p:spPr>
          <a:xfrm>
            <a:off x="7596336" y="188640"/>
            <a:ext cx="129614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72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endParaRPr lang="ru-RU" sz="7200" b="1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67544" y="1718806"/>
            <a:ext cx="7920880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Әдемі гүлдер</a:t>
            </a:r>
            <a:endParaRPr lang="ru-RU" sz="20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0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Мақсаты: </a:t>
            </a:r>
            <a:r>
              <a:rPr lang="ru-RU" sz="20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Әдемігүлдердің суретін</a:t>
            </a:r>
            <a:r>
              <a:rPr lang="ru-RU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салуды</a:t>
            </a:r>
            <a:r>
              <a:rPr lang="ru-RU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бедерлеп</a:t>
            </a:r>
            <a:r>
              <a:rPr lang="ru-RU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мүсіндеуді, жапсыру</a:t>
            </a:r>
            <a:r>
              <a:rPr lang="ru-RU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кезіндегі</a:t>
            </a:r>
            <a:r>
              <a:rPr lang="ru-RU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іскерлік</a:t>
            </a:r>
            <a:r>
              <a:rPr lang="ru-RU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дағдыларды еркін</a:t>
            </a:r>
            <a:r>
              <a:rPr lang="ru-RU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меңгеруге үйрету.</a:t>
            </a:r>
            <a:r>
              <a:rPr lang="ru-RU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Қиылған ұсақ бөлшетерден өздеріне таныс</a:t>
            </a:r>
            <a:r>
              <a:rPr lang="ru-RU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гүлді құрастыру.</a:t>
            </a:r>
            <a:r>
              <a:rPr lang="ru-RU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Гүлдің құрылысын беруде</a:t>
            </a:r>
            <a:r>
              <a:rPr lang="ru-RU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түстердің үйлесімділігін табуға, кеңістікте дұрыс орналастыра</a:t>
            </a:r>
            <a:r>
              <a:rPr lang="ru-RU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білуге</a:t>
            </a:r>
            <a:r>
              <a:rPr lang="ru-RU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жаттықтыру.</a:t>
            </a:r>
            <a:endParaRPr lang="ru-RU" sz="2000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Көрнекіліктер</a:t>
            </a:r>
            <a:r>
              <a:rPr lang="ru-RU" sz="20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: Әдемі гүл суреттері</a:t>
            </a:r>
            <a:r>
              <a:rPr lang="ru-RU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, натюрморт, </a:t>
            </a:r>
            <a:r>
              <a:rPr lang="ru-RU" sz="20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ашық хаттар</a:t>
            </a:r>
            <a:r>
              <a:rPr lang="ru-RU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20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открыткалар</a:t>
            </a:r>
            <a:r>
              <a:rPr lang="ru-RU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). </a:t>
            </a:r>
            <a:r>
              <a:rPr lang="ru-RU" sz="20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Гүлдердің ерекшелігіне</a:t>
            </a:r>
            <a:r>
              <a:rPr lang="ru-RU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байланысты</a:t>
            </a:r>
            <a:r>
              <a:rPr lang="ru-RU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құрылысын ашатын</a:t>
            </a:r>
            <a:r>
              <a:rPr lang="ru-RU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ұсақ қиындылар.</a:t>
            </a:r>
            <a:r>
              <a:rPr lang="ru-RU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Құрылым түзуге түстері пішініне</a:t>
            </a:r>
            <a:r>
              <a:rPr lang="ru-RU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сәйкес әр түрлі болуы</a:t>
            </a:r>
            <a:r>
              <a:rPr lang="ru-RU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қжет.</a:t>
            </a:r>
            <a:r>
              <a:rPr lang="ru-RU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Тақта, </a:t>
            </a:r>
            <a:r>
              <a:rPr lang="ru-RU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мольберт </a:t>
            </a:r>
            <a:r>
              <a:rPr lang="ru-RU" sz="20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немесе</a:t>
            </a:r>
            <a:r>
              <a:rPr lang="ru-RU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фланелограф</a:t>
            </a:r>
            <a:r>
              <a:rPr lang="ru-RU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ctr"/>
            <a:r>
              <a:rPr lang="ru-RU" sz="2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Ойын</a:t>
            </a:r>
            <a:r>
              <a:rPr lang="ru-RU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барысы</a:t>
            </a:r>
            <a:r>
              <a:rPr lang="ru-RU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ru-RU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Гүл жапырақтарының ерекшелігіне</a:t>
            </a:r>
            <a:r>
              <a:rPr lang="ru-RU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назар</a:t>
            </a:r>
            <a:r>
              <a:rPr lang="ru-RU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аударып</a:t>
            </a:r>
            <a:r>
              <a:rPr lang="ru-RU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сәйкес пішіндерін</a:t>
            </a:r>
            <a:r>
              <a:rPr lang="ru-RU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таңдау; Түр-түсіне, құрылысына қарай отырып</a:t>
            </a:r>
            <a:r>
              <a:rPr lang="ru-RU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құрылым жасау</a:t>
            </a:r>
            <a:r>
              <a:rPr lang="ru-RU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;  </a:t>
            </a:r>
            <a:r>
              <a:rPr lang="ru-RU" sz="20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Гүлдер жайында</a:t>
            </a:r>
            <a:r>
              <a:rPr lang="ru-RU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білетін</a:t>
            </a:r>
            <a:r>
              <a:rPr lang="ru-RU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өлең тақпақтар, жұмбақтар айтып</a:t>
            </a:r>
            <a:r>
              <a:rPr lang="ru-RU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әсемдікті әсерлеу.</a:t>
            </a:r>
            <a:endParaRPr lang="ru-RU" sz="2000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484433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http://www.edu54.ru/sites/default/files/userfiles/image/matematika_carica_nauk_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539552" y="1556792"/>
            <a:ext cx="8208912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2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2400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sz="2400" dirty="0"/>
              <a:t> </a:t>
            </a:r>
            <a:endParaRPr lang="ru-RU" sz="2400" dirty="0"/>
          </a:p>
        </p:txBody>
      </p:sp>
      <p:sp>
        <p:nvSpPr>
          <p:cNvPr id="4" name="TextBox 3"/>
          <p:cNvSpPr txBox="1"/>
          <p:nvPr/>
        </p:nvSpPr>
        <p:spPr>
          <a:xfrm>
            <a:off x="7596336" y="188640"/>
            <a:ext cx="129614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72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endParaRPr lang="ru-RU" sz="7200" b="1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0" y="1412776"/>
            <a:ext cx="9144000" cy="54938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Оюлы</a:t>
            </a: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сырмақ</a:t>
            </a:r>
            <a:endParaRPr lang="ru-RU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9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 algn="ctr"/>
            <a:r>
              <a:rPr lang="ru-RU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Мақсаты: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Балалардың ұлттық тұтынатын бұйымдар жайындағы түсініктерін жетілдіру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Текеметтен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сырмақтың айырмашылығы неде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екенін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байқап, ерекшелігін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білуге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үйрету.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Қолөнер шеберлерінің еңбегін, туған халқының мәдени мұрасымен сәндік қолдаңбалы өнерінің түрлерімен таныстыру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ctr"/>
            <a:r>
              <a:rPr lang="ru-RU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Көрнекіліктер: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Ақ және қара түсті астарлық 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(фон)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қағаз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әр балалаға қиылған дайын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ою-өрнек пішіндері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дайын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қиып жапсырылған немесе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сырмақтың суреті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ctr"/>
            <a:r>
              <a:rPr lang="ru-RU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Ойын</a:t>
            </a: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ережесі: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Қиылған ою-өрнектерді түсіне, көлеміне қарай таңдау;</a:t>
            </a:r>
            <a:endParaRPr lang="ru-RU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ә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Үйлестіре сәнді құрылым жасау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ctr"/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б)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Ұлттық тұтынатын бұйымдар жайындағы білімдерін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нақтылау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ctr"/>
            <a:r>
              <a:rPr lang="ru-RU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Барысы</a:t>
            </a:r>
            <a:r>
              <a:rPr lang="ru-RU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Сырмақ, текемет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жайындағы түсініктерін тиянақтап әңгімелеу.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Суреттерін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көрсету (мүмкін болса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өзін көрсетіп, қайсысы текемет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қайсысы сырмақ екенін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сұрау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).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Әдемі ою-өрнектеріне, түр-түріне назар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аударып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осындай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сырмақтың өрнегін өздері құруға тапсырма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береді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Қиылған дайын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өрнектерден құрылым жасауға бағыттайды.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Балалардың түсіндіруден кейін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өз бетінше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әрекет етуіне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басшылық етеді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Кейбір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қиындыққы кездесіп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іс-әрекетке белсенді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кірісе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алмай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отырған балаларға ғана өзінің қолындағы шағын мольбертке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қойып орвндалу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жолын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түсіндіреді.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Қарапайым элементтерді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өздері қиып толықтыруға жетелеп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үйрету керек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Ақ қағазға қара түсті (ою-өрнек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),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қара қағазға ақ түсті ою-өрнек таңдап орналастыруын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бақылайды.</a:t>
            </a:r>
            <a:endParaRPr lang="ru-RU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484433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http://www.edu54.ru/sites/default/files/userfiles/image/matematika_carica_nauk_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539552" y="1556792"/>
            <a:ext cx="8208912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2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2400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sz="2400" dirty="0"/>
              <a:t> </a:t>
            </a:r>
            <a:endParaRPr lang="ru-RU" sz="2400" dirty="0"/>
          </a:p>
        </p:txBody>
      </p:sp>
      <p:sp>
        <p:nvSpPr>
          <p:cNvPr id="4" name="TextBox 3"/>
          <p:cNvSpPr txBox="1"/>
          <p:nvPr/>
        </p:nvSpPr>
        <p:spPr>
          <a:xfrm>
            <a:off x="7596336" y="188640"/>
            <a:ext cx="129614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72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5</a:t>
            </a:r>
            <a:endParaRPr lang="ru-RU" sz="7200" b="1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0" y="1412776"/>
            <a:ext cx="8460432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Музыкалық жұмбақ</a:t>
            </a:r>
            <a:endParaRPr lang="ru-RU" sz="24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4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Мақсаты: </a:t>
            </a:r>
            <a:r>
              <a:rPr lang="ru-RU" sz="24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Қатты,ақырын дыбысты</a:t>
            </a:r>
            <a:r>
              <a:rPr lang="ru-RU" sz="2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сезіну</a:t>
            </a:r>
            <a:r>
              <a:rPr lang="ru-RU" sz="2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қабілеттерін жетілдіру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Көрнекіліктер: </a:t>
            </a:r>
            <a:r>
              <a:rPr lang="ru-RU" sz="2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Аккордеон, металлофон, </a:t>
            </a:r>
            <a:r>
              <a:rPr lang="ru-RU" sz="24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қоңырау, үшбұрыш, ағаш қасықтар.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Шарты</a:t>
            </a:r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24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Бір</a:t>
            </a:r>
            <a:r>
              <a:rPr lang="ru-RU" sz="2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бала </a:t>
            </a:r>
            <a:r>
              <a:rPr lang="ru-RU" sz="24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сыртқа шығады</a:t>
            </a:r>
            <a:r>
              <a:rPr lang="ru-RU" sz="2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екінші</a:t>
            </a:r>
            <a:r>
              <a:rPr lang="ru-RU" sz="2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бала</a:t>
            </a:r>
            <a:r>
              <a:rPr lang="ru-RU" sz="2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ойыншықты жасырады</a:t>
            </a:r>
            <a:r>
              <a:rPr lang="ru-RU" sz="2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4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Сырттағы </a:t>
            </a:r>
            <a:r>
              <a:rPr lang="ru-RU" sz="2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бала </a:t>
            </a:r>
            <a:r>
              <a:rPr lang="ru-RU" sz="24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кіріп</a:t>
            </a:r>
            <a:r>
              <a:rPr lang="ru-RU" sz="2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ойыншықты іздей</a:t>
            </a:r>
            <a:r>
              <a:rPr lang="ru-RU" sz="2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бастайды</a:t>
            </a:r>
            <a:r>
              <a:rPr lang="ru-RU" sz="2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. Бала </a:t>
            </a:r>
            <a:r>
              <a:rPr lang="ru-RU" sz="24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ойыншыққа жақындаса қатты шапалақпен белгі</a:t>
            </a:r>
            <a:r>
              <a:rPr lang="ru-RU" sz="2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береміз</a:t>
            </a:r>
            <a:r>
              <a:rPr lang="ru-RU" sz="2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жасырылған жерлен</a:t>
            </a:r>
            <a:r>
              <a:rPr lang="ru-RU" sz="2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алыс</a:t>
            </a:r>
            <a:r>
              <a:rPr lang="ru-RU" sz="2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жүрсе ақырын шапалақтаймыз</a:t>
            </a:r>
            <a:r>
              <a:rPr lang="ru-RU" sz="2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ctr"/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b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484433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http://www.edu54.ru/sites/default/files/userfiles/image/matematika_carica_nauk_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539552" y="1556792"/>
            <a:ext cx="8208912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2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2400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sz="2400" dirty="0"/>
              <a:t> </a:t>
            </a:r>
            <a:endParaRPr lang="ru-RU" sz="2400" dirty="0"/>
          </a:p>
        </p:txBody>
      </p:sp>
      <p:sp>
        <p:nvSpPr>
          <p:cNvPr id="4" name="TextBox 3"/>
          <p:cNvSpPr txBox="1"/>
          <p:nvPr/>
        </p:nvSpPr>
        <p:spPr>
          <a:xfrm>
            <a:off x="7596336" y="188640"/>
            <a:ext cx="129614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72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6</a:t>
            </a:r>
            <a:endParaRPr lang="ru-RU" sz="7200" b="1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0" y="1412776"/>
            <a:ext cx="8460432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Аспапты </a:t>
            </a:r>
            <a:r>
              <a:rPr lang="ru-RU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үнінен </a:t>
            </a:r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тап</a:t>
            </a:r>
          </a:p>
          <a:p>
            <a:pPr algn="ctr"/>
            <a:endParaRPr lang="ru-RU" sz="24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Мақсаты</a:t>
            </a:r>
            <a:r>
              <a:rPr lang="ru-RU" sz="24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: Есту</a:t>
            </a:r>
            <a:r>
              <a:rPr lang="ru-RU" sz="2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қабілетін дамытып,аспаптарды</a:t>
            </a:r>
            <a:r>
              <a:rPr lang="ru-RU" sz="2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үнінен ажырату</a:t>
            </a:r>
            <a:r>
              <a:rPr lang="ru-RU" sz="2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қабілетін арттыру</a:t>
            </a:r>
            <a:r>
              <a:rPr lang="ru-RU" sz="2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br>
              <a:rPr lang="ru-RU" sz="2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Көрнекіліктер: </a:t>
            </a:r>
            <a:r>
              <a:rPr lang="ru-RU" sz="2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Аккордеон, металлофон, </a:t>
            </a:r>
            <a:r>
              <a:rPr lang="ru-RU" sz="24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қоңырау, үшбұрыш, ағаш қасықтар,домбыра..</a:t>
            </a:r>
            <a:r>
              <a:rPr lang="ru-RU" sz="2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т.б.</a:t>
            </a:r>
            <a:br>
              <a:rPr lang="ru-RU" sz="2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Шарты</a:t>
            </a:r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24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Шымылдықтың артындағы </a:t>
            </a:r>
            <a:r>
              <a:rPr lang="ru-RU" sz="2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бала </a:t>
            </a:r>
            <a:r>
              <a:rPr lang="ru-RU" sz="24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өзіне ұнаған аспабын</a:t>
            </a:r>
            <a:r>
              <a:rPr lang="ru-RU" sz="2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ойнайды</a:t>
            </a:r>
            <a:r>
              <a:rPr lang="ru-RU" sz="2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4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Аспапты</a:t>
            </a:r>
            <a:r>
              <a:rPr lang="ru-RU" sz="2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үнінен кім</a:t>
            </a:r>
            <a:r>
              <a:rPr lang="ru-RU" sz="2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тапса,сол</a:t>
            </a:r>
            <a:r>
              <a:rPr lang="ru-RU" sz="2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жеңімпаз болады</a:t>
            </a:r>
            <a:r>
              <a:rPr lang="ru-RU" sz="2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ctr"/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484433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http://www.edu54.ru/sites/default/files/userfiles/image/matematika_carica_nauk_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539552" y="1556792"/>
            <a:ext cx="8208912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2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2400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sz="2400" dirty="0"/>
              <a:t> </a:t>
            </a:r>
            <a:endParaRPr lang="ru-RU" sz="2400" dirty="0"/>
          </a:p>
        </p:txBody>
      </p:sp>
      <p:sp>
        <p:nvSpPr>
          <p:cNvPr id="4" name="TextBox 3"/>
          <p:cNvSpPr txBox="1"/>
          <p:nvPr/>
        </p:nvSpPr>
        <p:spPr>
          <a:xfrm>
            <a:off x="7596336" y="188640"/>
            <a:ext cx="129614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72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7</a:t>
            </a:r>
            <a:endParaRPr lang="ru-RU" sz="7200" b="1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0" y="1412776"/>
            <a:ext cx="8460432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Бізге</a:t>
            </a:r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келген</a:t>
            </a:r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қонақтар</a:t>
            </a:r>
            <a:endParaRPr lang="ru-RU" sz="24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4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Мақсаты: </a:t>
            </a:r>
            <a:r>
              <a:rPr lang="ru-RU" sz="24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Кейіпкердің мінезіне</a:t>
            </a:r>
            <a:r>
              <a:rPr lang="ru-RU" sz="2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сай,әуенді ажырата</a:t>
            </a:r>
            <a:r>
              <a:rPr lang="ru-RU" sz="2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білуге</a:t>
            </a:r>
            <a:r>
              <a:rPr lang="ru-RU" sz="2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үйрету.</a:t>
            </a:r>
            <a:r>
              <a:rPr lang="ru-RU" sz="2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Көрнекіліктер: </a:t>
            </a:r>
            <a:r>
              <a:rPr lang="ru-RU" sz="24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Аңның, құстың,қоянның </a:t>
            </a:r>
            <a:r>
              <a:rPr lang="ru-RU" sz="2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бет </a:t>
            </a:r>
            <a:r>
              <a:rPr lang="ru-RU" sz="24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пердесі</a:t>
            </a:r>
            <a:r>
              <a:rPr lang="ru-RU" sz="2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br>
              <a:rPr lang="ru-RU" sz="2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Шарты</a:t>
            </a:r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24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Алдын</a:t>
            </a:r>
            <a:r>
              <a:rPr lang="ru-RU" sz="2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ала </a:t>
            </a:r>
            <a:r>
              <a:rPr lang="ru-RU" sz="24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бір</a:t>
            </a:r>
            <a:r>
              <a:rPr lang="ru-RU" sz="2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бала </a:t>
            </a:r>
            <a:r>
              <a:rPr lang="ru-RU" sz="24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шымылдықтың артына</a:t>
            </a:r>
            <a:r>
              <a:rPr lang="ru-RU" sz="2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барып,</a:t>
            </a:r>
            <a:r>
              <a:rPr lang="ru-RU" sz="24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аңның немесе</a:t>
            </a:r>
            <a:r>
              <a:rPr lang="ru-RU" sz="2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құстың </a:t>
            </a:r>
            <a:r>
              <a:rPr lang="ru-RU" sz="2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бет </a:t>
            </a:r>
            <a:r>
              <a:rPr lang="ru-RU" sz="24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пердесін</a:t>
            </a:r>
            <a:r>
              <a:rPr lang="ru-RU" sz="2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киеді.Ал</a:t>
            </a:r>
            <a:r>
              <a:rPr lang="ru-RU" sz="2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3-4 бала </a:t>
            </a:r>
            <a:r>
              <a:rPr lang="ru-RU" sz="24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аспаптарды</a:t>
            </a:r>
            <a:r>
              <a:rPr lang="ru-RU" sz="2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алдына</a:t>
            </a:r>
            <a:r>
              <a:rPr lang="ru-RU" sz="2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қойып</a:t>
            </a:r>
            <a:r>
              <a:rPr lang="ru-RU" sz="2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келген</a:t>
            </a:r>
            <a:r>
              <a:rPr lang="ru-RU" sz="2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қонақтың мінезіне</a:t>
            </a:r>
            <a:r>
              <a:rPr lang="ru-RU" sz="2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сай</a:t>
            </a:r>
            <a:r>
              <a:rPr lang="ru-RU" sz="2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аспапты</a:t>
            </a:r>
            <a:r>
              <a:rPr lang="ru-RU" sz="2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соғады</a:t>
            </a:r>
            <a:r>
              <a:rPr lang="ru-RU" sz="2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24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Аю</a:t>
            </a:r>
            <a:r>
              <a:rPr lang="ru-RU" sz="2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келсе</a:t>
            </a:r>
            <a:r>
              <a:rPr lang="ru-RU" sz="2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4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жуан</a:t>
            </a:r>
            <a:r>
              <a:rPr lang="ru-RU" sz="2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дыбыстар</a:t>
            </a:r>
            <a:r>
              <a:rPr lang="ru-RU" sz="2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қоян келсе-секіртпелі</a:t>
            </a:r>
            <a:r>
              <a:rPr lang="ru-RU" sz="2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дыбыстар,торғай келсе-жіңішке дыбыстарды</a:t>
            </a:r>
            <a:r>
              <a:rPr lang="ru-RU" sz="2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соғу керек</a:t>
            </a:r>
            <a:r>
              <a:rPr lang="ru-RU" sz="2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ctr"/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484433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4854</TotalTime>
  <Words>433</Words>
  <Application>Microsoft Office PowerPoint</Application>
  <PresentationFormat>Экран (4:3)</PresentationFormat>
  <Paragraphs>83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6" baseType="lpstr">
      <vt:lpstr>Arial</vt:lpstr>
      <vt:lpstr>Calibri</vt:lpstr>
      <vt:lpstr>Times New Roman</vt:lpstr>
      <vt:lpstr>Тема Office</vt:lpstr>
      <vt:lpstr>шығармашылық саласы бойынша дидактикалық ойындар картотекасы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iComsso</dc:creator>
  <cp:lastModifiedBy>PC</cp:lastModifiedBy>
  <cp:revision>49</cp:revision>
  <dcterms:created xsi:type="dcterms:W3CDTF">2018-12-24T11:41:09Z</dcterms:created>
  <dcterms:modified xsi:type="dcterms:W3CDTF">2020-08-07T11:01:53Z</dcterms:modified>
</cp:coreProperties>
</file>