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32" r:id="rId2"/>
    <p:sldId id="333" r:id="rId3"/>
    <p:sldId id="338" r:id="rId4"/>
    <p:sldId id="334" r:id="rId5"/>
  </p:sldIdLst>
  <p:sldSz cx="12192000" cy="6858000"/>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CCECFF"/>
    <a:srgbClr val="FFCC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9" autoAdjust="0"/>
    <p:restoredTop sz="94660"/>
  </p:normalViewPr>
  <p:slideViewPr>
    <p:cSldViewPr snapToGrid="0">
      <p:cViewPr>
        <p:scale>
          <a:sx n="71" d="100"/>
          <a:sy n="71" d="100"/>
        </p:scale>
        <p:origin x="-7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79956D-AFEB-41FA-9E95-E4B3DB3650DF}" type="doc">
      <dgm:prSet loTypeId="urn:microsoft.com/office/officeart/2005/8/layout/hProcess9" loCatId="process" qsTypeId="urn:microsoft.com/office/officeart/2005/8/quickstyle/simple1" qsCatId="simple" csTypeId="urn:microsoft.com/office/officeart/2005/8/colors/accent1_2" csCatId="accent1" phldr="1"/>
      <dgm:spPr/>
    </dgm:pt>
    <dgm:pt modelId="{5A846EB3-4482-4A07-9855-40DBC485EE3C}">
      <dgm:prSet phldrT="[Текст]" custT="1">
        <dgm:style>
          <a:lnRef idx="0">
            <a:schemeClr val="accent1"/>
          </a:lnRef>
          <a:fillRef idx="3">
            <a:schemeClr val="accent1"/>
          </a:fillRef>
          <a:effectRef idx="3">
            <a:schemeClr val="accent1"/>
          </a:effectRef>
          <a:fontRef idx="minor">
            <a:schemeClr val="lt1"/>
          </a:fontRef>
        </dgm:style>
      </dgm:prSet>
      <dgm:spPr/>
      <dgm:t>
        <a:bodyPr/>
        <a:lstStyle/>
        <a:p>
          <a:r>
            <a:rPr lang="kk-KZ" sz="1800" b="1" dirty="0" smtClean="0">
              <a:solidFill>
                <a:srgbClr val="FF0000"/>
              </a:solidFill>
              <a:latin typeface="Times New Roman" pitchFamily="18" charset="0"/>
              <a:cs typeface="Times New Roman" pitchFamily="18" charset="0"/>
            </a:rPr>
            <a:t>Оқу мақсаты</a:t>
          </a:r>
          <a:r>
            <a:rPr lang="kk-KZ" sz="1800" b="1" dirty="0" smtClean="0">
              <a:solidFill>
                <a:srgbClr val="002060"/>
              </a:solidFill>
              <a:latin typeface="Times New Roman" pitchFamily="18" charset="0"/>
              <a:cs typeface="Times New Roman" pitchFamily="18" charset="0"/>
            </a:rPr>
            <a:t>:</a:t>
          </a:r>
        </a:p>
        <a:p>
          <a:r>
            <a:rPr lang="kk-KZ" sz="1800" b="1" dirty="0" smtClean="0">
              <a:solidFill>
                <a:srgbClr val="002060"/>
              </a:solidFill>
              <a:latin typeface="Times New Roman" pitchFamily="18" charset="0"/>
              <a:cs typeface="Times New Roman" pitchFamily="18" charset="0"/>
            </a:rPr>
            <a:t>1.1.3.6</a:t>
          </a:r>
          <a:r>
            <a:rPr lang="kk-KZ" sz="1800" dirty="0" smtClean="0">
              <a:solidFill>
                <a:srgbClr val="002060"/>
              </a:solidFill>
              <a:latin typeface="Times New Roman" pitchFamily="18" charset="0"/>
              <a:cs typeface="Times New Roman" pitchFamily="18" charset="0"/>
            </a:rPr>
            <a:t> 1 тг, 2 тг, 5 тг, 10 тг, 20 тг тиындарымен түрлі операцияларды орындау</a:t>
          </a:r>
          <a:endParaRPr lang="kk-KZ" sz="1800" b="1" dirty="0" smtClean="0">
            <a:solidFill>
              <a:srgbClr val="002060"/>
            </a:solidFill>
            <a:latin typeface="Times New Roman" pitchFamily="18" charset="0"/>
            <a:cs typeface="Times New Roman" pitchFamily="18" charset="0"/>
          </a:endParaRPr>
        </a:p>
        <a:p>
          <a:r>
            <a:rPr lang="kk-KZ" sz="1800" b="1" dirty="0" smtClean="0">
              <a:solidFill>
                <a:srgbClr val="002060"/>
              </a:solidFill>
              <a:latin typeface="Times New Roman" pitchFamily="18" charset="0"/>
              <a:cs typeface="Times New Roman" pitchFamily="18" charset="0"/>
            </a:rPr>
            <a:t/>
          </a:r>
          <a:br>
            <a:rPr lang="kk-KZ" sz="1800" b="1" dirty="0" smtClean="0">
              <a:solidFill>
                <a:srgbClr val="002060"/>
              </a:solidFill>
              <a:latin typeface="Times New Roman" pitchFamily="18" charset="0"/>
              <a:cs typeface="Times New Roman" pitchFamily="18" charset="0"/>
            </a:rPr>
          </a:br>
          <a:endParaRPr lang="ru-RU" sz="1400" dirty="0">
            <a:solidFill>
              <a:srgbClr val="002060"/>
            </a:solidFill>
            <a:latin typeface="Times New Roman" pitchFamily="18" charset="0"/>
            <a:cs typeface="Times New Roman" pitchFamily="18" charset="0"/>
          </a:endParaRPr>
        </a:p>
      </dgm:t>
    </dgm:pt>
    <dgm:pt modelId="{E216F9E5-BB64-41C9-B214-B1CED69BB172}" type="parTrans" cxnId="{BD91D8A7-36A6-41A0-9C44-725D6368C3B8}">
      <dgm:prSet/>
      <dgm:spPr/>
      <dgm:t>
        <a:bodyPr/>
        <a:lstStyle/>
        <a:p>
          <a:endParaRPr lang="ru-RU"/>
        </a:p>
      </dgm:t>
    </dgm:pt>
    <dgm:pt modelId="{CCF8217D-9C48-45DE-80AA-131601FC5516}" type="sibTrans" cxnId="{BD91D8A7-36A6-41A0-9C44-725D6368C3B8}">
      <dgm:prSet/>
      <dgm:spPr/>
      <dgm:t>
        <a:bodyPr/>
        <a:lstStyle/>
        <a:p>
          <a:endParaRPr lang="ru-RU"/>
        </a:p>
      </dgm:t>
    </dgm:pt>
    <dgm:pt modelId="{D00593D3-32A9-4F09-A56F-790968794649}">
      <dgm:prSet phldrT="[Текст]" custT="1">
        <dgm:style>
          <a:lnRef idx="1">
            <a:schemeClr val="accent3"/>
          </a:lnRef>
          <a:fillRef idx="2">
            <a:schemeClr val="accent3"/>
          </a:fillRef>
          <a:effectRef idx="1">
            <a:schemeClr val="accent3"/>
          </a:effectRef>
          <a:fontRef idx="minor">
            <a:schemeClr val="dk1"/>
          </a:fontRef>
        </dgm:style>
      </dgm:prSet>
      <dgm:spPr/>
      <dgm:t>
        <a:bodyPr/>
        <a:lstStyle/>
        <a:p>
          <a:r>
            <a:rPr lang="kk-KZ" sz="2000" b="1" dirty="0" smtClean="0">
              <a:solidFill>
                <a:srgbClr val="FF0000"/>
              </a:solidFill>
              <a:latin typeface="Times New Roman" pitchFamily="18" charset="0"/>
              <a:cs typeface="Times New Roman" pitchFamily="18" charset="0"/>
            </a:rPr>
            <a:t>Сабақ мақсаты:</a:t>
          </a:r>
        </a:p>
        <a:p>
          <a:r>
            <a:rPr lang="ru-RU" sz="1800" b="1" dirty="0" err="1" smtClean="0">
              <a:solidFill>
                <a:srgbClr val="FF0000"/>
              </a:solidFill>
              <a:latin typeface="Times New Roman" pitchFamily="18" charset="0"/>
              <a:cs typeface="Times New Roman" pitchFamily="18" charset="0"/>
            </a:rPr>
            <a:t>Барлық</a:t>
          </a:r>
          <a:r>
            <a:rPr lang="ru-RU" sz="1800" b="1" dirty="0" smtClean="0">
              <a:solidFill>
                <a:srgbClr val="FF0000"/>
              </a:solidFill>
              <a:latin typeface="Times New Roman" pitchFamily="18" charset="0"/>
              <a:cs typeface="Times New Roman" pitchFamily="18" charset="0"/>
            </a:rPr>
            <a:t> </a:t>
          </a:r>
          <a:r>
            <a:rPr lang="ru-RU" sz="1800" b="1" dirty="0" err="1" smtClean="0">
              <a:solidFill>
                <a:srgbClr val="FF0000"/>
              </a:solidFill>
              <a:latin typeface="Times New Roman" pitchFamily="18" charset="0"/>
              <a:cs typeface="Times New Roman" pitchFamily="18" charset="0"/>
            </a:rPr>
            <a:t>оқушылар</a:t>
          </a:r>
          <a:r>
            <a:rPr lang="ru-RU" sz="1800" b="1" dirty="0" smtClean="0">
              <a:solidFill>
                <a:srgbClr val="FF0000"/>
              </a:solidFill>
              <a:latin typeface="Times New Roman" pitchFamily="18" charset="0"/>
              <a:cs typeface="Times New Roman" pitchFamily="18" charset="0"/>
            </a:rPr>
            <a:t>:</a:t>
          </a:r>
        </a:p>
        <a:p>
          <a:r>
            <a:rPr lang="kk-KZ" sz="1800" b="1" dirty="0" smtClean="0">
              <a:solidFill>
                <a:srgbClr val="002060"/>
              </a:solidFill>
              <a:latin typeface="Times New Roman" pitchFamily="18" charset="0"/>
              <a:cs typeface="Times New Roman" pitchFamily="18" charset="0"/>
            </a:rPr>
            <a:t>Ақша, теңге туралы түсіндіреді, операциялар жүргізе алады, монета түрлерін ажыратады.</a:t>
          </a:r>
          <a:endParaRPr lang="ru-RU" sz="1800" b="1" dirty="0" smtClean="0">
            <a:solidFill>
              <a:srgbClr val="002060"/>
            </a:solidFill>
            <a:latin typeface="Times New Roman" pitchFamily="18" charset="0"/>
            <a:cs typeface="Times New Roman" pitchFamily="18" charset="0"/>
          </a:endParaRPr>
        </a:p>
        <a:p>
          <a:r>
            <a:rPr lang="ru-RU" sz="1800" b="1" dirty="0" err="1" smtClean="0">
              <a:solidFill>
                <a:srgbClr val="FF0000"/>
              </a:solidFill>
              <a:latin typeface="Times New Roman" pitchFamily="18" charset="0"/>
              <a:cs typeface="Times New Roman" pitchFamily="18" charset="0"/>
            </a:rPr>
            <a:t>Көптеген</a:t>
          </a:r>
          <a:r>
            <a:rPr lang="ru-RU" sz="1800" b="1" dirty="0" smtClean="0">
              <a:solidFill>
                <a:srgbClr val="FF0000"/>
              </a:solidFill>
              <a:latin typeface="Times New Roman" pitchFamily="18" charset="0"/>
              <a:cs typeface="Times New Roman" pitchFamily="18" charset="0"/>
            </a:rPr>
            <a:t> </a:t>
          </a:r>
          <a:r>
            <a:rPr lang="ru-RU" sz="1800" b="1" dirty="0" err="1" smtClean="0">
              <a:solidFill>
                <a:srgbClr val="FF0000"/>
              </a:solidFill>
              <a:latin typeface="Times New Roman" pitchFamily="18" charset="0"/>
              <a:cs typeface="Times New Roman" pitchFamily="18" charset="0"/>
            </a:rPr>
            <a:t>оқушылар</a:t>
          </a:r>
          <a:r>
            <a:rPr lang="ru-RU" sz="1800" b="1" dirty="0" smtClean="0">
              <a:solidFill>
                <a:srgbClr val="FF0000"/>
              </a:solidFill>
              <a:latin typeface="Times New Roman" pitchFamily="18" charset="0"/>
              <a:cs typeface="Times New Roman" pitchFamily="18" charset="0"/>
            </a:rPr>
            <a:t>:</a:t>
          </a:r>
        </a:p>
        <a:p>
          <a:r>
            <a:rPr lang="kk-KZ" sz="1800" b="1" dirty="0" smtClean="0">
              <a:solidFill>
                <a:srgbClr val="002060"/>
              </a:solidFill>
              <a:effectLst/>
              <a:latin typeface="Times New Roman"/>
              <a:ea typeface="Calibri"/>
            </a:rPr>
            <a:t>1 тг, 2 тг, 5 тг,10 тг, 20 тг өмірде қолдана алады, тәжірбиеде көрсетеді</a:t>
          </a:r>
          <a:r>
            <a:rPr lang="kk-KZ" sz="1800" dirty="0" smtClean="0">
              <a:effectLst/>
              <a:latin typeface="Times New Roman"/>
              <a:ea typeface="Calibri"/>
            </a:rPr>
            <a:t>.</a:t>
          </a:r>
          <a:endParaRPr lang="ru-RU" sz="1800" b="1" dirty="0" smtClean="0">
            <a:solidFill>
              <a:srgbClr val="FF0000"/>
            </a:solidFill>
            <a:latin typeface="Times New Roman" pitchFamily="18" charset="0"/>
            <a:cs typeface="Times New Roman" pitchFamily="18" charset="0"/>
          </a:endParaRPr>
        </a:p>
        <a:p>
          <a:r>
            <a:rPr lang="ru-RU" sz="1800" b="1" dirty="0" err="1" smtClean="0">
              <a:solidFill>
                <a:srgbClr val="FF0000"/>
              </a:solidFill>
              <a:latin typeface="Times New Roman" pitchFamily="18" charset="0"/>
              <a:cs typeface="Times New Roman" pitchFamily="18" charset="0"/>
            </a:rPr>
            <a:t>Кейбір</a:t>
          </a:r>
          <a:r>
            <a:rPr lang="ru-RU" sz="1800" b="1" dirty="0" smtClean="0">
              <a:solidFill>
                <a:srgbClr val="FF0000"/>
              </a:solidFill>
              <a:latin typeface="Times New Roman" pitchFamily="18" charset="0"/>
              <a:cs typeface="Times New Roman" pitchFamily="18" charset="0"/>
            </a:rPr>
            <a:t> </a:t>
          </a:r>
          <a:r>
            <a:rPr lang="ru-RU" sz="1800" b="1" dirty="0" err="1" smtClean="0">
              <a:solidFill>
                <a:srgbClr val="FF0000"/>
              </a:solidFill>
              <a:latin typeface="Times New Roman" pitchFamily="18" charset="0"/>
              <a:cs typeface="Times New Roman" pitchFamily="18" charset="0"/>
            </a:rPr>
            <a:t>оқушылар</a:t>
          </a:r>
          <a:r>
            <a:rPr lang="ru-RU" sz="1800" b="1" dirty="0" smtClean="0">
              <a:solidFill>
                <a:srgbClr val="FF0000"/>
              </a:solidFill>
              <a:latin typeface="Times New Roman" pitchFamily="18" charset="0"/>
              <a:cs typeface="Times New Roman" pitchFamily="18" charset="0"/>
            </a:rPr>
            <a:t>:</a:t>
          </a:r>
        </a:p>
        <a:p>
          <a:r>
            <a:rPr lang="kk-KZ" sz="1800" b="1" dirty="0" smtClean="0">
              <a:solidFill>
                <a:srgbClr val="002060"/>
              </a:solidFill>
              <a:effectLst/>
              <a:latin typeface="Times New Roman"/>
              <a:ea typeface="Calibri"/>
              <a:cs typeface="Times New Roman"/>
            </a:rPr>
            <a:t>Тиындарды пайдалана отырып,есептер құрастырады</a:t>
          </a:r>
          <a:r>
            <a:rPr lang="kk-KZ" sz="1800" dirty="0" smtClean="0">
              <a:effectLst/>
              <a:latin typeface="Times New Roman"/>
              <a:ea typeface="Calibri"/>
              <a:cs typeface="Times New Roman"/>
            </a:rPr>
            <a:t>.</a:t>
          </a:r>
          <a:endParaRPr lang="ru-RU" sz="1400" dirty="0">
            <a:solidFill>
              <a:srgbClr val="002060"/>
            </a:solidFill>
            <a:latin typeface="Times New Roman" pitchFamily="18" charset="0"/>
            <a:cs typeface="Times New Roman" pitchFamily="18" charset="0"/>
          </a:endParaRPr>
        </a:p>
      </dgm:t>
    </dgm:pt>
    <dgm:pt modelId="{99F51C49-9AD0-4F69-9D60-EF86E7F7142F}" type="parTrans" cxnId="{D63028A4-AE0E-4B3C-B859-FFEFBF594798}">
      <dgm:prSet/>
      <dgm:spPr/>
      <dgm:t>
        <a:bodyPr/>
        <a:lstStyle/>
        <a:p>
          <a:endParaRPr lang="ru-RU"/>
        </a:p>
      </dgm:t>
    </dgm:pt>
    <dgm:pt modelId="{4EEBB359-27D0-45B2-9A23-7F2584D144A7}" type="sibTrans" cxnId="{D63028A4-AE0E-4B3C-B859-FFEFBF594798}">
      <dgm:prSet/>
      <dgm:spPr/>
      <dgm:t>
        <a:bodyPr/>
        <a:lstStyle/>
        <a:p>
          <a:endParaRPr lang="ru-RU"/>
        </a:p>
      </dgm:t>
    </dgm:pt>
    <dgm:pt modelId="{FC0FB914-6AE7-43D3-ABE4-7BCF92529DDC}">
      <dgm:prSet phldrT="[Текст]" custT="1">
        <dgm:style>
          <a:lnRef idx="0">
            <a:schemeClr val="accent1"/>
          </a:lnRef>
          <a:fillRef idx="3">
            <a:schemeClr val="accent1"/>
          </a:fillRef>
          <a:effectRef idx="3">
            <a:schemeClr val="accent1"/>
          </a:effectRef>
          <a:fontRef idx="minor">
            <a:schemeClr val="lt1"/>
          </a:fontRef>
        </dgm:style>
      </dgm:prSet>
      <dgm:spPr/>
      <dgm:t>
        <a:bodyPr/>
        <a:lstStyle/>
        <a:p>
          <a:endParaRPr lang="ru-RU" sz="1400" b="1" dirty="0" smtClean="0">
            <a:solidFill>
              <a:srgbClr val="FF0000"/>
            </a:solidFill>
            <a:latin typeface="Times New Roman" pitchFamily="18" charset="0"/>
            <a:cs typeface="Times New Roman" pitchFamily="18" charset="0"/>
          </a:endParaRPr>
        </a:p>
        <a:p>
          <a:r>
            <a:rPr lang="kk-KZ" sz="1800" b="1" dirty="0" smtClean="0">
              <a:solidFill>
                <a:srgbClr val="FF0000"/>
              </a:solidFill>
              <a:latin typeface="Times New Roman" pitchFamily="18" charset="0"/>
              <a:cs typeface="Times New Roman" pitchFamily="18" charset="0"/>
            </a:rPr>
            <a:t>Бағалау критерийлері</a:t>
          </a:r>
        </a:p>
        <a:p>
          <a:r>
            <a:rPr lang="kk-KZ" sz="1800" b="1" dirty="0" smtClean="0">
              <a:solidFill>
                <a:srgbClr val="002060"/>
              </a:solidFill>
              <a:effectLst/>
              <a:latin typeface="Times New Roman"/>
              <a:ea typeface="Calibri"/>
              <a:cs typeface="Times New Roman"/>
            </a:rPr>
            <a:t>-Ақша мен монетаны ажыратады және салыстырады.</a:t>
          </a:r>
          <a:endParaRPr lang="ru-RU" sz="1800" b="1" dirty="0" smtClean="0">
            <a:solidFill>
              <a:srgbClr val="002060"/>
            </a:solidFill>
            <a:effectLst/>
            <a:latin typeface="Cambria"/>
            <a:ea typeface="Calibri"/>
            <a:cs typeface="Times New Roman"/>
          </a:endParaRPr>
        </a:p>
        <a:p>
          <a:r>
            <a:rPr lang="kk-KZ" sz="1800" b="1" dirty="0" smtClean="0">
              <a:solidFill>
                <a:srgbClr val="002060"/>
              </a:solidFill>
              <a:effectLst/>
              <a:latin typeface="Times New Roman"/>
              <a:ea typeface="Calibri"/>
            </a:rPr>
            <a:t>-Амалдарды қолданып,есептер құрастырады</a:t>
          </a:r>
          <a:r>
            <a:rPr lang="kk-KZ" sz="1800" dirty="0" smtClean="0">
              <a:effectLst/>
              <a:latin typeface="Times New Roman"/>
              <a:ea typeface="Calibri"/>
            </a:rPr>
            <a:t>.</a:t>
          </a:r>
          <a:endParaRPr lang="kk-KZ" sz="1800" b="1" dirty="0" smtClean="0">
            <a:solidFill>
              <a:srgbClr val="FF0000"/>
            </a:solidFill>
            <a:latin typeface="Times New Roman" pitchFamily="18" charset="0"/>
            <a:cs typeface="Times New Roman" pitchFamily="18" charset="0"/>
          </a:endParaRPr>
        </a:p>
        <a:p>
          <a:endParaRPr lang="kk-KZ" sz="1800" b="1" dirty="0" smtClean="0">
            <a:solidFill>
              <a:srgbClr val="FF0000"/>
            </a:solidFill>
            <a:latin typeface="Times New Roman" pitchFamily="18" charset="0"/>
            <a:cs typeface="Times New Roman" pitchFamily="18" charset="0"/>
          </a:endParaRPr>
        </a:p>
        <a:p>
          <a:endParaRPr lang="kk-KZ" sz="1800" b="1" dirty="0" smtClean="0">
            <a:solidFill>
              <a:srgbClr val="FF0000"/>
            </a:solidFill>
            <a:latin typeface="Times New Roman" pitchFamily="18" charset="0"/>
            <a:cs typeface="Times New Roman" pitchFamily="18" charset="0"/>
          </a:endParaRPr>
        </a:p>
        <a:p>
          <a:endParaRPr lang="ru-RU" sz="1800" b="1" dirty="0" smtClean="0">
            <a:solidFill>
              <a:srgbClr val="FF0000"/>
            </a:solidFill>
            <a:latin typeface="Times New Roman" pitchFamily="18" charset="0"/>
            <a:cs typeface="Times New Roman" pitchFamily="18" charset="0"/>
          </a:endParaRPr>
        </a:p>
        <a:p>
          <a:endParaRPr lang="ru-RU" sz="1400" dirty="0">
            <a:solidFill>
              <a:srgbClr val="002060"/>
            </a:solidFill>
            <a:latin typeface="Times New Roman" pitchFamily="18" charset="0"/>
            <a:cs typeface="Times New Roman" pitchFamily="18" charset="0"/>
          </a:endParaRPr>
        </a:p>
      </dgm:t>
    </dgm:pt>
    <dgm:pt modelId="{D4293566-1F4E-48F3-9659-F3AB1794AFD7}" type="parTrans" cxnId="{2CA4DD30-5FC7-485F-A3F9-32360A0727E1}">
      <dgm:prSet/>
      <dgm:spPr/>
      <dgm:t>
        <a:bodyPr/>
        <a:lstStyle/>
        <a:p>
          <a:endParaRPr lang="ru-RU"/>
        </a:p>
      </dgm:t>
    </dgm:pt>
    <dgm:pt modelId="{B8E02927-1366-4CE8-B13F-9FCE5FD88DA4}" type="sibTrans" cxnId="{2CA4DD30-5FC7-485F-A3F9-32360A0727E1}">
      <dgm:prSet/>
      <dgm:spPr/>
      <dgm:t>
        <a:bodyPr/>
        <a:lstStyle/>
        <a:p>
          <a:endParaRPr lang="ru-RU"/>
        </a:p>
      </dgm:t>
    </dgm:pt>
    <dgm:pt modelId="{5527036A-BA43-44B7-A085-EBD6869EC98F}" type="pres">
      <dgm:prSet presAssocID="{6C79956D-AFEB-41FA-9E95-E4B3DB3650DF}" presName="CompostProcess" presStyleCnt="0">
        <dgm:presLayoutVars>
          <dgm:dir/>
          <dgm:resizeHandles val="exact"/>
        </dgm:presLayoutVars>
      </dgm:prSet>
      <dgm:spPr/>
    </dgm:pt>
    <dgm:pt modelId="{8CAE2E8D-29B3-4D09-860B-3EA4E6CAB711}" type="pres">
      <dgm:prSet presAssocID="{6C79956D-AFEB-41FA-9E95-E4B3DB3650DF}" presName="arrow" presStyleLbl="bgShp" presStyleIdx="0" presStyleCnt="1" custScaleX="96176" custScaleY="58625"/>
      <dgm:spPr>
        <a:solidFill>
          <a:schemeClr val="accent5">
            <a:lumMod val="20000"/>
            <a:lumOff val="80000"/>
          </a:schemeClr>
        </a:solidFill>
      </dgm:spPr>
    </dgm:pt>
    <dgm:pt modelId="{A72C140B-9584-42ED-90F4-C12D20C4FBD3}" type="pres">
      <dgm:prSet presAssocID="{6C79956D-AFEB-41FA-9E95-E4B3DB3650DF}" presName="linearProcess" presStyleCnt="0"/>
      <dgm:spPr/>
    </dgm:pt>
    <dgm:pt modelId="{CBB86829-74BE-47D0-93F8-A878061B553F}" type="pres">
      <dgm:prSet presAssocID="{5A846EB3-4482-4A07-9855-40DBC485EE3C}" presName="textNode" presStyleLbl="node1" presStyleIdx="0" presStyleCnt="3" custScaleX="119920" custScaleY="154886" custLinFactNeighborX="63191" custLinFactNeighborY="-18324">
        <dgm:presLayoutVars>
          <dgm:bulletEnabled val="1"/>
        </dgm:presLayoutVars>
      </dgm:prSet>
      <dgm:spPr/>
      <dgm:t>
        <a:bodyPr/>
        <a:lstStyle/>
        <a:p>
          <a:endParaRPr lang="ru-RU"/>
        </a:p>
      </dgm:t>
    </dgm:pt>
    <dgm:pt modelId="{4043DB62-669D-433A-9D5F-0D9294C5A6CD}" type="pres">
      <dgm:prSet presAssocID="{CCF8217D-9C48-45DE-80AA-131601FC5516}" presName="sibTrans" presStyleCnt="0"/>
      <dgm:spPr/>
    </dgm:pt>
    <dgm:pt modelId="{B3B6B191-E67A-4D4D-949A-DDD789F7CD71}" type="pres">
      <dgm:prSet presAssocID="{D00593D3-32A9-4F09-A56F-790968794649}" presName="textNode" presStyleLbl="node1" presStyleIdx="1" presStyleCnt="3" custScaleX="173660" custScaleY="198636" custLinFactNeighborX="5756" custLinFactNeighborY="-5911">
        <dgm:presLayoutVars>
          <dgm:bulletEnabled val="1"/>
        </dgm:presLayoutVars>
      </dgm:prSet>
      <dgm:spPr/>
      <dgm:t>
        <a:bodyPr/>
        <a:lstStyle/>
        <a:p>
          <a:endParaRPr lang="ru-RU"/>
        </a:p>
      </dgm:t>
    </dgm:pt>
    <dgm:pt modelId="{6DDF0539-1566-4932-8A92-03BFAC7C8153}" type="pres">
      <dgm:prSet presAssocID="{4EEBB359-27D0-45B2-9A23-7F2584D144A7}" presName="sibTrans" presStyleCnt="0"/>
      <dgm:spPr/>
    </dgm:pt>
    <dgm:pt modelId="{B206A10F-0A7A-4C4D-955A-99EDEB5E8626}" type="pres">
      <dgm:prSet presAssocID="{FC0FB914-6AE7-43D3-ABE4-7BCF92529DDC}" presName="textNode" presStyleLbl="node1" presStyleIdx="2" presStyleCnt="3" custScaleX="146058" custScaleY="161659" custLinFactNeighborX="-59355" custLinFactNeighborY="-17107">
        <dgm:presLayoutVars>
          <dgm:bulletEnabled val="1"/>
        </dgm:presLayoutVars>
      </dgm:prSet>
      <dgm:spPr/>
      <dgm:t>
        <a:bodyPr/>
        <a:lstStyle/>
        <a:p>
          <a:endParaRPr lang="ru-RU"/>
        </a:p>
      </dgm:t>
    </dgm:pt>
  </dgm:ptLst>
  <dgm:cxnLst>
    <dgm:cxn modelId="{9CCB0219-9D0E-40F6-A213-7FDF3D7D9E47}" type="presOf" srcId="{6C79956D-AFEB-41FA-9E95-E4B3DB3650DF}" destId="{5527036A-BA43-44B7-A085-EBD6869EC98F}" srcOrd="0" destOrd="0" presId="urn:microsoft.com/office/officeart/2005/8/layout/hProcess9"/>
    <dgm:cxn modelId="{2CA4DD30-5FC7-485F-A3F9-32360A0727E1}" srcId="{6C79956D-AFEB-41FA-9E95-E4B3DB3650DF}" destId="{FC0FB914-6AE7-43D3-ABE4-7BCF92529DDC}" srcOrd="2" destOrd="0" parTransId="{D4293566-1F4E-48F3-9659-F3AB1794AFD7}" sibTransId="{B8E02927-1366-4CE8-B13F-9FCE5FD88DA4}"/>
    <dgm:cxn modelId="{88A1F313-8A4E-47B1-8150-AFAC133B72DD}" type="presOf" srcId="{FC0FB914-6AE7-43D3-ABE4-7BCF92529DDC}" destId="{B206A10F-0A7A-4C4D-955A-99EDEB5E8626}" srcOrd="0" destOrd="0" presId="urn:microsoft.com/office/officeart/2005/8/layout/hProcess9"/>
    <dgm:cxn modelId="{FBB28CD0-2E8C-4F8B-BB77-4C00FE4915A4}" type="presOf" srcId="{5A846EB3-4482-4A07-9855-40DBC485EE3C}" destId="{CBB86829-74BE-47D0-93F8-A878061B553F}" srcOrd="0" destOrd="0" presId="urn:microsoft.com/office/officeart/2005/8/layout/hProcess9"/>
    <dgm:cxn modelId="{D63028A4-AE0E-4B3C-B859-FFEFBF594798}" srcId="{6C79956D-AFEB-41FA-9E95-E4B3DB3650DF}" destId="{D00593D3-32A9-4F09-A56F-790968794649}" srcOrd="1" destOrd="0" parTransId="{99F51C49-9AD0-4F69-9D60-EF86E7F7142F}" sibTransId="{4EEBB359-27D0-45B2-9A23-7F2584D144A7}"/>
    <dgm:cxn modelId="{BD91D8A7-36A6-41A0-9C44-725D6368C3B8}" srcId="{6C79956D-AFEB-41FA-9E95-E4B3DB3650DF}" destId="{5A846EB3-4482-4A07-9855-40DBC485EE3C}" srcOrd="0" destOrd="0" parTransId="{E216F9E5-BB64-41C9-B214-B1CED69BB172}" sibTransId="{CCF8217D-9C48-45DE-80AA-131601FC5516}"/>
    <dgm:cxn modelId="{FA23B202-4F5D-41CD-92C1-5C6E46957D77}" type="presOf" srcId="{D00593D3-32A9-4F09-A56F-790968794649}" destId="{B3B6B191-E67A-4D4D-949A-DDD789F7CD71}" srcOrd="0" destOrd="0" presId="urn:microsoft.com/office/officeart/2005/8/layout/hProcess9"/>
    <dgm:cxn modelId="{46A823D7-B342-4967-B540-C73B46D60DC8}" type="presParOf" srcId="{5527036A-BA43-44B7-A085-EBD6869EC98F}" destId="{8CAE2E8D-29B3-4D09-860B-3EA4E6CAB711}" srcOrd="0" destOrd="0" presId="urn:microsoft.com/office/officeart/2005/8/layout/hProcess9"/>
    <dgm:cxn modelId="{65994E1C-83EF-4747-85AF-14E5304E51A0}" type="presParOf" srcId="{5527036A-BA43-44B7-A085-EBD6869EC98F}" destId="{A72C140B-9584-42ED-90F4-C12D20C4FBD3}" srcOrd="1" destOrd="0" presId="urn:microsoft.com/office/officeart/2005/8/layout/hProcess9"/>
    <dgm:cxn modelId="{9FC027F3-BC90-4F8D-95B5-33382D814A5E}" type="presParOf" srcId="{A72C140B-9584-42ED-90F4-C12D20C4FBD3}" destId="{CBB86829-74BE-47D0-93F8-A878061B553F}" srcOrd="0" destOrd="0" presId="urn:microsoft.com/office/officeart/2005/8/layout/hProcess9"/>
    <dgm:cxn modelId="{6E2D9139-1358-4D66-8510-B65FA89B7520}" type="presParOf" srcId="{A72C140B-9584-42ED-90F4-C12D20C4FBD3}" destId="{4043DB62-669D-433A-9D5F-0D9294C5A6CD}" srcOrd="1" destOrd="0" presId="urn:microsoft.com/office/officeart/2005/8/layout/hProcess9"/>
    <dgm:cxn modelId="{CCAA1559-E2FC-4E11-AF27-1B1744DC5F60}" type="presParOf" srcId="{A72C140B-9584-42ED-90F4-C12D20C4FBD3}" destId="{B3B6B191-E67A-4D4D-949A-DDD789F7CD71}" srcOrd="2" destOrd="0" presId="urn:microsoft.com/office/officeart/2005/8/layout/hProcess9"/>
    <dgm:cxn modelId="{2D2DADC0-C06B-4CC7-8B48-9327509D005F}" type="presParOf" srcId="{A72C140B-9584-42ED-90F4-C12D20C4FBD3}" destId="{6DDF0539-1566-4932-8A92-03BFAC7C8153}" srcOrd="3" destOrd="0" presId="urn:microsoft.com/office/officeart/2005/8/layout/hProcess9"/>
    <dgm:cxn modelId="{C0E41CE9-D727-41CD-872C-085FF0B0549D}" type="presParOf" srcId="{A72C140B-9584-42ED-90F4-C12D20C4FBD3}" destId="{B206A10F-0A7A-4C4D-955A-99EDEB5E8626}"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E2E8D-29B3-4D09-860B-3EA4E6CAB711}">
      <dsp:nvSpPr>
        <dsp:cNvPr id="0" name=""/>
        <dsp:cNvSpPr/>
      </dsp:nvSpPr>
      <dsp:spPr>
        <a:xfrm>
          <a:off x="1053171" y="720622"/>
          <a:ext cx="9136443" cy="2042127"/>
        </a:xfrm>
        <a:prstGeom prst="rightArrow">
          <a:avLst/>
        </a:prstGeom>
        <a:solidFill>
          <a:schemeClr val="accent5">
            <a:lumMod val="20000"/>
            <a:lumOff val="80000"/>
          </a:schemeClr>
        </a:solidFill>
        <a:ln>
          <a:noFill/>
        </a:ln>
        <a:effectLst/>
      </dsp:spPr>
      <dsp:style>
        <a:lnRef idx="0">
          <a:scrgbClr r="0" g="0" b="0"/>
        </a:lnRef>
        <a:fillRef idx="1">
          <a:scrgbClr r="0" g="0" b="0"/>
        </a:fillRef>
        <a:effectRef idx="0">
          <a:scrgbClr r="0" g="0" b="0"/>
        </a:effectRef>
        <a:fontRef idx="minor"/>
      </dsp:style>
    </dsp:sp>
    <dsp:sp modelId="{CBB86829-74BE-47D0-93F8-A878061B553F}">
      <dsp:nvSpPr>
        <dsp:cNvPr id="0" name=""/>
        <dsp:cNvSpPr/>
      </dsp:nvSpPr>
      <dsp:spPr>
        <a:xfrm>
          <a:off x="541416" y="694785"/>
          <a:ext cx="2805880" cy="3681198"/>
        </a:xfrm>
        <a:prstGeom prst="roundRect">
          <a:avLst/>
        </a:prstGeom>
        <a:gradFill rotWithShape="1">
          <a:gsLst>
            <a:gs pos="0">
              <a:schemeClr val="accent1">
                <a:tint val="96000"/>
                <a:lumMod val="100000"/>
              </a:schemeClr>
            </a:gs>
            <a:gs pos="78000">
              <a:schemeClr val="accent1">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hemeClr val="accent1"/>
        </a:lnRef>
        <a:fillRef idx="3">
          <a:schemeClr val="accent1"/>
        </a:fillRef>
        <a:effectRef idx="3">
          <a:schemeClr val="accent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kern="1200" dirty="0" smtClean="0">
              <a:solidFill>
                <a:srgbClr val="FF0000"/>
              </a:solidFill>
              <a:latin typeface="Times New Roman" pitchFamily="18" charset="0"/>
              <a:cs typeface="Times New Roman" pitchFamily="18" charset="0"/>
            </a:rPr>
            <a:t>Оқу мақсаты</a:t>
          </a:r>
          <a:r>
            <a:rPr lang="kk-KZ" sz="1800" b="1" kern="1200" dirty="0" smtClean="0">
              <a:solidFill>
                <a:srgbClr val="002060"/>
              </a:solidFill>
              <a:latin typeface="Times New Roman" pitchFamily="18" charset="0"/>
              <a:cs typeface="Times New Roman" pitchFamily="18" charset="0"/>
            </a:rPr>
            <a:t>:</a:t>
          </a:r>
        </a:p>
        <a:p>
          <a:pPr lvl="0" algn="ctr" defTabSz="800100">
            <a:lnSpc>
              <a:spcPct val="90000"/>
            </a:lnSpc>
            <a:spcBef>
              <a:spcPct val="0"/>
            </a:spcBef>
            <a:spcAft>
              <a:spcPct val="35000"/>
            </a:spcAft>
          </a:pPr>
          <a:r>
            <a:rPr lang="kk-KZ" sz="1800" b="1" kern="1200" dirty="0" smtClean="0">
              <a:solidFill>
                <a:srgbClr val="002060"/>
              </a:solidFill>
              <a:latin typeface="Times New Roman" pitchFamily="18" charset="0"/>
              <a:cs typeface="Times New Roman" pitchFamily="18" charset="0"/>
            </a:rPr>
            <a:t>1.1.3.6</a:t>
          </a:r>
          <a:r>
            <a:rPr lang="kk-KZ" sz="1800" kern="1200" dirty="0" smtClean="0">
              <a:solidFill>
                <a:srgbClr val="002060"/>
              </a:solidFill>
              <a:latin typeface="Times New Roman" pitchFamily="18" charset="0"/>
              <a:cs typeface="Times New Roman" pitchFamily="18" charset="0"/>
            </a:rPr>
            <a:t> 1 тг, 2 тг, 5 тг, 10 тг, 20 тг тиындарымен түрлі операцияларды орындау</a:t>
          </a:r>
          <a:endParaRPr lang="kk-KZ" sz="1800" b="1" kern="1200" dirty="0" smtClean="0">
            <a:solidFill>
              <a:srgbClr val="002060"/>
            </a:solidFill>
            <a:latin typeface="Times New Roman" pitchFamily="18" charset="0"/>
            <a:cs typeface="Times New Roman" pitchFamily="18" charset="0"/>
          </a:endParaRPr>
        </a:p>
        <a:p>
          <a:pPr lvl="0" algn="ctr" defTabSz="800100">
            <a:lnSpc>
              <a:spcPct val="90000"/>
            </a:lnSpc>
            <a:spcBef>
              <a:spcPct val="0"/>
            </a:spcBef>
            <a:spcAft>
              <a:spcPct val="35000"/>
            </a:spcAft>
          </a:pPr>
          <a:r>
            <a:rPr lang="kk-KZ" sz="1800" b="1" kern="1200" dirty="0" smtClean="0">
              <a:solidFill>
                <a:srgbClr val="002060"/>
              </a:solidFill>
              <a:latin typeface="Times New Roman" pitchFamily="18" charset="0"/>
              <a:cs typeface="Times New Roman" pitchFamily="18" charset="0"/>
            </a:rPr>
            <a:t/>
          </a:r>
          <a:br>
            <a:rPr lang="kk-KZ" sz="1800" b="1" kern="1200" dirty="0" smtClean="0">
              <a:solidFill>
                <a:srgbClr val="002060"/>
              </a:solidFill>
              <a:latin typeface="Times New Roman" pitchFamily="18" charset="0"/>
              <a:cs typeface="Times New Roman" pitchFamily="18" charset="0"/>
            </a:rPr>
          </a:br>
          <a:endParaRPr lang="ru-RU" sz="1400" kern="1200" dirty="0">
            <a:solidFill>
              <a:srgbClr val="002060"/>
            </a:solidFill>
            <a:latin typeface="Times New Roman" pitchFamily="18" charset="0"/>
            <a:cs typeface="Times New Roman" pitchFamily="18" charset="0"/>
          </a:endParaRPr>
        </a:p>
      </dsp:txBody>
      <dsp:txXfrm>
        <a:off x="678388" y="831757"/>
        <a:ext cx="2531936" cy="3407254"/>
      </dsp:txXfrm>
    </dsp:sp>
    <dsp:sp modelId="{B3B6B191-E67A-4D4D-949A-DDD789F7CD71}">
      <dsp:nvSpPr>
        <dsp:cNvPr id="0" name=""/>
        <dsp:cNvSpPr/>
      </dsp:nvSpPr>
      <dsp:spPr>
        <a:xfrm>
          <a:off x="3492448" y="469900"/>
          <a:ext cx="4063285" cy="4721011"/>
        </a:xfrm>
        <a:prstGeom prst="round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b="1" kern="1200" dirty="0" smtClean="0">
              <a:solidFill>
                <a:srgbClr val="FF0000"/>
              </a:solidFill>
              <a:latin typeface="Times New Roman" pitchFamily="18" charset="0"/>
              <a:cs typeface="Times New Roman" pitchFamily="18" charset="0"/>
            </a:rPr>
            <a:t>Сабақ мақсаты:</a:t>
          </a:r>
        </a:p>
        <a:p>
          <a:pPr lvl="0" algn="ctr" defTabSz="889000">
            <a:lnSpc>
              <a:spcPct val="90000"/>
            </a:lnSpc>
            <a:spcBef>
              <a:spcPct val="0"/>
            </a:spcBef>
            <a:spcAft>
              <a:spcPct val="35000"/>
            </a:spcAft>
          </a:pPr>
          <a:r>
            <a:rPr lang="ru-RU" sz="1800" b="1" kern="1200" dirty="0" err="1" smtClean="0">
              <a:solidFill>
                <a:srgbClr val="FF0000"/>
              </a:solidFill>
              <a:latin typeface="Times New Roman" pitchFamily="18" charset="0"/>
              <a:cs typeface="Times New Roman" pitchFamily="18" charset="0"/>
            </a:rPr>
            <a:t>Барлық</a:t>
          </a:r>
          <a:r>
            <a:rPr lang="ru-RU" sz="1800" b="1" kern="1200" dirty="0" smtClean="0">
              <a:solidFill>
                <a:srgbClr val="FF0000"/>
              </a:solidFill>
              <a:latin typeface="Times New Roman" pitchFamily="18" charset="0"/>
              <a:cs typeface="Times New Roman" pitchFamily="18" charset="0"/>
            </a:rPr>
            <a:t> </a:t>
          </a:r>
          <a:r>
            <a:rPr lang="ru-RU" sz="1800" b="1" kern="1200" dirty="0" err="1" smtClean="0">
              <a:solidFill>
                <a:srgbClr val="FF0000"/>
              </a:solidFill>
              <a:latin typeface="Times New Roman" pitchFamily="18" charset="0"/>
              <a:cs typeface="Times New Roman" pitchFamily="18" charset="0"/>
            </a:rPr>
            <a:t>оқушылар</a:t>
          </a:r>
          <a:r>
            <a:rPr lang="ru-RU" sz="1800" b="1" kern="1200" dirty="0" smtClean="0">
              <a:solidFill>
                <a:srgbClr val="FF0000"/>
              </a:solidFill>
              <a:latin typeface="Times New Roman" pitchFamily="18" charset="0"/>
              <a:cs typeface="Times New Roman" pitchFamily="18" charset="0"/>
            </a:rPr>
            <a:t>:</a:t>
          </a:r>
        </a:p>
        <a:p>
          <a:pPr lvl="0" algn="ctr" defTabSz="889000">
            <a:lnSpc>
              <a:spcPct val="90000"/>
            </a:lnSpc>
            <a:spcBef>
              <a:spcPct val="0"/>
            </a:spcBef>
            <a:spcAft>
              <a:spcPct val="35000"/>
            </a:spcAft>
          </a:pPr>
          <a:r>
            <a:rPr lang="kk-KZ" sz="1800" b="1" kern="1200" dirty="0" smtClean="0">
              <a:solidFill>
                <a:srgbClr val="002060"/>
              </a:solidFill>
              <a:latin typeface="Times New Roman" pitchFamily="18" charset="0"/>
              <a:cs typeface="Times New Roman" pitchFamily="18" charset="0"/>
            </a:rPr>
            <a:t>Ақша, теңге туралы түсіндіреді, операциялар жүргізе алады, монета түрлерін ажыратады.</a:t>
          </a:r>
          <a:endParaRPr lang="ru-RU" sz="1800" b="1" kern="1200" dirty="0" smtClean="0">
            <a:solidFill>
              <a:srgbClr val="002060"/>
            </a:solidFill>
            <a:latin typeface="Times New Roman" pitchFamily="18" charset="0"/>
            <a:cs typeface="Times New Roman" pitchFamily="18" charset="0"/>
          </a:endParaRPr>
        </a:p>
        <a:p>
          <a:pPr lvl="0" algn="ctr" defTabSz="889000">
            <a:lnSpc>
              <a:spcPct val="90000"/>
            </a:lnSpc>
            <a:spcBef>
              <a:spcPct val="0"/>
            </a:spcBef>
            <a:spcAft>
              <a:spcPct val="35000"/>
            </a:spcAft>
          </a:pPr>
          <a:r>
            <a:rPr lang="ru-RU" sz="1800" b="1" kern="1200" dirty="0" err="1" smtClean="0">
              <a:solidFill>
                <a:srgbClr val="FF0000"/>
              </a:solidFill>
              <a:latin typeface="Times New Roman" pitchFamily="18" charset="0"/>
              <a:cs typeface="Times New Roman" pitchFamily="18" charset="0"/>
            </a:rPr>
            <a:t>Көптеген</a:t>
          </a:r>
          <a:r>
            <a:rPr lang="ru-RU" sz="1800" b="1" kern="1200" dirty="0" smtClean="0">
              <a:solidFill>
                <a:srgbClr val="FF0000"/>
              </a:solidFill>
              <a:latin typeface="Times New Roman" pitchFamily="18" charset="0"/>
              <a:cs typeface="Times New Roman" pitchFamily="18" charset="0"/>
            </a:rPr>
            <a:t> </a:t>
          </a:r>
          <a:r>
            <a:rPr lang="ru-RU" sz="1800" b="1" kern="1200" dirty="0" err="1" smtClean="0">
              <a:solidFill>
                <a:srgbClr val="FF0000"/>
              </a:solidFill>
              <a:latin typeface="Times New Roman" pitchFamily="18" charset="0"/>
              <a:cs typeface="Times New Roman" pitchFamily="18" charset="0"/>
            </a:rPr>
            <a:t>оқушылар</a:t>
          </a:r>
          <a:r>
            <a:rPr lang="ru-RU" sz="1800" b="1" kern="1200" dirty="0" smtClean="0">
              <a:solidFill>
                <a:srgbClr val="FF0000"/>
              </a:solidFill>
              <a:latin typeface="Times New Roman" pitchFamily="18" charset="0"/>
              <a:cs typeface="Times New Roman" pitchFamily="18" charset="0"/>
            </a:rPr>
            <a:t>:</a:t>
          </a:r>
        </a:p>
        <a:p>
          <a:pPr lvl="0" algn="ctr" defTabSz="889000">
            <a:lnSpc>
              <a:spcPct val="90000"/>
            </a:lnSpc>
            <a:spcBef>
              <a:spcPct val="0"/>
            </a:spcBef>
            <a:spcAft>
              <a:spcPct val="35000"/>
            </a:spcAft>
          </a:pPr>
          <a:r>
            <a:rPr lang="kk-KZ" sz="1800" b="1" kern="1200" dirty="0" smtClean="0">
              <a:solidFill>
                <a:srgbClr val="002060"/>
              </a:solidFill>
              <a:effectLst/>
              <a:latin typeface="Times New Roman"/>
              <a:ea typeface="Calibri"/>
            </a:rPr>
            <a:t>1 тг, 2 тг, 5 тг,10 тг, 20 тг өмірде қолдана алады, тәжірбиеде көрсетеді</a:t>
          </a:r>
          <a:r>
            <a:rPr lang="kk-KZ" sz="1800" kern="1200" dirty="0" smtClean="0">
              <a:effectLst/>
              <a:latin typeface="Times New Roman"/>
              <a:ea typeface="Calibri"/>
            </a:rPr>
            <a:t>.</a:t>
          </a:r>
          <a:endParaRPr lang="ru-RU" sz="1800" b="1" kern="1200" dirty="0" smtClean="0">
            <a:solidFill>
              <a:srgbClr val="FF0000"/>
            </a:solidFill>
            <a:latin typeface="Times New Roman" pitchFamily="18" charset="0"/>
            <a:cs typeface="Times New Roman" pitchFamily="18" charset="0"/>
          </a:endParaRPr>
        </a:p>
        <a:p>
          <a:pPr lvl="0" algn="ctr" defTabSz="889000">
            <a:lnSpc>
              <a:spcPct val="90000"/>
            </a:lnSpc>
            <a:spcBef>
              <a:spcPct val="0"/>
            </a:spcBef>
            <a:spcAft>
              <a:spcPct val="35000"/>
            </a:spcAft>
          </a:pPr>
          <a:r>
            <a:rPr lang="ru-RU" sz="1800" b="1" kern="1200" dirty="0" err="1" smtClean="0">
              <a:solidFill>
                <a:srgbClr val="FF0000"/>
              </a:solidFill>
              <a:latin typeface="Times New Roman" pitchFamily="18" charset="0"/>
              <a:cs typeface="Times New Roman" pitchFamily="18" charset="0"/>
            </a:rPr>
            <a:t>Кейбір</a:t>
          </a:r>
          <a:r>
            <a:rPr lang="ru-RU" sz="1800" b="1" kern="1200" dirty="0" smtClean="0">
              <a:solidFill>
                <a:srgbClr val="FF0000"/>
              </a:solidFill>
              <a:latin typeface="Times New Roman" pitchFamily="18" charset="0"/>
              <a:cs typeface="Times New Roman" pitchFamily="18" charset="0"/>
            </a:rPr>
            <a:t> </a:t>
          </a:r>
          <a:r>
            <a:rPr lang="ru-RU" sz="1800" b="1" kern="1200" dirty="0" err="1" smtClean="0">
              <a:solidFill>
                <a:srgbClr val="FF0000"/>
              </a:solidFill>
              <a:latin typeface="Times New Roman" pitchFamily="18" charset="0"/>
              <a:cs typeface="Times New Roman" pitchFamily="18" charset="0"/>
            </a:rPr>
            <a:t>оқушылар</a:t>
          </a:r>
          <a:r>
            <a:rPr lang="ru-RU" sz="1800" b="1" kern="1200" dirty="0" smtClean="0">
              <a:solidFill>
                <a:srgbClr val="FF0000"/>
              </a:solidFill>
              <a:latin typeface="Times New Roman" pitchFamily="18" charset="0"/>
              <a:cs typeface="Times New Roman" pitchFamily="18" charset="0"/>
            </a:rPr>
            <a:t>:</a:t>
          </a:r>
        </a:p>
        <a:p>
          <a:pPr lvl="0" algn="ctr" defTabSz="889000">
            <a:lnSpc>
              <a:spcPct val="90000"/>
            </a:lnSpc>
            <a:spcBef>
              <a:spcPct val="0"/>
            </a:spcBef>
            <a:spcAft>
              <a:spcPct val="35000"/>
            </a:spcAft>
          </a:pPr>
          <a:r>
            <a:rPr lang="kk-KZ" sz="1800" b="1" kern="1200" dirty="0" smtClean="0">
              <a:solidFill>
                <a:srgbClr val="002060"/>
              </a:solidFill>
              <a:effectLst/>
              <a:latin typeface="Times New Roman"/>
              <a:ea typeface="Calibri"/>
              <a:cs typeface="Times New Roman"/>
            </a:rPr>
            <a:t>Тиындарды пайдалана отырып,есептер құрастырады</a:t>
          </a:r>
          <a:r>
            <a:rPr lang="kk-KZ" sz="1800" kern="1200" dirty="0" smtClean="0">
              <a:effectLst/>
              <a:latin typeface="Times New Roman"/>
              <a:ea typeface="Calibri"/>
              <a:cs typeface="Times New Roman"/>
            </a:rPr>
            <a:t>.</a:t>
          </a:r>
          <a:endParaRPr lang="ru-RU" sz="1400" kern="1200" dirty="0">
            <a:solidFill>
              <a:srgbClr val="002060"/>
            </a:solidFill>
            <a:latin typeface="Times New Roman" pitchFamily="18" charset="0"/>
            <a:cs typeface="Times New Roman" pitchFamily="18" charset="0"/>
          </a:endParaRPr>
        </a:p>
      </dsp:txBody>
      <dsp:txXfrm>
        <a:off x="3690801" y="668253"/>
        <a:ext cx="3666579" cy="4324305"/>
      </dsp:txXfrm>
    </dsp:sp>
    <dsp:sp modelId="{B206A10F-0A7A-4C4D-955A-99EDEB5E8626}">
      <dsp:nvSpPr>
        <dsp:cNvPr id="0" name=""/>
        <dsp:cNvSpPr/>
      </dsp:nvSpPr>
      <dsp:spPr>
        <a:xfrm>
          <a:off x="7674709" y="643222"/>
          <a:ext cx="3417455" cy="3842173"/>
        </a:xfrm>
        <a:prstGeom prst="roundRect">
          <a:avLst/>
        </a:prstGeom>
        <a:gradFill rotWithShape="1">
          <a:gsLst>
            <a:gs pos="0">
              <a:schemeClr val="accent1">
                <a:tint val="96000"/>
                <a:lumMod val="100000"/>
              </a:schemeClr>
            </a:gs>
            <a:gs pos="78000">
              <a:schemeClr val="accent1">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hemeClr val="accent1"/>
        </a:lnRef>
        <a:fillRef idx="3">
          <a:schemeClr val="accent1"/>
        </a:fillRef>
        <a:effectRef idx="3">
          <a:schemeClr val="accent1"/>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endParaRPr lang="ru-RU" sz="1400" b="1" kern="1200" dirty="0" smtClean="0">
            <a:solidFill>
              <a:srgbClr val="FF0000"/>
            </a:solidFill>
            <a:latin typeface="Times New Roman" pitchFamily="18" charset="0"/>
            <a:cs typeface="Times New Roman" pitchFamily="18" charset="0"/>
          </a:endParaRPr>
        </a:p>
        <a:p>
          <a:pPr lvl="0" algn="ctr" defTabSz="622300">
            <a:lnSpc>
              <a:spcPct val="90000"/>
            </a:lnSpc>
            <a:spcBef>
              <a:spcPct val="0"/>
            </a:spcBef>
            <a:spcAft>
              <a:spcPct val="35000"/>
            </a:spcAft>
          </a:pPr>
          <a:r>
            <a:rPr lang="kk-KZ" sz="1800" b="1" kern="1200" dirty="0" smtClean="0">
              <a:solidFill>
                <a:srgbClr val="FF0000"/>
              </a:solidFill>
              <a:latin typeface="Times New Roman" pitchFamily="18" charset="0"/>
              <a:cs typeface="Times New Roman" pitchFamily="18" charset="0"/>
            </a:rPr>
            <a:t>Бағалау критерийлері</a:t>
          </a:r>
        </a:p>
        <a:p>
          <a:pPr lvl="0" algn="ctr" defTabSz="622300">
            <a:lnSpc>
              <a:spcPct val="90000"/>
            </a:lnSpc>
            <a:spcBef>
              <a:spcPct val="0"/>
            </a:spcBef>
            <a:spcAft>
              <a:spcPct val="35000"/>
            </a:spcAft>
          </a:pPr>
          <a:r>
            <a:rPr lang="kk-KZ" sz="1800" b="1" kern="1200" dirty="0" smtClean="0">
              <a:solidFill>
                <a:srgbClr val="002060"/>
              </a:solidFill>
              <a:effectLst/>
              <a:latin typeface="Times New Roman"/>
              <a:ea typeface="Calibri"/>
              <a:cs typeface="Times New Roman"/>
            </a:rPr>
            <a:t>-Ақша мен монетаны ажыратады және салыстырады.</a:t>
          </a:r>
          <a:endParaRPr lang="ru-RU" sz="1800" b="1" kern="1200" dirty="0" smtClean="0">
            <a:solidFill>
              <a:srgbClr val="002060"/>
            </a:solidFill>
            <a:effectLst/>
            <a:latin typeface="Cambria"/>
            <a:ea typeface="Calibri"/>
            <a:cs typeface="Times New Roman"/>
          </a:endParaRPr>
        </a:p>
        <a:p>
          <a:pPr lvl="0" algn="ctr" defTabSz="622300">
            <a:lnSpc>
              <a:spcPct val="90000"/>
            </a:lnSpc>
            <a:spcBef>
              <a:spcPct val="0"/>
            </a:spcBef>
            <a:spcAft>
              <a:spcPct val="35000"/>
            </a:spcAft>
          </a:pPr>
          <a:r>
            <a:rPr lang="kk-KZ" sz="1800" b="1" kern="1200" dirty="0" smtClean="0">
              <a:solidFill>
                <a:srgbClr val="002060"/>
              </a:solidFill>
              <a:effectLst/>
              <a:latin typeface="Times New Roman"/>
              <a:ea typeface="Calibri"/>
            </a:rPr>
            <a:t>-Амалдарды қолданып,есептер құрастырады</a:t>
          </a:r>
          <a:r>
            <a:rPr lang="kk-KZ" sz="1800" kern="1200" dirty="0" smtClean="0">
              <a:effectLst/>
              <a:latin typeface="Times New Roman"/>
              <a:ea typeface="Calibri"/>
            </a:rPr>
            <a:t>.</a:t>
          </a:r>
          <a:endParaRPr lang="kk-KZ" sz="1800" b="1" kern="1200" dirty="0" smtClean="0">
            <a:solidFill>
              <a:srgbClr val="FF0000"/>
            </a:solidFill>
            <a:latin typeface="Times New Roman" pitchFamily="18" charset="0"/>
            <a:cs typeface="Times New Roman" pitchFamily="18" charset="0"/>
          </a:endParaRPr>
        </a:p>
        <a:p>
          <a:pPr lvl="0" algn="ctr" defTabSz="622300">
            <a:lnSpc>
              <a:spcPct val="90000"/>
            </a:lnSpc>
            <a:spcBef>
              <a:spcPct val="0"/>
            </a:spcBef>
            <a:spcAft>
              <a:spcPct val="35000"/>
            </a:spcAft>
          </a:pPr>
          <a:endParaRPr lang="kk-KZ" sz="1800" b="1" kern="1200" dirty="0" smtClean="0">
            <a:solidFill>
              <a:srgbClr val="FF0000"/>
            </a:solidFill>
            <a:latin typeface="Times New Roman" pitchFamily="18" charset="0"/>
            <a:cs typeface="Times New Roman" pitchFamily="18" charset="0"/>
          </a:endParaRPr>
        </a:p>
        <a:p>
          <a:pPr lvl="0" algn="ctr" defTabSz="622300">
            <a:lnSpc>
              <a:spcPct val="90000"/>
            </a:lnSpc>
            <a:spcBef>
              <a:spcPct val="0"/>
            </a:spcBef>
            <a:spcAft>
              <a:spcPct val="35000"/>
            </a:spcAft>
          </a:pPr>
          <a:endParaRPr lang="kk-KZ" sz="1800" b="1" kern="1200" dirty="0" smtClean="0">
            <a:solidFill>
              <a:srgbClr val="FF0000"/>
            </a:solidFill>
            <a:latin typeface="Times New Roman" pitchFamily="18" charset="0"/>
            <a:cs typeface="Times New Roman" pitchFamily="18" charset="0"/>
          </a:endParaRPr>
        </a:p>
        <a:p>
          <a:pPr lvl="0" algn="ctr" defTabSz="622300">
            <a:lnSpc>
              <a:spcPct val="90000"/>
            </a:lnSpc>
            <a:spcBef>
              <a:spcPct val="0"/>
            </a:spcBef>
            <a:spcAft>
              <a:spcPct val="35000"/>
            </a:spcAft>
          </a:pPr>
          <a:endParaRPr lang="ru-RU" sz="1800" b="1" kern="1200" dirty="0" smtClean="0">
            <a:solidFill>
              <a:srgbClr val="FF0000"/>
            </a:solidFill>
            <a:latin typeface="Times New Roman" pitchFamily="18" charset="0"/>
            <a:cs typeface="Times New Roman" pitchFamily="18" charset="0"/>
          </a:endParaRPr>
        </a:p>
        <a:p>
          <a:pPr lvl="0" algn="ctr" defTabSz="622300">
            <a:lnSpc>
              <a:spcPct val="90000"/>
            </a:lnSpc>
            <a:spcBef>
              <a:spcPct val="0"/>
            </a:spcBef>
            <a:spcAft>
              <a:spcPct val="35000"/>
            </a:spcAft>
          </a:pPr>
          <a:endParaRPr lang="ru-RU" sz="1400" kern="1200" dirty="0">
            <a:solidFill>
              <a:srgbClr val="002060"/>
            </a:solidFill>
            <a:latin typeface="Times New Roman" pitchFamily="18" charset="0"/>
            <a:cs typeface="Times New Roman" pitchFamily="18" charset="0"/>
          </a:endParaRPr>
        </a:p>
      </dsp:txBody>
      <dsp:txXfrm>
        <a:off x="7841535" y="810048"/>
        <a:ext cx="3083803" cy="350852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AA3C5786-8489-4E28-AC2B-09E08EA5EAC3}" type="datetimeFigureOut">
              <a:rPr lang="ru-RU" smtClean="0"/>
              <a:pPr/>
              <a:t>11.03.2020</a:t>
            </a:fld>
            <a:endParaRPr lang="ru-RU" dirty="0"/>
          </a:p>
        </p:txBody>
      </p:sp>
      <p:sp>
        <p:nvSpPr>
          <p:cNvPr id="4" name="Образ слайда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F9D45A1E-BE0C-4DAE-823B-A70403CE46A3}" type="slidenum">
              <a:rPr lang="ru-RU" smtClean="0"/>
              <a:pPr/>
              <a:t>‹#›</a:t>
            </a:fld>
            <a:endParaRPr lang="ru-RU" dirty="0"/>
          </a:p>
        </p:txBody>
      </p:sp>
    </p:spTree>
    <p:extLst>
      <p:ext uri="{BB962C8B-B14F-4D97-AF65-F5344CB8AC3E}">
        <p14:creationId xmlns:p14="http://schemas.microsoft.com/office/powerpoint/2010/main" val="2202605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532749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2807056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45185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237851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6141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1383251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573458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54163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869502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149595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854846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24346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112306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839225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1038732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202C442-9709-4934-9AC9-37B6E8F7CCC7}" type="datetimeFigureOut">
              <a:rPr lang="ru-RU" smtClean="0"/>
              <a:pPr/>
              <a:t>11.03.2020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3560403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02C442-9709-4934-9AC9-37B6E8F7CCC7}" type="datetimeFigureOut">
              <a:rPr lang="ru-RU" smtClean="0"/>
              <a:pPr/>
              <a:t>11.03.2020</a:t>
            </a:fld>
            <a:endParaRPr lang="ru-RU"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A99B508-5526-44B8-BAAB-F5A60F3BFEDE}" type="slidenum">
              <a:rPr lang="ru-RU" smtClean="0"/>
              <a:pPr/>
              <a:t>‹#›</a:t>
            </a:fld>
            <a:endParaRPr lang="ru-RU" dirty="0"/>
          </a:p>
        </p:txBody>
      </p:sp>
    </p:spTree>
    <p:extLst>
      <p:ext uri="{BB962C8B-B14F-4D97-AF65-F5344CB8AC3E}">
        <p14:creationId xmlns:p14="http://schemas.microsoft.com/office/powerpoint/2010/main" val="1236039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602677231"/>
              </p:ext>
            </p:extLst>
          </p:nvPr>
        </p:nvGraphicFramePr>
        <p:xfrm>
          <a:off x="342900" y="1308100"/>
          <a:ext cx="11620500" cy="5941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Табличка 2"/>
          <p:cNvSpPr/>
          <p:nvPr/>
        </p:nvSpPr>
        <p:spPr>
          <a:xfrm>
            <a:off x="900314" y="121025"/>
            <a:ext cx="10314533" cy="1627094"/>
          </a:xfrm>
          <a:prstGeom prst="plaque">
            <a:avLst/>
          </a:prstGeom>
          <a:gradFill>
            <a:gsLst>
              <a:gs pos="0">
                <a:srgbClr val="FFF200">
                  <a:alpha val="51000"/>
                </a:srgbClr>
              </a:gs>
              <a:gs pos="45000">
                <a:srgbClr val="FF7A00">
                  <a:alpha val="63000"/>
                </a:srgbClr>
              </a:gs>
              <a:gs pos="70000">
                <a:srgbClr val="FF0300">
                  <a:alpha val="70000"/>
                </a:srgbClr>
              </a:gs>
            </a:gsLst>
            <a:path path="circl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002060"/>
                </a:solidFill>
                <a:latin typeface="Times New Roman" pitchFamily="18" charset="0"/>
                <a:cs typeface="Times New Roman" pitchFamily="18" charset="0"/>
              </a:rPr>
              <a:t>Мұғалімнің аты-жөні:: Сұлтанбек Гүлшат</a:t>
            </a:r>
          </a:p>
          <a:p>
            <a:pPr algn="ctr"/>
            <a:r>
              <a:rPr lang="kk-KZ" b="1" dirty="0" smtClean="0">
                <a:solidFill>
                  <a:srgbClr val="002060"/>
                </a:solidFill>
                <a:latin typeface="Times New Roman" pitchFamily="18" charset="0"/>
                <a:cs typeface="Times New Roman" pitchFamily="18" charset="0"/>
              </a:rPr>
              <a:t>Сыныбы: 1 </a:t>
            </a:r>
          </a:p>
          <a:p>
            <a:pPr algn="ctr"/>
            <a:r>
              <a:rPr lang="kk-KZ" b="1" dirty="0" smtClean="0">
                <a:solidFill>
                  <a:srgbClr val="002060"/>
                </a:solidFill>
                <a:latin typeface="Times New Roman" pitchFamily="18" charset="0"/>
                <a:cs typeface="Times New Roman" pitchFamily="18" charset="0"/>
              </a:rPr>
              <a:t>Пәні:Математика</a:t>
            </a:r>
          </a:p>
          <a:p>
            <a:pPr algn="ctr"/>
            <a:r>
              <a:rPr lang="kk-KZ" b="1" dirty="0" smtClean="0">
                <a:solidFill>
                  <a:srgbClr val="002060"/>
                </a:solidFill>
                <a:latin typeface="Times New Roman" pitchFamily="18" charset="0"/>
                <a:cs typeface="Times New Roman" pitchFamily="18" charset="0"/>
              </a:rPr>
              <a:t>Ұзақ мерзімді жоспар: 7-бөлім «Тағам және сусын»</a:t>
            </a:r>
          </a:p>
          <a:p>
            <a:pPr algn="ctr"/>
            <a:r>
              <a:rPr lang="kk-KZ" b="1" dirty="0" smtClean="0">
                <a:solidFill>
                  <a:srgbClr val="002060"/>
                </a:solidFill>
                <a:latin typeface="Times New Roman" pitchFamily="18" charset="0"/>
                <a:cs typeface="Times New Roman" pitchFamily="18" charset="0"/>
              </a:rPr>
              <a:t>Тақырыбы:    </a:t>
            </a:r>
            <a:r>
              <a:rPr lang="kk-KZ" b="1" dirty="0" smtClean="0">
                <a:solidFill>
                  <a:srgbClr val="002060"/>
                </a:solidFill>
                <a:latin typeface="Times New Roman"/>
              </a:rPr>
              <a:t>Ақша.Теңге</a:t>
            </a:r>
            <a:endParaRPr lang="ru-RU"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86838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Блок-схема: подготовка 8"/>
          <p:cNvSpPr/>
          <p:nvPr/>
        </p:nvSpPr>
        <p:spPr>
          <a:xfrm>
            <a:off x="177800" y="1547950"/>
            <a:ext cx="7112000" cy="5170350"/>
          </a:xfrm>
          <a:prstGeom prst="flowChartPreparation">
            <a:avLst/>
          </a:prstGeom>
          <a:solidFill>
            <a:srgbClr val="92D050">
              <a:alpha val="5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kk-KZ" sz="1400" b="1" dirty="0" smtClean="0">
              <a:solidFill>
                <a:srgbClr val="C00000"/>
              </a:solidFill>
              <a:latin typeface="Times New Roman" pitchFamily="18" charset="0"/>
              <a:cs typeface="Times New Roman" pitchFamily="18" charset="0"/>
            </a:endParaRPr>
          </a:p>
          <a:p>
            <a:pPr algn="just"/>
            <a:r>
              <a:rPr lang="kk-KZ" sz="2000" b="1" dirty="0" smtClean="0">
                <a:solidFill>
                  <a:srgbClr val="C00000"/>
                </a:solidFill>
                <a:latin typeface="Times New Roman" pitchFamily="18" charset="0"/>
                <a:cs typeface="Times New Roman" pitchFamily="18" charset="0"/>
              </a:rPr>
              <a:t>Топтық жұмыс </a:t>
            </a:r>
            <a:r>
              <a:rPr lang="kk-KZ" b="1" dirty="0" smtClean="0">
                <a:solidFill>
                  <a:srgbClr val="002060"/>
                </a:solidFill>
                <a:latin typeface="Times New Roman"/>
                <a:ea typeface="Calibri"/>
                <a:cs typeface="Times New Roman"/>
              </a:rPr>
              <a:t>«Ойлан ,тап» әдісі</a:t>
            </a:r>
            <a:endParaRPr lang="ru-RU" sz="1400" b="1" dirty="0" smtClean="0">
              <a:solidFill>
                <a:srgbClr val="002060"/>
              </a:solidFill>
              <a:latin typeface="Cambria"/>
              <a:ea typeface="Calibri"/>
              <a:cs typeface="Times New Roman"/>
            </a:endParaRPr>
          </a:p>
          <a:p>
            <a:pPr>
              <a:lnSpc>
                <a:spcPct val="115000"/>
              </a:lnSpc>
              <a:spcAft>
                <a:spcPts val="0"/>
              </a:spcAft>
            </a:pPr>
            <a:r>
              <a:rPr lang="kk-KZ" b="1" dirty="0" smtClean="0">
                <a:solidFill>
                  <a:srgbClr val="002060"/>
                </a:solidFill>
                <a:latin typeface="Times New Roman"/>
                <a:ea typeface="Calibri"/>
                <a:cs typeface="Times New Roman"/>
              </a:rPr>
              <a:t>  I-топ    Монеталарды салыстыр. Оларды өсу ретімен, кему ретімен орналастыр.</a:t>
            </a:r>
          </a:p>
          <a:p>
            <a:pPr>
              <a:lnSpc>
                <a:spcPct val="115000"/>
              </a:lnSpc>
              <a:spcAft>
                <a:spcPts val="0"/>
              </a:spcAft>
            </a:pPr>
            <a:r>
              <a:rPr lang="kk-KZ" sz="2000" b="1" dirty="0" smtClean="0">
                <a:solidFill>
                  <a:srgbClr val="002060"/>
                </a:solidFill>
                <a:latin typeface="Times New Roman"/>
                <a:ea typeface="Calibri"/>
                <a:cs typeface="Times New Roman"/>
              </a:rPr>
              <a:t>.</a:t>
            </a:r>
          </a:p>
          <a:p>
            <a:pPr>
              <a:lnSpc>
                <a:spcPct val="115000"/>
              </a:lnSpc>
              <a:spcAft>
                <a:spcPts val="0"/>
              </a:spcAft>
            </a:pPr>
            <a:endParaRPr lang="kk-KZ" sz="2000" b="1" dirty="0" smtClean="0">
              <a:solidFill>
                <a:srgbClr val="002060"/>
              </a:solidFill>
              <a:latin typeface="Times New Roman"/>
              <a:ea typeface="Calibri"/>
              <a:cs typeface="Times New Roman"/>
            </a:endParaRPr>
          </a:p>
          <a:p>
            <a:pPr>
              <a:lnSpc>
                <a:spcPct val="115000"/>
              </a:lnSpc>
              <a:spcAft>
                <a:spcPts val="0"/>
              </a:spcAft>
            </a:pPr>
            <a:endParaRPr lang="ru-RU" sz="1600" b="1" dirty="0" smtClean="0">
              <a:solidFill>
                <a:srgbClr val="002060"/>
              </a:solidFill>
              <a:latin typeface="Cambria"/>
              <a:ea typeface="Calibri"/>
              <a:cs typeface="Times New Roman"/>
            </a:endParaRPr>
          </a:p>
          <a:p>
            <a:pPr>
              <a:lnSpc>
                <a:spcPct val="115000"/>
              </a:lnSpc>
              <a:spcAft>
                <a:spcPts val="0"/>
              </a:spcAft>
            </a:pPr>
            <a:r>
              <a:rPr lang="kk-KZ" sz="2000" b="1" dirty="0" smtClean="0">
                <a:solidFill>
                  <a:srgbClr val="002060"/>
                </a:solidFill>
                <a:latin typeface="Times New Roman"/>
                <a:ea typeface="Calibri"/>
                <a:cs typeface="Times New Roman"/>
              </a:rPr>
              <a:t>  II-топ </a:t>
            </a:r>
            <a:r>
              <a:rPr lang="kk-KZ" b="1" dirty="0" smtClean="0">
                <a:solidFill>
                  <a:srgbClr val="002060"/>
                </a:solidFill>
                <a:latin typeface="Times New Roman"/>
                <a:ea typeface="Calibri"/>
                <a:cs typeface="Times New Roman"/>
              </a:rPr>
              <a:t>Монеталарды салыстыр. Құны ең төмен және ең жоғарғы монетаны тап. </a:t>
            </a:r>
            <a:endParaRPr lang="ru-RU" sz="1400" b="1" dirty="0" smtClean="0">
              <a:solidFill>
                <a:srgbClr val="002060"/>
              </a:solidFill>
              <a:latin typeface="Cambria"/>
              <a:ea typeface="Calibri"/>
              <a:cs typeface="Times New Roman"/>
            </a:endParaRPr>
          </a:p>
          <a:p>
            <a:pPr>
              <a:lnSpc>
                <a:spcPct val="115000"/>
              </a:lnSpc>
              <a:spcAft>
                <a:spcPts val="1000"/>
              </a:spcAft>
            </a:pPr>
            <a:r>
              <a:rPr lang="kk-KZ" sz="2000" b="1" dirty="0" smtClean="0">
                <a:solidFill>
                  <a:srgbClr val="002060"/>
                </a:solidFill>
                <a:latin typeface="Times New Roman"/>
                <a:ea typeface="Calibri"/>
                <a:cs typeface="Times New Roman"/>
              </a:rPr>
              <a:t> </a:t>
            </a:r>
            <a:r>
              <a:rPr lang="kk-KZ" b="1" dirty="0" smtClean="0">
                <a:solidFill>
                  <a:srgbClr val="FF0000"/>
                </a:solidFill>
                <a:latin typeface="Times New Roman"/>
                <a:ea typeface="Calibri"/>
                <a:cs typeface="Times New Roman"/>
              </a:rPr>
              <a:t>Қалыптастырушы бағалау«Екі жұлдыз, бір ұсыныс»</a:t>
            </a:r>
            <a:endParaRPr lang="ru-RU" sz="1600" b="1" dirty="0" smtClean="0">
              <a:solidFill>
                <a:srgbClr val="FF0000"/>
              </a:solidFill>
              <a:latin typeface="Cambria"/>
              <a:ea typeface="Calibri"/>
              <a:cs typeface="Times New Roman"/>
            </a:endParaRPr>
          </a:p>
          <a:p>
            <a:pPr>
              <a:lnSpc>
                <a:spcPct val="115000"/>
              </a:lnSpc>
              <a:spcAft>
                <a:spcPts val="1000"/>
              </a:spcAft>
            </a:pPr>
            <a:r>
              <a:rPr lang="kk-KZ" b="1" dirty="0" smtClean="0">
                <a:solidFill>
                  <a:srgbClr val="FF0000"/>
                </a:solidFill>
                <a:latin typeface="Times New Roman"/>
                <a:ea typeface="Calibri"/>
                <a:cs typeface="Times New Roman"/>
              </a:rPr>
              <a:t>Кері байланыс : Мадақтау</a:t>
            </a:r>
            <a:endParaRPr lang="ru-RU" sz="1600" b="1" dirty="0" smtClean="0">
              <a:solidFill>
                <a:srgbClr val="FF0000"/>
              </a:solidFill>
              <a:latin typeface="Cambria"/>
              <a:ea typeface="Calibri"/>
              <a:cs typeface="Times New Roman"/>
            </a:endParaRPr>
          </a:p>
          <a:p>
            <a:pPr lvl="0"/>
            <a:r>
              <a:rPr lang="kk-KZ" b="1" dirty="0">
                <a:solidFill>
                  <a:srgbClr val="002060"/>
                </a:solidFill>
                <a:latin typeface="Times New Roman" pitchFamily="18" charset="0"/>
                <a:cs typeface="Times New Roman" pitchFamily="18" charset="0"/>
              </a:rPr>
              <a:t>1.1.3.6</a:t>
            </a:r>
            <a:r>
              <a:rPr lang="kk-KZ" dirty="0">
                <a:solidFill>
                  <a:srgbClr val="002060"/>
                </a:solidFill>
                <a:latin typeface="Times New Roman" pitchFamily="18" charset="0"/>
                <a:cs typeface="Times New Roman" pitchFamily="18" charset="0"/>
              </a:rPr>
              <a:t> 1 тг, 2 тг, 5 тг, 10 тг, 20 тг тиындарымен түрлі операцияларды орындау</a:t>
            </a:r>
            <a:endParaRPr lang="kk-KZ" b="1" dirty="0">
              <a:solidFill>
                <a:srgbClr val="002060"/>
              </a:solidFill>
              <a:latin typeface="Times New Roman" pitchFamily="18" charset="0"/>
              <a:cs typeface="Times New Roman" pitchFamily="18" charset="0"/>
            </a:endParaRPr>
          </a:p>
          <a:p>
            <a:pPr algn="just"/>
            <a:endParaRPr lang="kk-KZ" sz="1400" b="1" dirty="0">
              <a:solidFill>
                <a:srgbClr val="FF0000"/>
              </a:solidFill>
              <a:latin typeface="Times New Roman" pitchFamily="18" charset="0"/>
              <a:cs typeface="Times New Roman" pitchFamily="18" charset="0"/>
            </a:endParaRPr>
          </a:p>
        </p:txBody>
      </p:sp>
      <p:sp>
        <p:nvSpPr>
          <p:cNvPr id="11" name="Блок-схема: подготовка 10"/>
          <p:cNvSpPr/>
          <p:nvPr/>
        </p:nvSpPr>
        <p:spPr>
          <a:xfrm>
            <a:off x="5930539" y="1547950"/>
            <a:ext cx="6386967" cy="5043349"/>
          </a:xfrm>
          <a:prstGeom prst="flowChartPreparation">
            <a:avLst/>
          </a:prstGeom>
          <a:solidFill>
            <a:srgbClr val="92D050">
              <a:alpha val="5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1400" b="1" dirty="0" smtClean="0">
              <a:solidFill>
                <a:srgbClr val="C00000"/>
              </a:solidFill>
              <a:latin typeface="Times New Roman" pitchFamily="18" charset="0"/>
              <a:cs typeface="Times New Roman" pitchFamily="18" charset="0"/>
            </a:endParaRPr>
          </a:p>
          <a:p>
            <a:pPr>
              <a:lnSpc>
                <a:spcPct val="115000"/>
              </a:lnSpc>
              <a:spcAft>
                <a:spcPts val="0"/>
              </a:spcAft>
            </a:pPr>
            <a:endParaRPr lang="kk-KZ" b="1" dirty="0" smtClean="0">
              <a:solidFill>
                <a:srgbClr val="C00000"/>
              </a:solidFill>
              <a:latin typeface="Times New Roman" pitchFamily="18" charset="0"/>
              <a:cs typeface="Times New Roman" pitchFamily="18" charset="0"/>
            </a:endParaRPr>
          </a:p>
          <a:p>
            <a:pPr>
              <a:lnSpc>
                <a:spcPct val="115000"/>
              </a:lnSpc>
              <a:spcAft>
                <a:spcPts val="0"/>
              </a:spcAft>
            </a:pPr>
            <a:endParaRPr lang="kk-KZ" b="1" dirty="0">
              <a:solidFill>
                <a:srgbClr val="C00000"/>
              </a:solidFill>
              <a:latin typeface="Times New Roman" pitchFamily="18" charset="0"/>
              <a:cs typeface="Times New Roman" pitchFamily="18" charset="0"/>
            </a:endParaRPr>
          </a:p>
          <a:p>
            <a:pPr>
              <a:lnSpc>
                <a:spcPct val="115000"/>
              </a:lnSpc>
              <a:spcAft>
                <a:spcPts val="0"/>
              </a:spcAft>
            </a:pPr>
            <a:r>
              <a:rPr lang="kk-KZ" b="1" dirty="0" smtClean="0">
                <a:solidFill>
                  <a:srgbClr val="C00000"/>
                </a:solidFill>
                <a:latin typeface="Times New Roman" pitchFamily="18" charset="0"/>
                <a:cs typeface="Times New Roman" pitchFamily="18" charset="0"/>
              </a:rPr>
              <a:t>Жұптық тапсырма:</a:t>
            </a:r>
            <a:endParaRPr lang="ru-RU" sz="1100" dirty="0">
              <a:latin typeface="Cambria"/>
              <a:ea typeface="Calibri"/>
              <a:cs typeface="Times New Roman"/>
            </a:endParaRPr>
          </a:p>
          <a:p>
            <a:pPr>
              <a:lnSpc>
                <a:spcPct val="115000"/>
              </a:lnSpc>
              <a:spcAft>
                <a:spcPts val="0"/>
              </a:spcAft>
            </a:pPr>
            <a:r>
              <a:rPr lang="kk-KZ" b="1" dirty="0" smtClean="0">
                <a:solidFill>
                  <a:srgbClr val="002060"/>
                </a:solidFill>
                <a:latin typeface="Times New Roman"/>
                <a:ea typeface="Calibri"/>
                <a:cs typeface="Times New Roman"/>
              </a:rPr>
              <a:t>«</a:t>
            </a:r>
            <a:r>
              <a:rPr lang="kk-KZ" b="1" dirty="0">
                <a:solidFill>
                  <a:srgbClr val="002060"/>
                </a:solidFill>
                <a:latin typeface="Times New Roman"/>
                <a:ea typeface="Calibri"/>
                <a:cs typeface="Times New Roman"/>
              </a:rPr>
              <a:t>Шығарып көр» тапсырмасы беріледі. </a:t>
            </a:r>
            <a:r>
              <a:rPr lang="kk-KZ" b="1" dirty="0" smtClean="0">
                <a:solidFill>
                  <a:srgbClr val="002060"/>
                </a:solidFill>
                <a:latin typeface="Times New Roman"/>
                <a:ea typeface="Calibri"/>
                <a:cs typeface="Times New Roman"/>
              </a:rPr>
              <a:t>Сурет </a:t>
            </a:r>
            <a:r>
              <a:rPr lang="kk-KZ" b="1" dirty="0">
                <a:solidFill>
                  <a:srgbClr val="002060"/>
                </a:solidFill>
                <a:latin typeface="Times New Roman"/>
                <a:ea typeface="Calibri"/>
                <a:cs typeface="Times New Roman"/>
              </a:rPr>
              <a:t>бойынша мысалдар құрастырып шығар</a:t>
            </a:r>
            <a:r>
              <a:rPr lang="kk-KZ" sz="2000" b="1" dirty="0" smtClean="0">
                <a:solidFill>
                  <a:srgbClr val="002060"/>
                </a:solidFill>
                <a:latin typeface="Times New Roman"/>
                <a:ea typeface="Calibri"/>
                <a:cs typeface="Times New Roman"/>
              </a:rPr>
              <a:t>.</a:t>
            </a:r>
            <a:endParaRPr lang="kk-KZ" sz="2000" b="1" dirty="0" smtClean="0">
              <a:solidFill>
                <a:srgbClr val="002060"/>
              </a:solidFill>
              <a:latin typeface="Times New Roman"/>
              <a:ea typeface="Calibri"/>
              <a:cs typeface="Times New Roman"/>
            </a:endParaRPr>
          </a:p>
          <a:p>
            <a:pPr>
              <a:lnSpc>
                <a:spcPct val="115000"/>
              </a:lnSpc>
              <a:spcAft>
                <a:spcPts val="0"/>
              </a:spcAft>
            </a:pPr>
            <a:endParaRPr lang="kk-KZ" sz="2000" b="1" dirty="0">
              <a:solidFill>
                <a:srgbClr val="002060"/>
              </a:solidFill>
              <a:latin typeface="Times New Roman"/>
              <a:ea typeface="Calibri"/>
              <a:cs typeface="Times New Roman"/>
            </a:endParaRPr>
          </a:p>
          <a:p>
            <a:pPr>
              <a:lnSpc>
                <a:spcPct val="115000"/>
              </a:lnSpc>
              <a:spcAft>
                <a:spcPts val="0"/>
              </a:spcAft>
            </a:pPr>
            <a:endParaRPr lang="kk-KZ" sz="2000" b="1" dirty="0" smtClean="0">
              <a:solidFill>
                <a:srgbClr val="002060"/>
              </a:solidFill>
              <a:latin typeface="Times New Roman"/>
              <a:ea typeface="Calibri"/>
              <a:cs typeface="Times New Roman"/>
            </a:endParaRPr>
          </a:p>
          <a:p>
            <a:pPr>
              <a:lnSpc>
                <a:spcPct val="115000"/>
              </a:lnSpc>
              <a:spcAft>
                <a:spcPts val="0"/>
              </a:spcAft>
            </a:pPr>
            <a:r>
              <a:rPr lang="kk-KZ" sz="2000" b="1" dirty="0" smtClean="0">
                <a:solidFill>
                  <a:srgbClr val="002060"/>
                </a:solidFill>
                <a:latin typeface="Times New Roman"/>
                <a:ea typeface="Calibri"/>
                <a:cs typeface="Times New Roman"/>
              </a:rPr>
              <a:t> </a:t>
            </a:r>
            <a:endParaRPr lang="ru-RU" sz="1600" b="1" dirty="0">
              <a:solidFill>
                <a:srgbClr val="002060"/>
              </a:solidFill>
              <a:latin typeface="Cambria"/>
              <a:ea typeface="Calibri"/>
              <a:cs typeface="Times New Roman"/>
            </a:endParaRPr>
          </a:p>
          <a:p>
            <a:pPr>
              <a:spcAft>
                <a:spcPts val="0"/>
              </a:spcAft>
            </a:pPr>
            <a:endParaRPr lang="kk-KZ" b="1" dirty="0" smtClean="0">
              <a:solidFill>
                <a:srgbClr val="FF0000"/>
              </a:solidFill>
              <a:latin typeface="Times New Roman"/>
            </a:endParaRPr>
          </a:p>
          <a:p>
            <a:pPr>
              <a:spcAft>
                <a:spcPts val="0"/>
              </a:spcAft>
            </a:pPr>
            <a:r>
              <a:rPr lang="kk-KZ" sz="1600" b="1" dirty="0" smtClean="0">
                <a:solidFill>
                  <a:srgbClr val="002060"/>
                </a:solidFill>
                <a:latin typeface="Times New Roman"/>
              </a:rPr>
              <a:t>Мыс: 3 теңге+1 теңге+4 теңге</a:t>
            </a:r>
            <a:r>
              <a:rPr lang="ru-RU" sz="1600" b="1" dirty="0" smtClean="0">
                <a:solidFill>
                  <a:srgbClr val="002060"/>
                </a:solidFill>
                <a:latin typeface="Times New Roman"/>
              </a:rPr>
              <a:t>=</a:t>
            </a:r>
            <a:r>
              <a:rPr lang="kk-KZ" sz="1600" b="1" dirty="0" smtClean="0">
                <a:solidFill>
                  <a:srgbClr val="002060"/>
                </a:solidFill>
                <a:latin typeface="Times New Roman"/>
              </a:rPr>
              <a:t>8 теңге</a:t>
            </a:r>
            <a:endParaRPr lang="kk-KZ" sz="1600" b="1" dirty="0">
              <a:solidFill>
                <a:srgbClr val="002060"/>
              </a:solidFill>
              <a:latin typeface="Times New Roman"/>
            </a:endParaRPr>
          </a:p>
          <a:p>
            <a:pPr>
              <a:spcAft>
                <a:spcPts val="0"/>
              </a:spcAft>
            </a:pPr>
            <a:r>
              <a:rPr lang="kk-KZ" b="1" dirty="0" smtClean="0">
                <a:solidFill>
                  <a:srgbClr val="FF0000"/>
                </a:solidFill>
                <a:latin typeface="Times New Roman"/>
              </a:rPr>
              <a:t>Қалыптастырушы </a:t>
            </a:r>
            <a:r>
              <a:rPr lang="kk-KZ" b="1" dirty="0">
                <a:solidFill>
                  <a:srgbClr val="FF0000"/>
                </a:solidFill>
                <a:latin typeface="Times New Roman"/>
              </a:rPr>
              <a:t>бағалау. Жұптар бірін-бірі «Бағдаршам» </a:t>
            </a:r>
            <a:r>
              <a:rPr lang="kk-KZ" b="1" dirty="0" smtClean="0">
                <a:solidFill>
                  <a:srgbClr val="FF0000"/>
                </a:solidFill>
                <a:latin typeface="Times New Roman"/>
              </a:rPr>
              <a:t>арқылы бағалайды.</a:t>
            </a:r>
          </a:p>
          <a:p>
            <a:pPr>
              <a:spcAft>
                <a:spcPts val="0"/>
              </a:spcAft>
            </a:pPr>
            <a:r>
              <a:rPr lang="kk-KZ" b="1" dirty="0" smtClean="0">
                <a:solidFill>
                  <a:srgbClr val="FF0000"/>
                </a:solidFill>
                <a:latin typeface="Times New Roman"/>
              </a:rPr>
              <a:t>Кері байланыс: Мадақтау</a:t>
            </a:r>
            <a:endParaRPr lang="ru-RU" b="1" dirty="0">
              <a:solidFill>
                <a:srgbClr val="FF0000"/>
              </a:solidFill>
              <a:latin typeface="Times New Roman"/>
              <a:ea typeface="Times New Roman"/>
            </a:endParaRPr>
          </a:p>
          <a:p>
            <a:pPr algn="ctr"/>
            <a:endParaRPr lang="kk-KZ" sz="1400" b="1" dirty="0">
              <a:solidFill>
                <a:srgbClr val="C00000"/>
              </a:solidFill>
              <a:latin typeface="Times New Roman" pitchFamily="18" charset="0"/>
              <a:cs typeface="Times New Roman" pitchFamily="18" charset="0"/>
            </a:endParaRPr>
          </a:p>
          <a:p>
            <a:pPr algn="ctr"/>
            <a:endParaRPr lang="kk-KZ" sz="2000" b="1" dirty="0">
              <a:solidFill>
                <a:srgbClr val="C00000"/>
              </a:solidFill>
              <a:latin typeface="Times New Roman" pitchFamily="18" charset="0"/>
              <a:cs typeface="Times New Roman" pitchFamily="18" charset="0"/>
            </a:endParaRPr>
          </a:p>
          <a:p>
            <a:pPr algn="ctr"/>
            <a:endParaRPr lang="ru-RU" sz="2000" b="1" dirty="0">
              <a:solidFill>
                <a:srgbClr val="C00000"/>
              </a:solidFill>
              <a:latin typeface="Times New Roman" pitchFamily="18" charset="0"/>
              <a:cs typeface="Times New Roman" pitchFamily="18" charset="0"/>
            </a:endParaRPr>
          </a:p>
        </p:txBody>
      </p:sp>
      <p:cxnSp>
        <p:nvCxnSpPr>
          <p:cNvPr id="16" name="Прямая со стрелкой 15"/>
          <p:cNvCxnSpPr/>
          <p:nvPr/>
        </p:nvCxnSpPr>
        <p:spPr>
          <a:xfrm flipH="1">
            <a:off x="4166326" y="1238977"/>
            <a:ext cx="469174" cy="307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6553200" y="1238977"/>
            <a:ext cx="1638300" cy="307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Прямоугольник с двумя скругленными противолежащими углами 33"/>
          <p:cNvSpPr/>
          <p:nvPr/>
        </p:nvSpPr>
        <p:spPr>
          <a:xfrm>
            <a:off x="984519" y="0"/>
            <a:ext cx="9892040" cy="1013719"/>
          </a:xfrm>
          <a:prstGeom prst="round2DiagRect">
            <a:avLst>
              <a:gd name="adj1" fmla="val 49394"/>
              <a:gd name="adj2" fmla="val 0"/>
            </a:avLst>
          </a:prstGeom>
          <a:solidFill>
            <a:srgbClr val="FFC000">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C00000"/>
                </a:solidFill>
                <a:latin typeface="Times New Roman" pitchFamily="18" charset="0"/>
                <a:cs typeface="Times New Roman" pitchFamily="18" charset="0"/>
              </a:rPr>
              <a:t>Белсенді оқу </a:t>
            </a:r>
            <a:r>
              <a:rPr lang="kk-KZ" b="1" dirty="0" smtClean="0">
                <a:solidFill>
                  <a:srgbClr val="002060"/>
                </a:solidFill>
                <a:latin typeface="Times New Roman" pitchFamily="18" charset="0"/>
                <a:cs typeface="Times New Roman" pitchFamily="18" charset="0"/>
              </a:rPr>
              <a:t>–жаттығудың алдында емес, оны орындау барысында жүзеге асырылатын </a:t>
            </a:r>
            <a:r>
              <a:rPr lang="kk-KZ" b="1" dirty="0" smtClean="0">
                <a:solidFill>
                  <a:srgbClr val="002060"/>
                </a:solidFill>
                <a:latin typeface="Times New Roman" pitchFamily="18" charset="0"/>
                <a:cs typeface="Times New Roman" pitchFamily="18" charset="0"/>
              </a:rPr>
              <a:t>құбылыс екендігін түсіне отырып, ықшам сабақ барысында топтық және  жұптық жұмыс арқылы белсенді оқу ортасын ұйымдастырдым. </a:t>
            </a:r>
            <a:endParaRPr lang="ru-RU" b="1" dirty="0">
              <a:solidFill>
                <a:srgbClr val="002060"/>
              </a:solidFill>
              <a:latin typeface="Times New Roman" pitchFamily="18" charset="0"/>
              <a:cs typeface="Times New Roman" pitchFamily="18" charset="0"/>
            </a:endParaRPr>
          </a:p>
        </p:txBody>
      </p:sp>
      <p:sp>
        <p:nvSpPr>
          <p:cNvPr id="38" name="Скругленный прямоугольник 37"/>
          <p:cNvSpPr/>
          <p:nvPr/>
        </p:nvSpPr>
        <p:spPr>
          <a:xfrm>
            <a:off x="3063198" y="1013719"/>
            <a:ext cx="5969000" cy="379109"/>
          </a:xfrm>
          <a:prstGeom prst="roundRect">
            <a:avLst/>
          </a:prstGeom>
          <a:solidFill>
            <a:schemeClr val="accent3">
              <a:lumMod val="40000"/>
              <a:lumOff val="60000"/>
              <a:alpha val="8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i="1" dirty="0" smtClean="0">
                <a:solidFill>
                  <a:srgbClr val="FF0000"/>
                </a:solidFill>
                <a:latin typeface="Times New Roman" pitchFamily="18" charset="0"/>
                <a:cs typeface="Times New Roman" pitchFamily="18" charset="0"/>
              </a:rPr>
              <a:t>Белсенді оқу ортасы</a:t>
            </a:r>
            <a:r>
              <a:rPr lang="kk-KZ" sz="1600" dirty="0" smtClean="0">
                <a:solidFill>
                  <a:srgbClr val="002060"/>
                </a:solidFill>
                <a:latin typeface="Times New Roman" pitchFamily="18" charset="0"/>
                <a:cs typeface="Times New Roman" pitchFamily="18" charset="0"/>
              </a:rPr>
              <a:t>.</a:t>
            </a:r>
            <a:endParaRPr lang="ru-RU" sz="1600" dirty="0">
              <a:solidFill>
                <a:srgbClr val="002060"/>
              </a:solidFill>
              <a:latin typeface="Times New Roman" pitchFamily="18" charset="0"/>
              <a:cs typeface="Times New Roman" pitchFamily="18" charset="0"/>
            </a:endParaRPr>
          </a:p>
        </p:txBody>
      </p:sp>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29" r="7722"/>
          <a:stretch/>
        </p:blipFill>
        <p:spPr bwMode="auto">
          <a:xfrm>
            <a:off x="7180729" y="3103357"/>
            <a:ext cx="3695830" cy="1186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9847" y="2725950"/>
            <a:ext cx="4087906"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абличка 3"/>
          <p:cNvSpPr/>
          <p:nvPr/>
        </p:nvSpPr>
        <p:spPr>
          <a:xfrm>
            <a:off x="469900" y="165100"/>
            <a:ext cx="4935818" cy="1676400"/>
          </a:xfrm>
          <a:prstGeom prst="plaque">
            <a:avLst/>
          </a:prstGeom>
          <a:solidFill>
            <a:schemeClr val="accent3">
              <a:lumMod val="60000"/>
              <a:lumOff val="4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rgbClr val="FF0000"/>
                </a:solidFill>
                <a:latin typeface="Times New Roman" pitchFamily="18" charset="0"/>
                <a:cs typeface="Times New Roman" pitchFamily="18" charset="0"/>
              </a:rPr>
              <a:t>Саралаудың</a:t>
            </a:r>
            <a:r>
              <a:rPr lang="ru-RU" b="1" dirty="0" smtClean="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жеті</a:t>
            </a:r>
            <a:r>
              <a:rPr lang="ru-RU" b="1" dirty="0" smtClean="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тәсілінің</a:t>
            </a:r>
            <a:r>
              <a:rPr lang="ru-RU" b="1" dirty="0" smtClean="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бірі</a:t>
            </a:r>
            <a:r>
              <a:rPr lang="ru-RU" b="1" dirty="0" smtClean="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тапсырманы</a:t>
            </a:r>
            <a:r>
              <a:rPr lang="ru-RU" b="1" dirty="0" smtClean="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орындау</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шапшаңдығына</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байланысты</a:t>
            </a:r>
            <a:r>
              <a:rPr lang="ru-RU" b="1" dirty="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алынған</a:t>
            </a:r>
            <a:r>
              <a:rPr lang="ru-RU" b="1" dirty="0" smtClean="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сараланған</a:t>
            </a:r>
            <a:r>
              <a:rPr lang="ru-RU" b="1" dirty="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тапсырма</a:t>
            </a:r>
            <a:r>
              <a:rPr lang="ru-RU" b="1" dirty="0">
                <a:solidFill>
                  <a:srgbClr val="FF0000"/>
                </a:solidFill>
                <a:latin typeface="Times New Roman" pitchFamily="18" charset="0"/>
                <a:cs typeface="Times New Roman" pitchFamily="18" charset="0"/>
              </a:rPr>
              <a:t> </a:t>
            </a:r>
            <a:r>
              <a:rPr lang="ru-RU" b="1" dirty="0" err="1" smtClean="0">
                <a:solidFill>
                  <a:srgbClr val="FF0000"/>
                </a:solidFill>
                <a:latin typeface="Times New Roman" pitchFamily="18" charset="0"/>
                <a:cs typeface="Times New Roman" pitchFamily="18" charset="0"/>
              </a:rPr>
              <a:t>жүргізілді</a:t>
            </a:r>
            <a:r>
              <a:rPr lang="ru-RU" b="1" dirty="0" smtClean="0">
                <a:solidFill>
                  <a:srgbClr val="FF0000"/>
                </a:solidFill>
                <a:latin typeface="Times New Roman" pitchFamily="18" charset="0"/>
                <a:cs typeface="Times New Roman" pitchFamily="18" charset="0"/>
              </a:rPr>
              <a:t>.</a:t>
            </a:r>
            <a:endParaRPr lang="ru-RU" b="1" dirty="0">
              <a:solidFill>
                <a:srgbClr val="FF0000"/>
              </a:solidFill>
              <a:latin typeface="Times New Roman" pitchFamily="18" charset="0"/>
              <a:cs typeface="Times New Roman" pitchFamily="18" charset="0"/>
            </a:endParaRPr>
          </a:p>
        </p:txBody>
      </p:sp>
      <p:sp>
        <p:nvSpPr>
          <p:cNvPr id="5" name="Скругленный прямоугольник 4"/>
          <p:cNvSpPr/>
          <p:nvPr/>
        </p:nvSpPr>
        <p:spPr>
          <a:xfrm>
            <a:off x="1045509" y="2215627"/>
            <a:ext cx="3784600" cy="4362973"/>
          </a:xfrm>
          <a:prstGeom prst="roundRect">
            <a:avLst/>
          </a:prstGeom>
          <a:solidFill>
            <a:schemeClr val="accent1">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000" b="1" dirty="0" smtClean="0">
              <a:solidFill>
                <a:srgbClr val="FF0000"/>
              </a:solidFill>
              <a:latin typeface="Times New Roman" pitchFamily="18" charset="0"/>
              <a:cs typeface="Times New Roman" pitchFamily="18" charset="0"/>
            </a:endParaRPr>
          </a:p>
          <a:p>
            <a:pPr algn="ctr"/>
            <a:endParaRPr lang="kk-KZ" sz="2000" b="1" dirty="0" smtClean="0">
              <a:solidFill>
                <a:srgbClr val="FF0000"/>
              </a:solidFill>
              <a:latin typeface="Times New Roman" pitchFamily="18" charset="0"/>
              <a:cs typeface="Times New Roman" pitchFamily="18" charset="0"/>
            </a:endParaRPr>
          </a:p>
          <a:p>
            <a:pPr>
              <a:lnSpc>
                <a:spcPct val="115000"/>
              </a:lnSpc>
              <a:spcAft>
                <a:spcPts val="0"/>
              </a:spcAft>
            </a:pPr>
            <a:r>
              <a:rPr lang="kk-KZ" sz="2000" b="1" dirty="0">
                <a:solidFill>
                  <a:srgbClr val="002060"/>
                </a:solidFill>
                <a:latin typeface="Times New Roman"/>
                <a:ea typeface="Calibri"/>
                <a:cs typeface="Times New Roman"/>
              </a:rPr>
              <a:t>2 теңгенің жартысы қандай теңге құрайды? 1 теңге </a:t>
            </a:r>
            <a:endParaRPr lang="ru-RU" sz="1600" b="1" dirty="0">
              <a:solidFill>
                <a:srgbClr val="002060"/>
              </a:solidFill>
              <a:latin typeface="Cambria"/>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10 теңгенің жартысы 5 теңге </a:t>
            </a:r>
            <a:endParaRPr lang="ru-RU" sz="1600" b="1" dirty="0">
              <a:solidFill>
                <a:srgbClr val="002060"/>
              </a:solidFill>
              <a:latin typeface="Cambria"/>
              <a:ea typeface="Calibri"/>
              <a:cs typeface="Times New Roman"/>
            </a:endParaRPr>
          </a:p>
          <a:p>
            <a:pPr>
              <a:lnSpc>
                <a:spcPct val="115000"/>
              </a:lnSpc>
              <a:spcAft>
                <a:spcPts val="0"/>
              </a:spcAft>
            </a:pPr>
            <a:r>
              <a:rPr lang="kk-KZ" sz="2000" b="1" dirty="0">
                <a:solidFill>
                  <a:srgbClr val="002060"/>
                </a:solidFill>
                <a:latin typeface="Times New Roman"/>
                <a:ea typeface="Calibri"/>
                <a:cs typeface="Times New Roman"/>
              </a:rPr>
              <a:t>20 теңгенің жартысы 10 теңге  </a:t>
            </a:r>
            <a:endParaRPr lang="kk-KZ" sz="2000" b="1" dirty="0" smtClean="0">
              <a:solidFill>
                <a:srgbClr val="002060"/>
              </a:solidFill>
              <a:latin typeface="Times New Roman"/>
              <a:ea typeface="Calibri"/>
              <a:cs typeface="Times New Roman"/>
            </a:endParaRPr>
          </a:p>
          <a:p>
            <a:pPr>
              <a:lnSpc>
                <a:spcPct val="115000"/>
              </a:lnSpc>
              <a:spcAft>
                <a:spcPts val="0"/>
              </a:spcAft>
            </a:pPr>
            <a:endParaRPr lang="ru-RU" sz="1600" b="1" dirty="0">
              <a:solidFill>
                <a:srgbClr val="002060"/>
              </a:solidFill>
              <a:latin typeface="Cambria"/>
              <a:ea typeface="Calibri"/>
              <a:cs typeface="Times New Roman"/>
            </a:endParaRPr>
          </a:p>
          <a:p>
            <a:pPr>
              <a:spcAft>
                <a:spcPts val="0"/>
              </a:spcAft>
            </a:pPr>
            <a:r>
              <a:rPr lang="kk-KZ" sz="2000" b="1" dirty="0">
                <a:solidFill>
                  <a:srgbClr val="FF0000"/>
                </a:solidFill>
                <a:latin typeface="Times New Roman"/>
                <a:ea typeface="Calibri"/>
                <a:cs typeface="Times New Roman"/>
              </a:rPr>
              <a:t>Кері байланыс: Мадақтау</a:t>
            </a:r>
            <a:endParaRPr lang="ru-RU" sz="1600" b="1" dirty="0">
              <a:solidFill>
                <a:srgbClr val="FF0000"/>
              </a:solidFill>
              <a:latin typeface="Cambria"/>
              <a:ea typeface="Calibri"/>
              <a:cs typeface="Times New Roman"/>
            </a:endParaRPr>
          </a:p>
          <a:p>
            <a:endParaRPr lang="kk-KZ" sz="2000" b="1" dirty="0">
              <a:solidFill>
                <a:srgbClr val="002060"/>
              </a:solidFill>
              <a:latin typeface="Times New Roman" pitchFamily="18" charset="0"/>
              <a:cs typeface="Times New Roman" pitchFamily="18" charset="0"/>
            </a:endParaRPr>
          </a:p>
          <a:p>
            <a:endParaRPr lang="kk-KZ" sz="2000" dirty="0" smtClean="0">
              <a:solidFill>
                <a:srgbClr val="002060"/>
              </a:solidFill>
              <a:latin typeface="Times New Roman" pitchFamily="18" charset="0"/>
              <a:cs typeface="Times New Roman" pitchFamily="18" charset="0"/>
            </a:endParaRPr>
          </a:p>
          <a:p>
            <a:endParaRPr lang="ru-RU" sz="2000" dirty="0">
              <a:solidFill>
                <a:srgbClr val="002060"/>
              </a:solidFill>
              <a:latin typeface="Times New Roman" pitchFamily="18" charset="0"/>
              <a:cs typeface="Times New Roman" pitchFamily="18" charset="0"/>
            </a:endParaRPr>
          </a:p>
        </p:txBody>
      </p:sp>
      <p:sp>
        <p:nvSpPr>
          <p:cNvPr id="10" name="Шестиугольник 9"/>
          <p:cNvSpPr/>
          <p:nvPr/>
        </p:nvSpPr>
        <p:spPr>
          <a:xfrm>
            <a:off x="5067301" y="1841500"/>
            <a:ext cx="6362698" cy="4737100"/>
          </a:xfrm>
          <a:prstGeom prst="hexagon">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0"/>
              </a:spcAft>
            </a:pPr>
            <a:r>
              <a:rPr lang="kk-KZ" b="1" dirty="0" smtClean="0">
                <a:solidFill>
                  <a:srgbClr val="002060"/>
                </a:solidFill>
                <a:latin typeface="Times New Roman"/>
                <a:ea typeface="Calibri"/>
                <a:cs typeface="Times New Roman"/>
              </a:rPr>
              <a:t>Есепті шығар. </a:t>
            </a:r>
            <a:endParaRPr lang="ru-RU" sz="1400" b="1" dirty="0" smtClean="0">
              <a:solidFill>
                <a:srgbClr val="002060"/>
              </a:solidFill>
              <a:latin typeface="Cambria"/>
              <a:ea typeface="Calibri"/>
              <a:cs typeface="Times New Roman"/>
            </a:endParaRPr>
          </a:p>
          <a:p>
            <a:pPr>
              <a:lnSpc>
                <a:spcPct val="115000"/>
              </a:lnSpc>
              <a:spcAft>
                <a:spcPts val="0"/>
              </a:spcAft>
            </a:pPr>
            <a:endParaRPr lang="ru-RU" sz="1400" b="1" dirty="0" smtClean="0">
              <a:solidFill>
                <a:srgbClr val="002060"/>
              </a:solidFill>
              <a:latin typeface="Cambria"/>
              <a:ea typeface="Calibri"/>
              <a:cs typeface="Times New Roman"/>
            </a:endParaRPr>
          </a:p>
          <a:p>
            <a:pPr>
              <a:lnSpc>
                <a:spcPct val="115000"/>
              </a:lnSpc>
              <a:spcAft>
                <a:spcPts val="0"/>
              </a:spcAft>
            </a:pPr>
            <a:r>
              <a:rPr lang="kk-KZ" b="1" dirty="0" smtClean="0">
                <a:solidFill>
                  <a:srgbClr val="002060"/>
                </a:solidFill>
                <a:latin typeface="Times New Roman"/>
                <a:ea typeface="Calibri"/>
                <a:cs typeface="Times New Roman"/>
              </a:rPr>
              <a:t>Назым асханадан тоқаш пен бір стақан сүт сатып алды. Тоқаштың бағасы 10 теңге . Бір стакан сүттің бағасы 5 теңге. Назым қанша ақша жұмсады?</a:t>
            </a:r>
            <a:endParaRPr lang="ru-RU" sz="1400" b="1" dirty="0" smtClean="0">
              <a:solidFill>
                <a:srgbClr val="002060"/>
              </a:solidFill>
              <a:latin typeface="Cambria"/>
              <a:ea typeface="Calibri"/>
              <a:cs typeface="Times New Roman"/>
            </a:endParaRPr>
          </a:p>
          <a:p>
            <a:pPr>
              <a:lnSpc>
                <a:spcPct val="115000"/>
              </a:lnSpc>
              <a:spcAft>
                <a:spcPts val="0"/>
              </a:spcAft>
            </a:pPr>
            <a:r>
              <a:rPr lang="kk-KZ" b="1" dirty="0" smtClean="0">
                <a:solidFill>
                  <a:srgbClr val="FF0000"/>
                </a:solidFill>
                <a:latin typeface="Times New Roman"/>
                <a:ea typeface="Calibri"/>
                <a:cs typeface="Times New Roman"/>
              </a:rPr>
              <a:t>Дескриптор : </a:t>
            </a:r>
            <a:endParaRPr lang="ru-RU" sz="1400" b="1" dirty="0" smtClean="0">
              <a:solidFill>
                <a:srgbClr val="FF0000"/>
              </a:solidFill>
              <a:latin typeface="Cambria"/>
              <a:ea typeface="Calibri"/>
              <a:cs typeface="Times New Roman"/>
            </a:endParaRPr>
          </a:p>
          <a:p>
            <a:pPr marL="342900" lvl="0" indent="-342900">
              <a:lnSpc>
                <a:spcPct val="115000"/>
              </a:lnSpc>
              <a:spcAft>
                <a:spcPts val="0"/>
              </a:spcAft>
              <a:buFont typeface="+mj-lt"/>
              <a:buAutoNum type="arabicPeriod"/>
            </a:pPr>
            <a:r>
              <a:rPr lang="kk-KZ" b="1" dirty="0" smtClean="0">
                <a:solidFill>
                  <a:srgbClr val="FF0000"/>
                </a:solidFill>
                <a:latin typeface="Times New Roman"/>
                <a:ea typeface="Calibri"/>
                <a:cs typeface="Times New Roman"/>
              </a:rPr>
              <a:t>Есептің берілгенін оқып,шартын жазады. </a:t>
            </a:r>
            <a:endParaRPr lang="ru-RU" sz="1400" b="1" dirty="0" smtClean="0">
              <a:solidFill>
                <a:srgbClr val="FF0000"/>
              </a:solidFill>
              <a:latin typeface="Cambria"/>
              <a:ea typeface="Calibri"/>
              <a:cs typeface="Times New Roman"/>
            </a:endParaRPr>
          </a:p>
          <a:p>
            <a:pPr marL="342900" lvl="0" indent="-342900">
              <a:lnSpc>
                <a:spcPct val="115000"/>
              </a:lnSpc>
              <a:spcAft>
                <a:spcPts val="0"/>
              </a:spcAft>
              <a:buFont typeface="+mj-lt"/>
              <a:buAutoNum type="arabicPeriod"/>
            </a:pPr>
            <a:r>
              <a:rPr lang="kk-KZ" b="1" dirty="0" smtClean="0">
                <a:solidFill>
                  <a:srgbClr val="FF0000"/>
                </a:solidFill>
                <a:latin typeface="Times New Roman"/>
                <a:ea typeface="Calibri"/>
                <a:cs typeface="Times New Roman"/>
              </a:rPr>
              <a:t>Өрнек құрып, шешімін табады.</a:t>
            </a:r>
            <a:endParaRPr lang="ru-RU" sz="1400" b="1" dirty="0" smtClean="0">
              <a:solidFill>
                <a:srgbClr val="FF0000"/>
              </a:solidFill>
              <a:latin typeface="Cambria"/>
              <a:ea typeface="Calibri"/>
              <a:cs typeface="Times New Roman"/>
            </a:endParaRPr>
          </a:p>
          <a:p>
            <a:pPr marL="342900" indent="-342900">
              <a:buAutoNum type="arabicPeriod" startAt="3"/>
            </a:pPr>
            <a:r>
              <a:rPr lang="kk-KZ" b="1" dirty="0" smtClean="0">
                <a:solidFill>
                  <a:srgbClr val="FF0000"/>
                </a:solidFill>
                <a:latin typeface="Times New Roman"/>
                <a:ea typeface="Calibri"/>
              </a:rPr>
              <a:t>Жауабын жазады</a:t>
            </a:r>
            <a:r>
              <a:rPr lang="kk-KZ" b="1" dirty="0" smtClean="0">
                <a:solidFill>
                  <a:srgbClr val="002060"/>
                </a:solidFill>
                <a:latin typeface="Times New Roman"/>
                <a:ea typeface="Calibri"/>
              </a:rPr>
              <a:t>. </a:t>
            </a:r>
          </a:p>
          <a:p>
            <a:pPr marL="342900" indent="-342900">
              <a:buAutoNum type="arabicPeriod" startAt="3"/>
            </a:pPr>
            <a:endParaRPr lang="kk-KZ" b="1" dirty="0" smtClean="0">
              <a:solidFill>
                <a:srgbClr val="002060"/>
              </a:solidFill>
              <a:latin typeface="Times New Roman"/>
              <a:cs typeface="Times New Roman" pitchFamily="18" charset="0"/>
            </a:endParaRPr>
          </a:p>
          <a:p>
            <a:pPr lvl="0"/>
            <a:r>
              <a:rPr lang="kk-KZ" sz="1400" b="1" dirty="0" smtClean="0">
                <a:solidFill>
                  <a:srgbClr val="002060"/>
                </a:solidFill>
                <a:latin typeface="Times New Roman"/>
                <a:ea typeface="Calibri"/>
              </a:rPr>
              <a:t>-Амалдарды </a:t>
            </a:r>
            <a:r>
              <a:rPr lang="kk-KZ" sz="1400" b="1" dirty="0">
                <a:solidFill>
                  <a:srgbClr val="002060"/>
                </a:solidFill>
                <a:latin typeface="Times New Roman"/>
                <a:ea typeface="Calibri"/>
              </a:rPr>
              <a:t>қолданып,есептер </a:t>
            </a:r>
            <a:r>
              <a:rPr lang="kk-KZ" sz="1400" b="1" dirty="0" smtClean="0">
                <a:solidFill>
                  <a:srgbClr val="002060"/>
                </a:solidFill>
                <a:latin typeface="Times New Roman"/>
                <a:ea typeface="Calibri"/>
              </a:rPr>
              <a:t>құрастырады.</a:t>
            </a:r>
            <a:r>
              <a:rPr lang="kk-KZ" sz="1400" dirty="0" smtClean="0">
                <a:latin typeface="Times New Roman"/>
                <a:ea typeface="Calibri"/>
              </a:rPr>
              <a:t>.</a:t>
            </a:r>
            <a:endParaRPr lang="kk-KZ" sz="1400" b="1" dirty="0">
              <a:solidFill>
                <a:srgbClr val="FF0000"/>
              </a:solidFill>
              <a:latin typeface="Times New Roman" pitchFamily="18" charset="0"/>
              <a:cs typeface="Times New Roman" pitchFamily="18" charset="0"/>
            </a:endParaRPr>
          </a:p>
          <a:p>
            <a:endParaRPr lang="ru-RU" b="1" dirty="0">
              <a:solidFill>
                <a:srgbClr val="002060"/>
              </a:solidFill>
              <a:latin typeface="Times New Roman" pitchFamily="18" charset="0"/>
              <a:cs typeface="Times New Roman" pitchFamily="18" charset="0"/>
            </a:endParaRPr>
          </a:p>
        </p:txBody>
      </p:sp>
      <p:cxnSp>
        <p:nvCxnSpPr>
          <p:cNvPr id="13" name="Прямая со стрелкой 12"/>
          <p:cNvCxnSpPr/>
          <p:nvPr/>
        </p:nvCxnSpPr>
        <p:spPr>
          <a:xfrm>
            <a:off x="8541204" y="1447800"/>
            <a:ext cx="0" cy="393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Табличка 14"/>
          <p:cNvSpPr/>
          <p:nvPr/>
        </p:nvSpPr>
        <p:spPr>
          <a:xfrm>
            <a:off x="5724072" y="190500"/>
            <a:ext cx="5401128" cy="1454150"/>
          </a:xfrm>
          <a:prstGeom prst="plaque">
            <a:avLst/>
          </a:prstGeom>
          <a:solidFill>
            <a:schemeClr val="accent3">
              <a:lumMod val="60000"/>
              <a:lumOff val="40000"/>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FF0000"/>
                </a:solidFill>
                <a:latin typeface="Times New Roman" pitchFamily="18" charset="0"/>
                <a:cs typeface="Times New Roman" pitchFamily="18" charset="0"/>
              </a:rPr>
              <a:t>Қалыптастырушы бағалауды мұғалімдер оқуды өлшеу үшін жүргізілетінін ескере отырып төмендегідей тапсырма </a:t>
            </a:r>
            <a:r>
              <a:rPr lang="kk-KZ" b="1" dirty="0" smtClean="0">
                <a:solidFill>
                  <a:srgbClr val="FF0000"/>
                </a:solidFill>
                <a:latin typeface="Times New Roman" pitchFamily="18" charset="0"/>
                <a:cs typeface="Times New Roman" pitchFamily="18" charset="0"/>
              </a:rPr>
              <a:t>жоспарладым.</a:t>
            </a:r>
            <a:r>
              <a:rPr lang="kk-KZ" dirty="0" smtClean="0">
                <a:solidFill>
                  <a:srgbClr val="002060"/>
                </a:solidFill>
                <a:latin typeface="Times New Roman" pitchFamily="18" charset="0"/>
                <a:cs typeface="Times New Roman" pitchFamily="18" charset="0"/>
              </a:rPr>
              <a:t>:</a:t>
            </a:r>
            <a:endParaRPr lang="ru-RU" dirty="0">
              <a:solidFill>
                <a:srgbClr val="00206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144" y="1430337"/>
            <a:ext cx="289202" cy="665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Стрелка вправо с вырезом 37"/>
          <p:cNvSpPr/>
          <p:nvPr/>
        </p:nvSpPr>
        <p:spPr>
          <a:xfrm>
            <a:off x="0" y="3574507"/>
            <a:ext cx="2913017" cy="1149530"/>
          </a:xfrm>
          <a:prstGeom prst="notchedRightArrow">
            <a:avLst/>
          </a:prstGeom>
          <a:solidFill>
            <a:schemeClr val="accent3">
              <a:lumMod val="60000"/>
              <a:lumOff val="40000"/>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smtClean="0">
                <a:solidFill>
                  <a:srgbClr val="C00000"/>
                </a:solidFill>
                <a:latin typeface="Times New Roman" pitchFamily="18" charset="0"/>
                <a:cs typeface="Times New Roman" pitchFamily="18" charset="0"/>
              </a:rPr>
              <a:t>Ықшам</a:t>
            </a:r>
          </a:p>
          <a:p>
            <a:pPr algn="ctr"/>
            <a:r>
              <a:rPr lang="kk-KZ" sz="2000" b="1" smtClean="0">
                <a:solidFill>
                  <a:srgbClr val="C00000"/>
                </a:solidFill>
                <a:latin typeface="Times New Roman" pitchFamily="18" charset="0"/>
                <a:cs typeface="Times New Roman" pitchFamily="18" charset="0"/>
              </a:rPr>
              <a:t>сабақтың </a:t>
            </a:r>
            <a:r>
              <a:rPr lang="kk-KZ" sz="2000" b="1" dirty="0" smtClean="0">
                <a:solidFill>
                  <a:srgbClr val="C00000"/>
                </a:solidFill>
                <a:latin typeface="Times New Roman" pitchFamily="18" charset="0"/>
                <a:cs typeface="Times New Roman" pitchFamily="18" charset="0"/>
              </a:rPr>
              <a:t>ықпалы</a:t>
            </a:r>
            <a:endParaRPr lang="ru-RU" sz="2000" b="1" dirty="0">
              <a:solidFill>
                <a:srgbClr val="C00000"/>
              </a:solidFill>
              <a:latin typeface="Times New Roman" pitchFamily="18" charset="0"/>
              <a:cs typeface="Times New Roman" pitchFamily="18" charset="0"/>
            </a:endParaRPr>
          </a:p>
        </p:txBody>
      </p:sp>
      <p:sp>
        <p:nvSpPr>
          <p:cNvPr id="39" name="Прямоугольник с двумя скругленными противолежащими углами 38"/>
          <p:cNvSpPr/>
          <p:nvPr/>
        </p:nvSpPr>
        <p:spPr>
          <a:xfrm flipH="1">
            <a:off x="375765" y="141194"/>
            <a:ext cx="9538447" cy="1600200"/>
          </a:xfrm>
          <a:prstGeom prst="round2DiagRect">
            <a:avLst/>
          </a:prstGeom>
          <a:solidFill>
            <a:srgbClr val="92D05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ru-RU" sz="1600" b="1" dirty="0">
                <a:solidFill>
                  <a:prstClr val="black"/>
                </a:solidFill>
                <a:latin typeface="Times New Roman" pitchFamily="18" charset="0"/>
                <a:cs typeface="Times New Roman" pitchFamily="18" charset="0"/>
              </a:rPr>
              <a:t>Рефлексия </a:t>
            </a:r>
            <a:r>
              <a:rPr lang="ru-RU" sz="1600" b="1" dirty="0" smtClean="0">
                <a:solidFill>
                  <a:prstClr val="black"/>
                </a:solidFill>
                <a:latin typeface="Times New Roman" pitchFamily="18" charset="0"/>
                <a:cs typeface="Times New Roman" pitchFamily="18" charset="0"/>
              </a:rPr>
              <a:t>«</a:t>
            </a:r>
            <a:r>
              <a:rPr lang="ru-RU" sz="1600" b="1" dirty="0">
                <a:solidFill>
                  <a:prstClr val="black"/>
                </a:solidFill>
                <a:latin typeface="Times New Roman" pitchFamily="18" charset="0"/>
                <a:cs typeface="Times New Roman" pitchFamily="18" charset="0"/>
              </a:rPr>
              <a:t> </a:t>
            </a:r>
            <a:r>
              <a:rPr lang="ru-RU" sz="1600" b="1" dirty="0" smtClean="0">
                <a:solidFill>
                  <a:prstClr val="black"/>
                </a:solidFill>
                <a:latin typeface="Times New Roman" pitchFamily="18" charset="0"/>
                <a:cs typeface="Times New Roman" pitchFamily="18" charset="0"/>
              </a:rPr>
              <a:t> </a:t>
            </a:r>
            <a:r>
              <a:rPr lang="ru-RU" sz="1600" b="1" dirty="0" err="1" smtClean="0">
                <a:solidFill>
                  <a:prstClr val="black"/>
                </a:solidFill>
                <a:latin typeface="Times New Roman" pitchFamily="18" charset="0"/>
                <a:cs typeface="Times New Roman" pitchFamily="18" charset="0"/>
              </a:rPr>
              <a:t>Желкенді</a:t>
            </a:r>
            <a:r>
              <a:rPr lang="ru-RU" sz="1600" b="1" dirty="0" smtClean="0">
                <a:solidFill>
                  <a:prstClr val="black"/>
                </a:solidFill>
                <a:latin typeface="Times New Roman" pitchFamily="18" charset="0"/>
                <a:cs typeface="Times New Roman" pitchFamily="18" charset="0"/>
              </a:rPr>
              <a:t> </a:t>
            </a:r>
            <a:r>
              <a:rPr lang="ru-RU" sz="1600" b="1" dirty="0" err="1" smtClean="0">
                <a:solidFill>
                  <a:prstClr val="black"/>
                </a:solidFill>
                <a:latin typeface="Times New Roman" pitchFamily="18" charset="0"/>
                <a:cs typeface="Times New Roman" pitchFamily="18" charset="0"/>
              </a:rPr>
              <a:t>кеме</a:t>
            </a:r>
            <a:r>
              <a:rPr lang="ru-RU" sz="1600" b="1" dirty="0" smtClean="0">
                <a:solidFill>
                  <a:prstClr val="black"/>
                </a:solidFill>
                <a:latin typeface="Times New Roman" pitchFamily="18" charset="0"/>
                <a:cs typeface="Times New Roman" pitchFamily="18" charset="0"/>
              </a:rPr>
              <a:t> » </a:t>
            </a:r>
            <a:r>
              <a:rPr lang="ru-RU" sz="1600" b="1" dirty="0" err="1" smtClean="0">
                <a:solidFill>
                  <a:prstClr val="black"/>
                </a:solidFill>
                <a:latin typeface="Times New Roman" pitchFamily="18" charset="0"/>
                <a:cs typeface="Times New Roman" pitchFamily="18" charset="0"/>
              </a:rPr>
              <a:t>әдісі</a:t>
            </a:r>
            <a:r>
              <a:rPr lang="ru-RU" sz="1600" b="1" dirty="0" smtClean="0">
                <a:solidFill>
                  <a:prstClr val="black"/>
                </a:solidFill>
                <a:latin typeface="Times New Roman" pitchFamily="18" charset="0"/>
                <a:cs typeface="Times New Roman" pitchFamily="18" charset="0"/>
              </a:rPr>
              <a:t>.</a:t>
            </a:r>
          </a:p>
          <a:p>
            <a:pPr lvl="0"/>
            <a:r>
              <a:rPr lang="ru-RU" sz="1600" b="1" dirty="0" err="1" smtClean="0">
                <a:solidFill>
                  <a:prstClr val="black"/>
                </a:solidFill>
                <a:latin typeface="Times New Roman" pitchFamily="18" charset="0"/>
                <a:cs typeface="Times New Roman" pitchFamily="18" charset="0"/>
              </a:rPr>
              <a:t>Бүгінгі</a:t>
            </a:r>
            <a:r>
              <a:rPr lang="ru-RU" sz="1600" b="1" dirty="0" smtClean="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жаңа</a:t>
            </a:r>
            <a:r>
              <a:rPr lang="ru-RU" sz="1600" b="1" dirty="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сабақтан</a:t>
            </a:r>
            <a:r>
              <a:rPr lang="ru-RU" sz="1600" b="1" dirty="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алған</a:t>
            </a:r>
            <a:r>
              <a:rPr lang="ru-RU" sz="1600" b="1" dirty="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әсерлерін</a:t>
            </a:r>
            <a:r>
              <a:rPr lang="ru-RU" sz="1600" b="1" dirty="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бөлісу</a:t>
            </a:r>
            <a:r>
              <a:rPr lang="ru-RU" sz="1600" b="1" dirty="0">
                <a:solidFill>
                  <a:prstClr val="black"/>
                </a:solidFill>
                <a:latin typeface="Times New Roman" pitchFamily="18" charset="0"/>
                <a:cs typeface="Times New Roman" pitchFamily="18" charset="0"/>
              </a:rPr>
              <a:t> </a:t>
            </a:r>
            <a:endParaRPr lang="ru-RU" sz="1600" b="1" dirty="0" smtClean="0">
              <a:solidFill>
                <a:prstClr val="black"/>
              </a:solidFill>
              <a:latin typeface="Times New Roman" pitchFamily="18" charset="0"/>
              <a:cs typeface="Times New Roman" pitchFamily="18" charset="0"/>
            </a:endParaRPr>
          </a:p>
          <a:p>
            <a:pPr lvl="0"/>
            <a:r>
              <a:rPr lang="ru-RU" sz="1600" b="1" dirty="0" err="1" smtClean="0">
                <a:solidFill>
                  <a:prstClr val="black"/>
                </a:solidFill>
                <a:latin typeface="Times New Roman" pitchFamily="18" charset="0"/>
                <a:cs typeface="Times New Roman" pitchFamily="18" charset="0"/>
              </a:rPr>
              <a:t>мақсатында</a:t>
            </a:r>
            <a:r>
              <a:rPr lang="ru-RU" sz="1600" b="1" dirty="0" smtClean="0">
                <a:solidFill>
                  <a:prstClr val="black"/>
                </a:solidFill>
                <a:latin typeface="Times New Roman" pitchFamily="18" charset="0"/>
                <a:cs typeface="Times New Roman" pitchFamily="18" charset="0"/>
              </a:rPr>
              <a:t> </a:t>
            </a:r>
            <a:r>
              <a:rPr lang="ru-RU" sz="1600" b="1" dirty="0" err="1">
                <a:solidFill>
                  <a:prstClr val="black"/>
                </a:solidFill>
                <a:latin typeface="Times New Roman" pitchFamily="18" charset="0"/>
                <a:cs typeface="Times New Roman" pitchFamily="18" charset="0"/>
              </a:rPr>
              <a:t>оқушылармен</a:t>
            </a:r>
            <a:r>
              <a:rPr lang="ru-RU" sz="1600" b="1" dirty="0">
                <a:solidFill>
                  <a:prstClr val="black"/>
                </a:solidFill>
                <a:latin typeface="Times New Roman" pitchFamily="18" charset="0"/>
                <a:cs typeface="Times New Roman" pitchFamily="18" charset="0"/>
              </a:rPr>
              <a:t> рефлексия </a:t>
            </a:r>
            <a:r>
              <a:rPr lang="ru-RU" sz="1600" b="1" dirty="0" err="1">
                <a:solidFill>
                  <a:prstClr val="black"/>
                </a:solidFill>
                <a:latin typeface="Times New Roman" pitchFamily="18" charset="0"/>
                <a:cs typeface="Times New Roman" pitchFamily="18" charset="0"/>
              </a:rPr>
              <a:t>жүргізіледі</a:t>
            </a:r>
            <a:r>
              <a:rPr lang="ru-RU" sz="1600" b="1" dirty="0">
                <a:solidFill>
                  <a:prstClr val="black"/>
                </a:solidFill>
                <a:latin typeface="Times New Roman" pitchFamily="18" charset="0"/>
                <a:cs typeface="Times New Roman" pitchFamily="18" charset="0"/>
              </a:rPr>
              <a:t>.</a:t>
            </a:r>
            <a:endParaRPr lang="ru-RU" sz="1600" b="1" dirty="0">
              <a:solidFill>
                <a:schemeClr val="tx1"/>
              </a:solidFill>
              <a:latin typeface="Times New Roman" pitchFamily="18" charset="0"/>
              <a:cs typeface="Times New Roman" pitchFamily="18" charset="0"/>
            </a:endParaRPr>
          </a:p>
        </p:txBody>
      </p:sp>
      <p:sp>
        <p:nvSpPr>
          <p:cNvPr id="41" name="Скругленный прямоугольник 40"/>
          <p:cNvSpPr/>
          <p:nvPr/>
        </p:nvSpPr>
        <p:spPr>
          <a:xfrm>
            <a:off x="2913016" y="1741394"/>
            <a:ext cx="8140465" cy="4888005"/>
          </a:xfrm>
          <a:prstGeom prst="roundRect">
            <a:avLst/>
          </a:prstGeom>
          <a:solidFill>
            <a:schemeClr val="accent1">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Wingdings" pitchFamily="2" charset="2"/>
              <a:buChar char="Ø"/>
            </a:pPr>
            <a:endParaRPr lang="kk-KZ" dirty="0" smtClean="0">
              <a:solidFill>
                <a:srgbClr val="002060"/>
              </a:solidFill>
              <a:latin typeface="Times New Roman" pitchFamily="18" charset="0"/>
              <a:cs typeface="Times New Roman" pitchFamily="18" charset="0"/>
            </a:endParaRPr>
          </a:p>
          <a:p>
            <a:pPr algn="ctr"/>
            <a:r>
              <a:rPr lang="kk-KZ" b="1" dirty="0" smtClean="0">
                <a:solidFill>
                  <a:srgbClr val="FF0000"/>
                </a:solidFill>
                <a:latin typeface="Times New Roman" pitchFamily="18" charset="0"/>
                <a:cs typeface="Times New Roman" pitchFamily="18" charset="0"/>
              </a:rPr>
              <a:t>Түйін сөз</a:t>
            </a:r>
          </a:p>
          <a:p>
            <a:pPr algn="ctr"/>
            <a:r>
              <a:rPr lang="kk-KZ" b="1" dirty="0" smtClean="0">
                <a:solidFill>
                  <a:srgbClr val="002060"/>
                </a:solidFill>
                <a:latin typeface="Times New Roman" pitchFamily="18" charset="0"/>
                <a:cs typeface="Times New Roman" pitchFamily="18" charset="0"/>
              </a:rPr>
              <a:t>Мен осы ықшам сабақты құрастыру барысында тренердің және әріптестердің маған айтқан кері байланыстары нәтижесінде қысқа мерзімді жоспарды оқушы оқу мақсаттарын меңгеретіндей қызықты, әрі нақты құру керек екенін түсіндім. Осыған байланысты математика пәнінде өрнектер құруға, топтық, жұптық жұмыстар жасауға, ақшаларды, монеталарды салыстыруға, оқушыларға ақшаны тиімді жұмсауға оқушылардың ойын тереңдеттім және белсенді әдіс-тәсілдерді меңгерте білдім. Қалыптастырушы бағалау тапсырмасының орындалу реттілігін түсініп, дескриптор жүйелі құрылу керек екенін көз  жеткіздім. Менің пәнім математика болғандықтан,математикалық тілде сөйлеу сауаттылығын қарау қажет екендігін ұғындым. </a:t>
            </a:r>
            <a:endParaRPr lang="kk-KZ" b="1" dirty="0">
              <a:solidFill>
                <a:srgbClr val="002060"/>
              </a:solidFill>
              <a:latin typeface="Times New Roman" pitchFamily="18" charset="0"/>
              <a:cs typeface="Times New Roman" pitchFamily="18" charset="0"/>
            </a:endParaRPr>
          </a:p>
          <a:p>
            <a:pPr algn="ctr"/>
            <a:r>
              <a:rPr lang="kk-KZ" b="1" dirty="0" smtClean="0">
                <a:solidFill>
                  <a:srgbClr val="002060"/>
                </a:solidFill>
                <a:latin typeface="Times New Roman" pitchFamily="18" charset="0"/>
                <a:cs typeface="Times New Roman" pitchFamily="18" charset="0"/>
              </a:rPr>
              <a:t>Осыған орай оқушылардың топтық, жұптық, ұжымдасқан  жұмыс математикалық тілді дұрыс қолданып қалыптастыруға меңгерттім.</a:t>
            </a:r>
          </a:p>
          <a:p>
            <a:pPr lvl="0" algn="ctr"/>
            <a:r>
              <a:rPr lang="kk-KZ" b="1" dirty="0" smtClean="0">
                <a:solidFill>
                  <a:srgbClr val="002060"/>
                </a:solidFill>
                <a:latin typeface="Times New Roman" pitchFamily="18" charset="0"/>
                <a:cs typeface="Times New Roman" pitchFamily="18" charset="0"/>
              </a:rPr>
              <a:t>Алдағы уақытта қысқа </a:t>
            </a:r>
            <a:r>
              <a:rPr lang="kk-KZ" b="1" dirty="0">
                <a:solidFill>
                  <a:srgbClr val="002060"/>
                </a:solidFill>
                <a:latin typeface="Times New Roman" pitchFamily="18" charset="0"/>
                <a:cs typeface="Times New Roman" pitchFamily="18" charset="0"/>
              </a:rPr>
              <a:t>мерзімді </a:t>
            </a:r>
            <a:r>
              <a:rPr lang="kk-KZ" b="1" dirty="0" smtClean="0">
                <a:solidFill>
                  <a:srgbClr val="002060"/>
                </a:solidFill>
                <a:latin typeface="Times New Roman" pitchFamily="18" charset="0"/>
                <a:cs typeface="Times New Roman" pitchFamily="18" charset="0"/>
              </a:rPr>
              <a:t>жоспарда оқу </a:t>
            </a:r>
            <a:r>
              <a:rPr lang="kk-KZ" b="1" dirty="0">
                <a:solidFill>
                  <a:srgbClr val="002060"/>
                </a:solidFill>
                <a:latin typeface="Times New Roman" pitchFamily="18" charset="0"/>
                <a:cs typeface="Times New Roman" pitchFamily="18" charset="0"/>
              </a:rPr>
              <a:t>мақсатын меңгерту үшін белсенді оқу ортасын </a:t>
            </a:r>
            <a:r>
              <a:rPr lang="kk-KZ" b="1" dirty="0" smtClean="0">
                <a:solidFill>
                  <a:srgbClr val="002060"/>
                </a:solidFill>
                <a:latin typeface="Times New Roman" pitchFamily="18" charset="0"/>
                <a:cs typeface="Times New Roman" pitchFamily="18" charset="0"/>
              </a:rPr>
              <a:t>құратындай етіп  тиімді , тапсырмаларды </a:t>
            </a:r>
            <a:r>
              <a:rPr lang="kk-KZ" b="1" dirty="0">
                <a:solidFill>
                  <a:srgbClr val="002060"/>
                </a:solidFill>
                <a:latin typeface="Times New Roman" pitchFamily="18" charset="0"/>
                <a:cs typeface="Times New Roman" pitchFamily="18" charset="0"/>
              </a:rPr>
              <a:t>жоспарлауды назарға ұстаймын.</a:t>
            </a:r>
          </a:p>
          <a:p>
            <a:pPr lvl="0" algn="ctr"/>
            <a:r>
              <a:rPr lang="kk-KZ" b="1" dirty="0">
                <a:solidFill>
                  <a:srgbClr val="FF0000"/>
                </a:solidFill>
                <a:latin typeface="Times New Roman" pitchFamily="18" charset="0"/>
                <a:cs typeface="Times New Roman" pitchFamily="18" charset="0"/>
              </a:rPr>
              <a:t>Тыңдағандарыңызға рахмет! </a:t>
            </a:r>
            <a:endParaRPr lang="ru-RU" b="1" dirty="0">
              <a:solidFill>
                <a:srgbClr val="FF0000"/>
              </a:solidFill>
              <a:latin typeface="Times New Roman" pitchFamily="18" charset="0"/>
              <a:cs typeface="Times New Roman" pitchFamily="18" charset="0"/>
            </a:endParaRPr>
          </a:p>
          <a:p>
            <a:pPr algn="ctr"/>
            <a:endParaRPr lang="ru-RU" sz="1600" dirty="0">
              <a:solidFill>
                <a:srgbClr val="00206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7081" y="188258"/>
            <a:ext cx="4405404" cy="1506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1258</TotalTime>
  <Words>503</Words>
  <Application>Microsoft Office PowerPoint</Application>
  <PresentationFormat>Произвольный</PresentationFormat>
  <Paragraphs>76</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Грань</vt:lpstr>
      <vt:lpstr>Презентация PowerPoint</vt:lpstr>
      <vt:lpstr>Презентация PowerPoint</vt:lpstr>
      <vt:lpstr>Презентация PowerPoint</vt:lpstr>
      <vt:lpstr>Презентация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7777</cp:lastModifiedBy>
  <cp:revision>105</cp:revision>
  <cp:lastPrinted>2020-03-08T14:31:29Z</cp:lastPrinted>
  <dcterms:created xsi:type="dcterms:W3CDTF">2016-01-22T06:10:18Z</dcterms:created>
  <dcterms:modified xsi:type="dcterms:W3CDTF">2020-03-11T18:04:09Z</dcterms:modified>
</cp:coreProperties>
</file>