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57" r:id="rId2"/>
  </p:sldMasterIdLst>
  <p:notesMasterIdLst>
    <p:notesMasterId r:id="rId32"/>
  </p:notesMasterIdLst>
  <p:handoutMasterIdLst>
    <p:handoutMasterId r:id="rId33"/>
  </p:handoutMasterIdLst>
  <p:sldIdLst>
    <p:sldId id="319" r:id="rId3"/>
    <p:sldId id="320" r:id="rId4"/>
    <p:sldId id="303" r:id="rId5"/>
    <p:sldId id="330" r:id="rId6"/>
    <p:sldId id="332" r:id="rId7"/>
    <p:sldId id="333" r:id="rId8"/>
    <p:sldId id="321" r:id="rId9"/>
    <p:sldId id="322" r:id="rId10"/>
    <p:sldId id="329" r:id="rId11"/>
    <p:sldId id="324" r:id="rId12"/>
    <p:sldId id="326" r:id="rId13"/>
    <p:sldId id="307" r:id="rId14"/>
    <p:sldId id="309" r:id="rId15"/>
    <p:sldId id="311" r:id="rId16"/>
    <p:sldId id="313" r:id="rId17"/>
    <p:sldId id="334" r:id="rId18"/>
    <p:sldId id="346" r:id="rId19"/>
    <p:sldId id="336" r:id="rId20"/>
    <p:sldId id="349" r:id="rId21"/>
    <p:sldId id="339" r:id="rId22"/>
    <p:sldId id="338" r:id="rId23"/>
    <p:sldId id="337" r:id="rId24"/>
    <p:sldId id="340" r:id="rId25"/>
    <p:sldId id="341" r:id="rId26"/>
    <p:sldId id="342" r:id="rId27"/>
    <p:sldId id="345" r:id="rId28"/>
    <p:sldId id="343" r:id="rId29"/>
    <p:sldId id="347" r:id="rId30"/>
    <p:sldId id="348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0066"/>
    <a:srgbClr val="FF6600"/>
    <a:srgbClr val="CC3399"/>
    <a:srgbClr val="00FFFF"/>
    <a:srgbClr val="33CC33"/>
    <a:srgbClr val="CC66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7943F8-C6A5-48DB-847F-0DBD901EC9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5217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761A4F5-5478-4433-BE4D-E9456C8F44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7940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151 h 2182"/>
                <a:gd name="T4" fmla="*/ 6818 w 4897"/>
                <a:gd name="T5" fmla="*/ 1151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133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80EEA-04A5-4B49-BFF1-B311A39CDE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16857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F5A9-26CF-45CC-9A0E-A42E9C9FFA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801001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D425-CDC8-40B0-9B9F-6F7FBA6F3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882010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66E7F-23FC-4F26-8977-A55E5B9FF6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357474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4F88E-9995-4685-BB48-99F5AC0D89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7998535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6EAAF-5487-4CFF-89DF-093084C35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6454771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5AED2-CD77-4D92-B70E-95FD051AB9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290847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79340-1320-438A-8989-C7E7AB89B0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969442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1149F-6415-48EE-A694-5618D73345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2537831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6DCBF-ADCD-4757-BA5D-13D3DEEE89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8378102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61765-B1C1-43F0-B26B-54FC3A9A41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635164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79817-A599-4D2F-8951-9635262B49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9369815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6AAC0-92D7-4DEF-8535-393653846F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378606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84E0-865A-4305-950E-FB7C61F30F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409234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408B5-5E7C-46B0-84C6-2EFD53FA8C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2820101"/>
      </p:ext>
    </p:extLst>
  </p:cSld>
  <p:clrMapOvr>
    <a:masterClrMapping/>
  </p:clrMapOvr>
  <p:transition spd="slow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0E7A2-953D-429D-B213-7F3AD03EB7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2184636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75A32-F0E7-4B27-9DDC-26115034E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5962990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2BAC5-F7EE-4B0C-8123-684CF3CAD4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985576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329FA-A542-4DDE-948E-ACD1AA738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0038768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D6EF2-3146-4D68-87FC-C6C5E54CB3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795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592F2-839C-44B2-B34B-6548500070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212705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E50A-817B-4236-BA36-C12DF19DC3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0550498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308E9-E293-46AB-B8D5-E1523462B7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693270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AED0-7BD6-473B-AC8F-294BCEE37C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34373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50C62-097B-4827-8D59-E1FEEB4FF5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33301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47 h 2182"/>
                <a:gd name="T4" fmla="*/ 6818 w 4897"/>
                <a:gd name="T5" fmla="*/ 247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27 h 2182"/>
                <a:gd name="T4" fmla="*/ 6818 w 4897"/>
                <a:gd name="T5" fmla="*/ 227 h 2182"/>
                <a:gd name="T6" fmla="*/ 6818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29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29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29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29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122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32857BC-7260-45C7-9A2A-742869AE8D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30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230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spd="slow">
    <p:circl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1434893-D425-419D-9F0A-D0BF5C3A96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3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4.xml"/><Relationship Id="rId5" Type="http://schemas.openxmlformats.org/officeDocument/2006/relationships/slide" Target="slide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3.xml"/><Relationship Id="rId5" Type="http://schemas.openxmlformats.org/officeDocument/2006/relationships/slide" Target="slide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&#1057;&#1077;&#1088;&#1075;&#1110;&#1090;&#1091;%20&#1089;&#1241;&#1090;&#1110;.%20&#1052;&#1077;&#1085;%20&#1179;&#1072;&#1079;&#1072;&#1179;&#1087;&#1099;&#1085;..mp4" TargetMode="Externa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2.png"/><Relationship Id="rId3" Type="http://schemas.openxmlformats.org/officeDocument/2006/relationships/image" Target="../media/image33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slide" Target="slide14.xml"/><Relationship Id="rId3" Type="http://schemas.openxmlformats.org/officeDocument/2006/relationships/slide" Target="slide9.xml"/><Relationship Id="rId7" Type="http://schemas.openxmlformats.org/officeDocument/2006/relationships/slide" Target="slide11.xml"/><Relationship Id="rId12" Type="http://schemas.openxmlformats.org/officeDocument/2006/relationships/image" Target="../media/image16.jpeg"/><Relationship Id="rId2" Type="http://schemas.openxmlformats.org/officeDocument/2006/relationships/image" Target="../media/image11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slide" Target="slide13.xml"/><Relationship Id="rId5" Type="http://schemas.openxmlformats.org/officeDocument/2006/relationships/slide" Target="slide10.xml"/><Relationship Id="rId15" Type="http://schemas.openxmlformats.org/officeDocument/2006/relationships/slide" Target="slide15.xm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slide" Target="slide12.xml"/><Relationship Id="rId1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kk-KZ" altLang="ru-RU" smtClean="0"/>
              <a:t>Информатика </a:t>
            </a:r>
            <a:endParaRPr lang="ru-RU" altLang="ru-RU" smtClean="0"/>
          </a:p>
        </p:txBody>
      </p:sp>
      <p:sp>
        <p:nvSpPr>
          <p:cNvPr id="1832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1905000"/>
            <a:ext cx="8424863" cy="4191000"/>
          </a:xfrm>
          <a:solidFill>
            <a:srgbClr val="FFFF00"/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kk-KZ" altLang="ru-RU" b="1" i="1" dirty="0" smtClean="0"/>
              <a:t>3а-сынып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kk-KZ" altLang="ru-RU" b="1" i="1" dirty="0" smtClean="0"/>
              <a:t>Пән мұғалімі: Камалова Мария Саламатқызы</a:t>
            </a:r>
            <a:endParaRPr lang="ru-RU" altLang="ru-RU" b="1" i="1" dirty="0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kk-KZ" sz="4800" b="1" dirty="0" smtClean="0">
                <a:solidFill>
                  <a:srgbClr val="FF0000"/>
                </a:solidFill>
              </a:rPr>
              <a:t>«</a:t>
            </a:r>
            <a:r>
              <a:rPr lang="en-US" sz="4800" b="1" dirty="0" smtClean="0">
                <a:solidFill>
                  <a:srgbClr val="FF0000"/>
                </a:solidFill>
              </a:rPr>
              <a:t>Paint</a:t>
            </a:r>
            <a:r>
              <a:rPr lang="kk-KZ" sz="4800" b="1" dirty="0" smtClean="0">
                <a:solidFill>
                  <a:srgbClr val="FF0000"/>
                </a:solidFill>
              </a:rPr>
              <a:t>»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kk-KZ" sz="4800" b="1" dirty="0" smtClean="0">
                <a:solidFill>
                  <a:srgbClr val="FF0000"/>
                </a:solidFill>
              </a:rPr>
              <a:t>қандай жұмыс атқаруға арналған редактор?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3933825"/>
            <a:ext cx="8229600" cy="1468438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kk-KZ" sz="4000" b="1" dirty="0" smtClean="0">
                <a:solidFill>
                  <a:srgbClr val="33CC33"/>
                </a:solidFill>
              </a:rPr>
              <a:t>Расторлық бейнелермен жұмыстануға арналған графикалық редактор</a:t>
            </a:r>
            <a:endParaRPr lang="ru-RU" sz="4000" b="1" dirty="0">
              <a:solidFill>
                <a:srgbClr val="33CC33"/>
              </a:solidFill>
            </a:endParaRPr>
          </a:p>
        </p:txBody>
      </p:sp>
      <p:sp>
        <p:nvSpPr>
          <p:cNvPr id="19460" name="Стрелка вправо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5949950"/>
            <a:ext cx="792162" cy="647700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kk-KZ" sz="4800" b="1" dirty="0" smtClean="0">
                <a:solidFill>
                  <a:srgbClr val="FF0000"/>
                </a:solidFill>
              </a:rPr>
              <a:t>«</a:t>
            </a:r>
            <a:r>
              <a:rPr lang="en-US" sz="4800" b="1" dirty="0" smtClean="0">
                <a:solidFill>
                  <a:srgbClr val="FF0000"/>
                </a:solidFill>
              </a:rPr>
              <a:t>Paint</a:t>
            </a:r>
            <a:r>
              <a:rPr lang="kk-KZ" sz="4800" b="1" dirty="0" smtClean="0">
                <a:solidFill>
                  <a:srgbClr val="FF0000"/>
                </a:solidFill>
              </a:rPr>
              <a:t>»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kk-KZ" sz="4800" b="1" dirty="0" smtClean="0">
                <a:solidFill>
                  <a:srgbClr val="FF0000"/>
                </a:solidFill>
              </a:rPr>
              <a:t>графикалық редакторын қалай іске қосамыз?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3933825"/>
            <a:ext cx="8229600" cy="14684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kk-KZ" b="1" dirty="0" smtClean="0">
                <a:solidFill>
                  <a:srgbClr val="33CC33"/>
                </a:solidFill>
              </a:rPr>
              <a:t>Іске қосу (Пуск)        Барлық бағдарламалар (Все программы)      Стандартты (Стандартные)      </a:t>
            </a:r>
            <a:r>
              <a:rPr lang="en-US" b="1" dirty="0" smtClean="0">
                <a:solidFill>
                  <a:srgbClr val="FF0000"/>
                </a:solidFill>
              </a:rPr>
              <a:t>Paint</a:t>
            </a:r>
            <a:endParaRPr lang="ru-RU" b="1" dirty="0">
              <a:solidFill>
                <a:srgbClr val="33CC33"/>
              </a:solidFill>
            </a:endParaRPr>
          </a:p>
        </p:txBody>
      </p:sp>
      <p:sp>
        <p:nvSpPr>
          <p:cNvPr id="20484" name="Стрелка вправо 5"/>
          <p:cNvSpPr>
            <a:spLocks noChangeArrowheads="1"/>
          </p:cNvSpPr>
          <p:nvPr/>
        </p:nvSpPr>
        <p:spPr bwMode="auto">
          <a:xfrm>
            <a:off x="4294188" y="4149725"/>
            <a:ext cx="576262" cy="2159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5" name="Стрелка вправо 6"/>
          <p:cNvSpPr>
            <a:spLocks noChangeArrowheads="1"/>
          </p:cNvSpPr>
          <p:nvPr/>
        </p:nvSpPr>
        <p:spPr bwMode="auto">
          <a:xfrm>
            <a:off x="7740650" y="4667250"/>
            <a:ext cx="576263" cy="2159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6" name="Стрелка вправо 7"/>
          <p:cNvSpPr>
            <a:spLocks noChangeArrowheads="1"/>
          </p:cNvSpPr>
          <p:nvPr/>
        </p:nvSpPr>
        <p:spPr bwMode="auto">
          <a:xfrm>
            <a:off x="6516688" y="5132388"/>
            <a:ext cx="576262" cy="215900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7" name="Стрелка вправо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088" y="5949950"/>
            <a:ext cx="792162" cy="647700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loud">
            <a:hlinkClick r:id="rId2" action="ppaction://hlinksldjump" highlightClick="1"/>
          </p:cNvPr>
          <p:cNvSpPr>
            <a:spLocks noChangeAspect="1" noEditPoints="1" noChangeArrowheads="1"/>
          </p:cNvSpPr>
          <p:nvPr/>
        </p:nvSpPr>
        <p:spPr bwMode="auto">
          <a:xfrm rot="-565840">
            <a:off x="323850" y="2205038"/>
            <a:ext cx="3816350" cy="118745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k-KZ" altLang="ru-RU" sz="9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800" b="1">
                <a:latin typeface="Times New Roman" panose="02020603050405020304" pitchFamily="18" charset="0"/>
              </a:rPr>
              <a:t>         жазу</a:t>
            </a:r>
            <a:endParaRPr lang="ru-RU" altLang="ru-RU" sz="2800" b="1">
              <a:latin typeface="Times New Roman" panose="02020603050405020304" pitchFamily="18" charset="0"/>
            </a:endParaRPr>
          </a:p>
        </p:txBody>
      </p:sp>
      <p:sp>
        <p:nvSpPr>
          <p:cNvPr id="21507" name="Cloud">
            <a:hlinkClick r:id="rId3" action="ppaction://hlinksldjump" highlightClick="1"/>
          </p:cNvPr>
          <p:cNvSpPr>
            <a:spLocks noChangeAspect="1" noEditPoints="1" noChangeArrowheads="1"/>
          </p:cNvSpPr>
          <p:nvPr/>
        </p:nvSpPr>
        <p:spPr bwMode="auto">
          <a:xfrm rot="-449282">
            <a:off x="827088" y="4076700"/>
            <a:ext cx="3613150" cy="12080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k-KZ" altLang="ru-RU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400" b="1">
                <a:latin typeface="Arial" panose="020B0604020202020204" pitchFamily="34" charset="0"/>
              </a:rPr>
              <a:t>    Сурет салу 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21508" name="Cloud">
            <a:hlinkClick r:id="rId3" action="ppaction://hlinksldjump" highlightClick="1"/>
          </p:cNvPr>
          <p:cNvSpPr>
            <a:spLocks noChangeAspect="1" noEditPoints="1" noChangeArrowheads="1"/>
          </p:cNvSpPr>
          <p:nvPr/>
        </p:nvSpPr>
        <p:spPr bwMode="auto">
          <a:xfrm rot="986049">
            <a:off x="4643438" y="2133600"/>
            <a:ext cx="3810000" cy="121126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k-KZ" altLang="ru-RU" sz="8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400" b="1">
                <a:latin typeface="Arial" panose="020B0604020202020204" pitchFamily="34" charset="0"/>
              </a:rPr>
              <a:t>құю</a:t>
            </a:r>
            <a:endParaRPr lang="ru-RU" altLang="ru-RU" sz="2400" b="1">
              <a:latin typeface="Arial" panose="020B0604020202020204" pitchFamily="34" charset="0"/>
            </a:endParaRPr>
          </a:p>
        </p:txBody>
      </p:sp>
      <p:sp>
        <p:nvSpPr>
          <p:cNvPr id="21509" name="Cloud">
            <a:hlinkClick r:id="rId3" action="ppaction://hlinksldjump" highlightClick="1"/>
          </p:cNvPr>
          <p:cNvSpPr>
            <a:spLocks noChangeAspect="1" noEditPoints="1" noChangeArrowheads="1"/>
          </p:cNvSpPr>
          <p:nvPr/>
        </p:nvSpPr>
        <p:spPr bwMode="auto">
          <a:xfrm rot="894004">
            <a:off x="4643438" y="4076700"/>
            <a:ext cx="3975100" cy="12207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0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1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300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7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7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0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0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50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2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10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400" b="1">
                <a:latin typeface="Arial" panose="020B0604020202020204" pitchFamily="34" charset="0"/>
              </a:rPr>
              <a:t>         қылқалам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200" b="1">
                <a:latin typeface="Arial" panose="020B0604020202020204" pitchFamily="34" charset="0"/>
              </a:rPr>
              <a:t>       </a:t>
            </a:r>
            <a:endParaRPr lang="kk-KZ" altLang="ru-RU" sz="2000" b="1">
              <a:latin typeface="Arial" panose="020B0604020202020204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014413" y="268288"/>
            <a:ext cx="7489825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kk-KZ" altLang="ru-RU" sz="4000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       </a:t>
            </a:r>
            <a:r>
              <a:rPr lang="kk-KZ" altLang="ru-RU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-</a:t>
            </a:r>
            <a:r>
              <a:rPr lang="kk-KZ" altLang="ru-RU" sz="28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kk-KZ" altLang="ru-RU" sz="4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құралының қызметі қандай?</a:t>
            </a:r>
            <a:endParaRPr lang="ru-RU" altLang="ru-RU" sz="4000" b="1" dirty="0" smtClean="0">
              <a:solidFill>
                <a:schemeClr val="bg1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334963"/>
            <a:ext cx="15113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Стрелка вправо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12088" y="5949950"/>
            <a:ext cx="792162" cy="647700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4" name="Group 60"/>
          <p:cNvGrpSpPr>
            <a:grpSpLocks/>
          </p:cNvGrpSpPr>
          <p:nvPr/>
        </p:nvGrpSpPr>
        <p:grpSpPr bwMode="auto">
          <a:xfrm>
            <a:off x="3870325" y="2547938"/>
            <a:ext cx="1997075" cy="1673225"/>
            <a:chOff x="1968" y="1488"/>
            <a:chExt cx="1776" cy="1766"/>
          </a:xfrm>
        </p:grpSpPr>
        <p:sp>
          <p:nvSpPr>
            <p:cNvPr id="22538" name="AutoShape 6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7 h 21600"/>
                <a:gd name="T20" fmla="*/ 18439 w 21600"/>
                <a:gd name="T21" fmla="*/ 1843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rgbClr val="FF00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rgbClr val="FF00FF"/>
              </a:contourClr>
            </a:sp3d>
          </p:spPr>
          <p:txBody>
            <a:bodyPr rot="10800000" vert="eaVert"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539" name="AutoShape 62"/>
            <p:cNvSpPr>
              <a:spLocks noChangeArrowheads="1"/>
            </p:cNvSpPr>
            <p:nvPr/>
          </p:nvSpPr>
          <p:spPr bwMode="gray">
            <a:xfrm rot="-9425596">
              <a:off x="1968" y="1567"/>
              <a:ext cx="1688" cy="16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7 h 21600"/>
                <a:gd name="T20" fmla="*/ 18439 w 21600"/>
                <a:gd name="T21" fmla="*/ 1843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rgbClr val="0000FF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rgbClr val="0000FF"/>
              </a:contourClr>
            </a:sp3d>
          </p:spPr>
          <p:txBody>
            <a:bodyPr rot="10800000"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540" name="AutoShape 63"/>
            <p:cNvSpPr>
              <a:spLocks noChangeArrowheads="1"/>
            </p:cNvSpPr>
            <p:nvPr/>
          </p:nvSpPr>
          <p:spPr bwMode="gray">
            <a:xfrm rot="-4025596">
              <a:off x="2029" y="1500"/>
              <a:ext cx="1688" cy="16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7 h 21600"/>
                <a:gd name="T20" fmla="*/ 18439 w 21600"/>
                <a:gd name="T21" fmla="*/ 1843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rgbClr val="FF0000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rgbClr val="FF0000"/>
              </a:contourClr>
            </a:sp3d>
          </p:spPr>
          <p:txBody>
            <a:bodyPr vert="eaVert"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541" name="AutoShape 64"/>
            <p:cNvSpPr>
              <a:spLocks noChangeArrowheads="1"/>
            </p:cNvSpPr>
            <p:nvPr/>
          </p:nvSpPr>
          <p:spPr bwMode="gray">
            <a:xfrm rot="1374404">
              <a:off x="2056" y="1536"/>
              <a:ext cx="1688" cy="16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1 w 21600"/>
                <a:gd name="T19" fmla="*/ 3167 h 21600"/>
                <a:gd name="T20" fmla="*/ 18439 w 21600"/>
                <a:gd name="T21" fmla="*/ 18433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solidFill>
              <a:srgbClr val="00FF00"/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rgbClr val="00FF00"/>
              </a:contourClr>
            </a:sp3d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2531" name="Oval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18275" y="706438"/>
            <a:ext cx="2446338" cy="172878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000" b="1">
                <a:solidFill>
                  <a:srgbClr val="000000"/>
                </a:solidFill>
                <a:latin typeface="Times New Roman" panose="02020603050405020304" pitchFamily="18" charset="0"/>
              </a:rPr>
              <a:t>Файл </a:t>
            </a:r>
            <a:r>
              <a:rPr lang="kk-KZ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000" b="1">
                <a:solidFill>
                  <a:srgbClr val="000000"/>
                </a:solidFill>
                <a:latin typeface="Times New Roman" panose="02020603050405020304" pitchFamily="18" charset="0"/>
              </a:rPr>
              <a:t>Сохранить как</a:t>
            </a: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2" name="Oval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93688" y="4459288"/>
            <a:ext cx="2520950" cy="172878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3" name="Oval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0200" y="706438"/>
            <a:ext cx="2447925" cy="1728787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000" b="1">
                <a:solidFill>
                  <a:srgbClr val="000000"/>
                </a:solidFill>
                <a:latin typeface="Times New Roman" panose="02020603050405020304" pitchFamily="18" charset="0"/>
              </a:rPr>
              <a:t>Файл </a:t>
            </a:r>
            <a:r>
              <a:rPr lang="kk-KZ" altLang="ru-RU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kk-KZ" altLang="ru-RU" sz="2000" b="1">
                <a:solidFill>
                  <a:srgbClr val="000000"/>
                </a:solidFill>
                <a:latin typeface="Times New Roman" panose="02020603050405020304" pitchFamily="18" charset="0"/>
              </a:rPr>
              <a:t>Открыть</a:t>
            </a: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4" name="Oval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37313" y="4314825"/>
            <a:ext cx="2447925" cy="187325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000" b="1">
                <a:solidFill>
                  <a:srgbClr val="000000"/>
                </a:solidFill>
                <a:latin typeface="Times New Roman" panose="02020603050405020304" pitchFamily="18" charset="0"/>
              </a:rPr>
              <a:t>Правка →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000" b="1">
                <a:solidFill>
                  <a:srgbClr val="000000"/>
                </a:solidFill>
                <a:latin typeface="Times New Roman" panose="02020603050405020304" pitchFamily="18" charset="0"/>
              </a:rPr>
              <a:t>Отменить</a:t>
            </a: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6923" name="WordArt 11"/>
          <p:cNvSpPr>
            <a:spLocks noChangeArrowheads="1" noChangeShapeType="1" noTextEdit="1"/>
          </p:cNvSpPr>
          <p:nvPr/>
        </p:nvSpPr>
        <p:spPr bwMode="auto">
          <a:xfrm rot="-5400000">
            <a:off x="2728912" y="1081088"/>
            <a:ext cx="4195763" cy="46751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irclePour">
              <a:avLst>
                <a:gd name="adj1" fmla="val 11988244"/>
                <a:gd name="adj2" fmla="val 46333"/>
              </a:avLst>
            </a:prstTxWarp>
          </a:bodyPr>
          <a:lstStyle/>
          <a:p>
            <a:pPr algn="ctr"/>
            <a:r>
              <a:rPr lang="ru-RU" sz="3600" b="1" kern="10">
                <a:solidFill>
                  <a:srgbClr val="00FF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Суретті қалай сақтаймыз?</a:t>
            </a: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438150" y="5005388"/>
            <a:ext cx="2232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000" b="1">
                <a:solidFill>
                  <a:srgbClr val="000000"/>
                </a:solidFill>
                <a:latin typeface="Times New Roman" panose="02020603050405020304" pitchFamily="18" charset="0"/>
              </a:rPr>
              <a:t>Правка →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000" b="1">
                <a:solidFill>
                  <a:srgbClr val="000000"/>
                </a:solidFill>
                <a:latin typeface="Times New Roman" panose="02020603050405020304" pitchFamily="18" charset="0"/>
              </a:rPr>
              <a:t>Повторить</a:t>
            </a:r>
            <a:endParaRPr lang="ru-RU" altLang="ru-RU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7" name="Стрелка вправо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172450" y="6210300"/>
            <a:ext cx="792163" cy="647700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6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5" name="Rectangle 5"/>
          <p:cNvSpPr>
            <a:spLocks noChangeArrowheads="1"/>
          </p:cNvSpPr>
          <p:nvPr/>
        </p:nvSpPr>
        <p:spPr bwMode="auto">
          <a:xfrm>
            <a:off x="2389188" y="603250"/>
            <a:ext cx="67278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kk-KZ" altLang="ru-RU" sz="5400" b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anose="020B0604030504040204" pitchFamily="34" charset="0"/>
              </a:rPr>
              <a:t>- қандай құрал?</a:t>
            </a:r>
            <a:r>
              <a:rPr lang="kk-KZ" altLang="ru-RU" sz="2400" dirty="0">
                <a:solidFill>
                  <a:schemeClr val="bg1">
                    <a:lumMod val="60000"/>
                    <a:lumOff val="40000"/>
                  </a:schemeClr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1689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-5400000">
            <a:off x="3024188" y="3176587"/>
            <a:ext cx="4319588" cy="2233613"/>
          </a:xfrm>
          <a:prstGeom prst="triangle">
            <a:avLst>
              <a:gd name="adj" fmla="val 50000"/>
            </a:avLst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800">
                <a:solidFill>
                  <a:srgbClr val="000000"/>
                </a:solidFill>
                <a:latin typeface="Times New Roman" panose="02020603050405020304" pitchFamily="18" charset="0"/>
              </a:rPr>
              <a:t>көпбұрыш</a:t>
            </a:r>
            <a:endParaRPr lang="ru-RU" altLang="ru-RU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6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34424" flipV="1">
            <a:off x="1801813" y="2116138"/>
            <a:ext cx="4530725" cy="2225675"/>
          </a:xfrm>
          <a:prstGeom prst="triangle">
            <a:avLst>
              <a:gd name="adj" fmla="val 49468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800">
                <a:solidFill>
                  <a:srgbClr val="000000"/>
                </a:solidFill>
                <a:latin typeface="Times New Roman" panose="02020603050405020304" pitchFamily="18" charset="0"/>
              </a:rPr>
              <a:t>бүріккіш</a:t>
            </a:r>
            <a:endParaRPr lang="ru-RU" altLang="ru-RU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6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5400000">
            <a:off x="792956" y="3175794"/>
            <a:ext cx="4316413" cy="2232025"/>
          </a:xfrm>
          <a:prstGeom prst="triangle">
            <a:avLst>
              <a:gd name="adj" fmla="val 50769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800">
                <a:solidFill>
                  <a:srgbClr val="000000"/>
                </a:solidFill>
                <a:latin typeface="Times New Roman" panose="02020603050405020304" pitchFamily="18" charset="0"/>
              </a:rPr>
              <a:t>масштаб</a:t>
            </a:r>
            <a:endParaRPr lang="ru-RU" altLang="ru-RU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969" name="AutoShape 9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835150" y="4292600"/>
            <a:ext cx="4465638" cy="2160588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2800">
                <a:solidFill>
                  <a:srgbClr val="000000"/>
                </a:solidFill>
                <a:latin typeface="Times New Roman" panose="02020603050405020304" pitchFamily="18" charset="0"/>
              </a:rPr>
              <a:t>өшіргіш</a:t>
            </a:r>
            <a:endParaRPr lang="ru-RU" altLang="ru-RU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9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65100"/>
            <a:ext cx="2138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Стрелка вправо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12088" y="5949950"/>
            <a:ext cx="792162" cy="647700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8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8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8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8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  <p:bldP spid="168967" grpId="0" animBg="1"/>
      <p:bldP spid="168968" grpId="0" animBg="1"/>
      <p:bldP spid="1689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9725" y="1157288"/>
            <a:ext cx="3781425" cy="4143375"/>
          </a:xfrm>
        </p:spPr>
        <p:txBody>
          <a:bodyPr/>
          <a:lstStyle/>
          <a:p>
            <a:pPr eaLnBrk="1" hangingPunct="1">
              <a:defRPr/>
            </a:pPr>
            <a:r>
              <a:rPr lang="kk-KZ" altLang="ru-RU" sz="6000" b="1" i="1" dirty="0" smtClean="0">
                <a:solidFill>
                  <a:srgbClr val="FF0000"/>
                </a:solidFill>
              </a:rPr>
              <a:t>Түс таңдау құралын тап?</a:t>
            </a:r>
            <a:endParaRPr lang="ru-RU" altLang="ru-RU" sz="6000" b="1" i="1" dirty="0" smtClean="0">
              <a:solidFill>
                <a:srgbClr val="FF0000"/>
              </a:solidFill>
            </a:endParaRPr>
          </a:p>
        </p:txBody>
      </p:sp>
      <p:pic>
        <p:nvPicPr>
          <p:cNvPr id="2457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2087563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BDE"/>
              </a:clrFrom>
              <a:clrTo>
                <a:srgbClr val="EFEB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468563"/>
            <a:ext cx="2376487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510088"/>
            <a:ext cx="2017713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232025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BDE"/>
              </a:clrFrom>
              <a:clrTo>
                <a:srgbClr val="EFEB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509838"/>
            <a:ext cx="18002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4530725"/>
            <a:ext cx="18732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Стрелка вправо 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847013" y="6092825"/>
            <a:ext cx="792162" cy="647700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Мои рисунки\Картинки545\Water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546350"/>
            <a:ext cx="2808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D:\Мои рисунки\Картинки545\River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73600"/>
            <a:ext cx="28432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2" descr="D:\Мои рисунки\Картинки545\Construction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20675"/>
            <a:ext cx="29606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 descr="D:\Мои рисунки\Картинки545\Water (5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584450"/>
            <a:ext cx="290036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D:\Мои рисунки\РАМКИ\Копия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60350"/>
            <a:ext cx="29860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71688" y="320675"/>
            <a:ext cx="1824037" cy="1260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Саяхатқа </a:t>
            </a:r>
          </a:p>
          <a:p>
            <a:pPr algn="ctr">
              <a:defRPr/>
            </a:pPr>
            <a:r>
              <a:rPr lang="kk-KZ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шығу алаңы</a:t>
            </a:r>
          </a:p>
          <a:p>
            <a:pPr algn="ctr">
              <a:defRPr/>
            </a:pP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Топтарға бөлу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525" y="252413"/>
            <a:ext cx="21986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Гүлді</a:t>
            </a:r>
            <a:r>
              <a:rPr lang="kk-KZ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алқап</a:t>
            </a:r>
            <a:endParaRPr lang="kk-KZ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k-KZ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Өткенді қайталау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538" y="3671888"/>
            <a:ext cx="28495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Қорытындылау шыңы 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08425" y="4673600"/>
            <a:ext cx="19208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«Қызықты</a:t>
            </a:r>
          </a:p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лото»</a:t>
            </a:r>
          </a:p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өзені</a:t>
            </a:r>
            <a:endParaRPr lang="ru-RU" sz="24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50" y="2546350"/>
            <a:ext cx="23876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Тапсырмалар </a:t>
            </a:r>
          </a:p>
          <a:p>
            <a:pPr algn="ctr">
              <a:defRPr/>
            </a:pPr>
            <a:r>
              <a:rPr lang="kk-KZ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батпағы</a:t>
            </a:r>
          </a:p>
          <a:p>
            <a:pPr algn="ctr">
              <a:defRPr/>
            </a:pPr>
            <a:endParaRPr lang="ru-RU" sz="2400" b="1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3935413" y="1181100"/>
            <a:ext cx="369887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0800000">
            <a:off x="4346575" y="1181100"/>
            <a:ext cx="369888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2752739">
            <a:off x="7773988" y="1401763"/>
            <a:ext cx="469900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6017016">
            <a:off x="8056563" y="1806575"/>
            <a:ext cx="369888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6200000">
            <a:off x="8059738" y="2257425"/>
            <a:ext cx="369888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Картинки по запросу &quot;Абай Құнанбаев&quot;"/>
          <p:cNvSpPr>
            <a:spLocks noChangeAspect="1" noChangeArrowheads="1"/>
          </p:cNvSpPr>
          <p:nvPr/>
        </p:nvSpPr>
        <p:spPr bwMode="auto">
          <a:xfrm>
            <a:off x="1835150" y="981075"/>
            <a:ext cx="4392613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662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5575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188913"/>
            <a:ext cx="35575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933825"/>
            <a:ext cx="3508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3825"/>
            <a:ext cx="35337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950" y="2516188"/>
            <a:ext cx="91440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 err="1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Компьютерде</a:t>
            </a:r>
            <a:r>
              <a:rPr lang="ru-RU" sz="3600" b="1" i="1" dirty="0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i="1" dirty="0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Paint </a:t>
            </a:r>
            <a:r>
              <a:rPr lang="ru-RU" sz="3600" b="1" i="1" dirty="0" err="1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графикалық</a:t>
            </a:r>
            <a:r>
              <a:rPr lang="ru-RU" sz="3600" b="1" i="1" dirty="0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редакторында</a:t>
            </a:r>
            <a:r>
              <a:rPr lang="ru-RU" sz="3600" b="1" i="1" dirty="0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</a:t>
            </a:r>
            <a:r>
              <a:rPr lang="ru-RU" sz="3600" b="1" i="1" dirty="0" err="1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қыс</a:t>
            </a:r>
            <a:r>
              <a:rPr lang="ru-RU" sz="3600" b="1" i="1" dirty="0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» </a:t>
            </a:r>
            <a:r>
              <a:rPr lang="ru-RU" sz="3600" b="1" i="1" dirty="0" err="1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тақырыбына</a:t>
            </a:r>
            <a:r>
              <a:rPr lang="ru-RU" sz="3600" b="1" i="1" dirty="0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сурет</a:t>
            </a:r>
            <a:r>
              <a:rPr lang="ru-RU" sz="3600" b="1" i="1" dirty="0">
                <a:ln w="0"/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салу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163" y="549275"/>
            <a:ext cx="8572500" cy="6738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Қыс</a:t>
            </a:r>
            <a:r>
              <a:rPr lang="ru-RU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мезгілін</a:t>
            </a:r>
            <a:r>
              <a:rPr lang="ru-RU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54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бейнелеу</a:t>
            </a:r>
            <a:r>
              <a:rPr lang="ru-RU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kk-K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Үй</a:t>
            </a:r>
          </a:p>
          <a:p>
            <a:pPr>
              <a:defRPr/>
            </a:pPr>
            <a:r>
              <a:rPr lang="kk-K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Аққала</a:t>
            </a:r>
          </a:p>
          <a:p>
            <a:pPr>
              <a:defRPr/>
            </a:pPr>
            <a:r>
              <a:rPr lang="kk-K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Жапалақтап жауған қар</a:t>
            </a:r>
          </a:p>
          <a:p>
            <a:pPr>
              <a:defRPr/>
            </a:pPr>
            <a:r>
              <a:rPr lang="kk-K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Боялуы керек</a:t>
            </a:r>
          </a:p>
          <a:p>
            <a:pPr>
              <a:defRPr/>
            </a:pPr>
            <a:r>
              <a:rPr lang="kk-KZ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Мәтін</a:t>
            </a:r>
          </a:p>
          <a:p>
            <a:pPr>
              <a:defRPr/>
            </a:pPr>
            <a:endParaRPr lang="kk-KZ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468313" y="333375"/>
            <a:ext cx="8496300" cy="6335713"/>
          </a:xfrm>
          <a:prstGeom prst="star24">
            <a:avLst>
              <a:gd name="adj" fmla="val 37500"/>
            </a:avLst>
          </a:prstGeom>
          <a:solidFill>
            <a:srgbClr val="02C0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403350" y="1916113"/>
            <a:ext cx="5473700" cy="295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Түстер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палитрасы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36734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KZ"/>
              </a:rPr>
              <a:t>Сабақтың тақырыбы: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15888"/>
            <a:ext cx="30956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15318" y="5774036"/>
            <a:ext cx="36471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13.02.2020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700338" y="188913"/>
            <a:ext cx="8035926" cy="7478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</a:t>
            </a:r>
          </a:p>
          <a:p>
            <a:pPr algn="ctr">
              <a:defRPr/>
            </a:pPr>
            <a:r>
              <a:rPr lang="ru-RU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Е</a:t>
            </a:r>
          </a:p>
          <a:p>
            <a:pPr algn="ctr">
              <a:defRPr/>
            </a:pPr>
            <a:r>
              <a:rPr lang="ru-RU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     Р</a:t>
            </a:r>
          </a:p>
          <a:p>
            <a:pPr algn="ctr">
              <a:defRPr/>
            </a:pPr>
            <a:r>
              <a:rPr lang="ru-RU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           Г</a:t>
            </a:r>
          </a:p>
          <a:p>
            <a:pPr algn="ctr">
              <a:defRPr/>
            </a:pPr>
            <a:r>
              <a:rPr lang="ru-RU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              І</a:t>
            </a:r>
          </a:p>
          <a:p>
            <a:pPr algn="ctr">
              <a:defRPr/>
            </a:pPr>
            <a:r>
              <a:rPr lang="ru-RU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                    Т</a:t>
            </a:r>
          </a:p>
          <a:p>
            <a:pPr algn="ctr">
              <a:defRPr/>
            </a:pPr>
            <a:r>
              <a:rPr lang="ru-RU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                                У</a:t>
            </a:r>
          </a:p>
          <a:p>
            <a:pPr algn="ctr">
              <a:defRPr/>
            </a:pPr>
            <a:r>
              <a:rPr lang="ru-RU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19675" y="260350"/>
            <a:ext cx="744538" cy="9326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С</a:t>
            </a:r>
          </a:p>
          <a:p>
            <a:pPr algn="ctr">
              <a:defRPr/>
            </a:pPr>
            <a:r>
              <a:rPr lang="kk-KZ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Ә</a:t>
            </a:r>
          </a:p>
          <a:p>
            <a:pPr algn="ctr">
              <a:defRPr/>
            </a:pPr>
            <a:r>
              <a:rPr lang="kk-KZ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</a:t>
            </a:r>
          </a:p>
          <a:p>
            <a:pPr algn="ctr">
              <a:defRPr/>
            </a:pPr>
            <a:r>
              <a:rPr lang="kk-KZ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</a:t>
            </a:r>
            <a:endParaRPr lang="ru-RU" sz="60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60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60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60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60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endParaRPr lang="ru-RU" sz="60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ru-RU" sz="6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5-конечная звезда 5">
            <a:hlinkClick r:id="rId2" action="ppaction://hlinkfile"/>
          </p:cNvPr>
          <p:cNvSpPr/>
          <p:nvPr/>
        </p:nvSpPr>
        <p:spPr bwMode="auto">
          <a:xfrm>
            <a:off x="6156325" y="3771900"/>
            <a:ext cx="2411413" cy="2303463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kk-KZ" sz="5400" b="1" dirty="0" smtClean="0">
                <a:solidFill>
                  <a:srgbClr val="00B0F0"/>
                </a:solidFill>
              </a:rPr>
              <a:t>Дескриптор</a:t>
            </a:r>
            <a:r>
              <a:rPr lang="kk-KZ" b="1" dirty="0" smtClean="0">
                <a:solidFill>
                  <a:srgbClr val="00B0F0"/>
                </a:solidFill>
              </a:rPr>
              <a:t>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kk-KZ" b="1" dirty="0" smtClean="0">
                <a:solidFill>
                  <a:srgbClr val="FF0066"/>
                </a:solidFill>
              </a:rPr>
              <a:t>Фигураларды қолданып жұмыстанды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44975" cy="2171700"/>
          </a:xfrm>
        </p:spPr>
        <p:txBody>
          <a:bodyPr/>
          <a:lstStyle/>
          <a:p>
            <a:pPr>
              <a:defRPr/>
            </a:pPr>
            <a:r>
              <a:rPr lang="kk-KZ" b="1" dirty="0" smtClean="0">
                <a:solidFill>
                  <a:srgbClr val="FF0066"/>
                </a:solidFill>
              </a:rPr>
              <a:t>Көшіру, қою, қиып алу командаларын қолданданды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087813"/>
            <a:ext cx="4038600" cy="2171700"/>
          </a:xfrm>
        </p:spPr>
        <p:txBody>
          <a:bodyPr/>
          <a:lstStyle/>
          <a:p>
            <a:pPr>
              <a:defRPr/>
            </a:pPr>
            <a:r>
              <a:rPr lang="kk-KZ" b="1" dirty="0" smtClean="0">
                <a:solidFill>
                  <a:srgbClr val="FF0066"/>
                </a:solidFill>
              </a:rPr>
              <a:t>Түстер палитрасын қолданды</a:t>
            </a:r>
            <a:endParaRPr lang="ru-RU" b="1" dirty="0" smtClean="0">
              <a:solidFill>
                <a:srgbClr val="FF0066"/>
              </a:solidFill>
            </a:endParaRPr>
          </a:p>
          <a:p>
            <a:pPr>
              <a:defRPr/>
            </a:pP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4038600" cy="2171700"/>
          </a:xfrm>
        </p:spPr>
        <p:txBody>
          <a:bodyPr/>
          <a:lstStyle/>
          <a:p>
            <a:pPr>
              <a:defRPr/>
            </a:pPr>
            <a:r>
              <a:rPr lang="kk-KZ" b="1" dirty="0" smtClean="0">
                <a:solidFill>
                  <a:srgbClr val="FF0066"/>
                </a:solidFill>
              </a:rPr>
              <a:t>Суретке мәтін қойды</a:t>
            </a:r>
            <a:endParaRPr lang="ru-RU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Мои рисунки\Картинки545\Water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546350"/>
            <a:ext cx="2808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D:\Мои рисунки\Картинки545\River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73600"/>
            <a:ext cx="28432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 descr="D:\Мои рисунки\Картинки545\Construction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20675"/>
            <a:ext cx="29606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 descr="D:\Мои рисунки\Картинки545\Water (5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584450"/>
            <a:ext cx="290036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 descr="D:\Мои рисунки\РАМКИ\Копия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60350"/>
            <a:ext cx="29860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71688" y="320675"/>
            <a:ext cx="1824037" cy="1260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Саяхатқа </a:t>
            </a:r>
          </a:p>
          <a:p>
            <a:pPr algn="ctr">
              <a:defRPr/>
            </a:pPr>
            <a:r>
              <a:rPr lang="kk-KZ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шығу алаңы</a:t>
            </a:r>
          </a:p>
          <a:p>
            <a:pPr algn="ctr">
              <a:defRPr/>
            </a:pP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Топтарға бөлу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525" y="252413"/>
            <a:ext cx="21986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Гүлді</a:t>
            </a:r>
            <a:r>
              <a:rPr lang="kk-KZ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алқап</a:t>
            </a:r>
            <a:endParaRPr lang="kk-KZ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k-KZ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Өткенді қайталау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538" y="3671888"/>
            <a:ext cx="28495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Қорытындылау шыңы 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08425" y="4673600"/>
            <a:ext cx="19208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«Қызықты</a:t>
            </a:r>
          </a:p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лото»</a:t>
            </a:r>
          </a:p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өзені</a:t>
            </a:r>
            <a:endParaRPr lang="ru-RU" sz="24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50" y="2546350"/>
            <a:ext cx="23876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Тапсырмалар </a:t>
            </a:r>
          </a:p>
          <a:p>
            <a:pPr algn="ctr">
              <a:defRPr/>
            </a:pPr>
            <a:r>
              <a:rPr lang="kk-KZ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батпағы</a:t>
            </a:r>
          </a:p>
          <a:p>
            <a:pPr algn="ctr">
              <a:defRPr/>
            </a:pPr>
            <a:endParaRPr lang="ru-RU" sz="2400" b="1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3935413" y="1181100"/>
            <a:ext cx="369887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0800000">
            <a:off x="4346575" y="1181100"/>
            <a:ext cx="369888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2752739">
            <a:off x="7773988" y="1401763"/>
            <a:ext cx="469900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6017016">
            <a:off x="8056563" y="1806575"/>
            <a:ext cx="369888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6200000">
            <a:off x="8059738" y="2257425"/>
            <a:ext cx="369888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9174083">
            <a:off x="7688263" y="5324475"/>
            <a:ext cx="369887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20128369">
            <a:off x="7289800" y="5545138"/>
            <a:ext cx="369888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20736090">
            <a:off x="6854825" y="5715000"/>
            <a:ext cx="369888" cy="1555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20820405">
            <a:off x="6423025" y="5821363"/>
            <a:ext cx="369888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rot="21425210">
            <a:off x="5989638" y="5880100"/>
            <a:ext cx="369887" cy="168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6919125">
            <a:off x="7921626" y="4941887"/>
            <a:ext cx="368300" cy="168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2771775" y="1196975"/>
            <a:ext cx="3960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2800" b="1">
              <a:latin typeface="Arial" panose="020B0604020202020204" pitchFamily="34" charset="0"/>
            </a:endParaRPr>
          </a:p>
        </p:txBody>
      </p:sp>
      <p:sp>
        <p:nvSpPr>
          <p:cNvPr id="839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938338" y="165100"/>
            <a:ext cx="4906962" cy="1223963"/>
          </a:xfrm>
        </p:spPr>
        <p:txBody>
          <a:bodyPr/>
          <a:lstStyle/>
          <a:p>
            <a:pPr eaLnBrk="1" hangingPunct="1">
              <a:defRPr/>
            </a:pPr>
            <a:r>
              <a:rPr lang="kk-KZ" altLang="ru-RU" sz="4000" b="1" dirty="0" smtClean="0">
                <a:solidFill>
                  <a:srgbClr val="00B0F0"/>
                </a:solidFill>
              </a:rPr>
              <a:t>Қызықты ЛОТО</a:t>
            </a:r>
            <a:endParaRPr lang="ru-RU" altLang="ru-RU" sz="4000" b="1" dirty="0" smtClean="0">
              <a:solidFill>
                <a:srgbClr val="00B0F0"/>
              </a:solidFill>
            </a:endParaRPr>
          </a:p>
        </p:txBody>
      </p:sp>
      <p:graphicFrame>
        <p:nvGraphicFramePr>
          <p:cNvPr id="84211" name="Group 243"/>
          <p:cNvGraphicFramePr>
            <a:graphicFrameLocks noGrp="1"/>
          </p:cNvGraphicFramePr>
          <p:nvPr/>
        </p:nvGraphicFramePr>
        <p:xfrm>
          <a:off x="1258888" y="1557338"/>
          <a:ext cx="6076950" cy="4414837"/>
        </p:xfrm>
        <a:graphic>
          <a:graphicData uri="http://schemas.openxmlformats.org/drawingml/2006/table">
            <a:tbl>
              <a:tblPr/>
              <a:tblGrid>
                <a:gridCol w="2025650"/>
                <a:gridCol w="2025650"/>
                <a:gridCol w="2025650"/>
              </a:tblGrid>
              <a:tr h="14636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487488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4636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altLang="ru-RU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А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  <p:pic>
        <p:nvPicPr>
          <p:cNvPr id="32790" name="Picture 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16113"/>
            <a:ext cx="12954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1" name="Rectangle 222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2792" name="Object 221"/>
          <p:cNvGraphicFramePr>
            <a:graphicFrameLocks noChangeAspect="1"/>
          </p:cNvGraphicFramePr>
          <p:nvPr/>
        </p:nvGraphicFramePr>
        <p:xfrm>
          <a:off x="3635375" y="1916113"/>
          <a:ext cx="151288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19" name="Точечный рисунок" r:id="rId4" imgW="809738" imgH="428798" progId="Paint.Picture">
                  <p:embed/>
                </p:oleObj>
              </mc:Choice>
              <mc:Fallback>
                <p:oleObj name="Точечный рисунок" r:id="rId4" imgW="809738" imgH="428798" progId="Paint.Picture">
                  <p:embed/>
                  <p:pic>
                    <p:nvPicPr>
                      <p:cNvPr id="0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75" y="1916113"/>
                        <a:ext cx="151288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93" name="Picture 2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1" t="250" r="2492" b="97128"/>
          <a:stretch>
            <a:fillRect/>
          </a:stretch>
        </p:blipFill>
        <p:spPr bwMode="auto">
          <a:xfrm>
            <a:off x="6084888" y="19161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4" name="Rectangle 225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2795" name="Object 224"/>
          <p:cNvGraphicFramePr>
            <a:graphicFrameLocks noChangeAspect="1"/>
          </p:cNvGraphicFramePr>
          <p:nvPr/>
        </p:nvGraphicFramePr>
        <p:xfrm>
          <a:off x="1619250" y="3284538"/>
          <a:ext cx="13716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Точечный рисунок" r:id="rId7" imgW="647619" imgH="409632" progId="Paint.Picture">
                  <p:embed/>
                </p:oleObj>
              </mc:Choice>
              <mc:Fallback>
                <p:oleObj name="Точечный рисунок" r:id="rId7" imgW="647619" imgH="409632" progId="Paint.Picture">
                  <p:embed/>
                  <p:pic>
                    <p:nvPicPr>
                      <p:cNvPr id="0" name="Object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284538"/>
                        <a:ext cx="13716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96" name="Picture 226"/>
          <p:cNvPicPr>
            <a:picLocks noChangeAspect="1" noChangeArrowheads="1"/>
          </p:cNvPicPr>
          <p:nvPr/>
        </p:nvPicPr>
        <p:blipFill>
          <a:blip r:embed="rId9">
            <a:lum bright="-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43" t="74271" r="2510" b="22394"/>
          <a:stretch>
            <a:fillRect/>
          </a:stretch>
        </p:blipFill>
        <p:spPr bwMode="auto">
          <a:xfrm>
            <a:off x="3776663" y="3216275"/>
            <a:ext cx="9350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7" name="Rectangle 228"/>
          <p:cNvSpPr>
            <a:spLocks noChangeArrowheads="1"/>
          </p:cNvSpPr>
          <p:nvPr/>
        </p:nvSpPr>
        <p:spPr bwMode="auto">
          <a:xfrm>
            <a:off x="0" y="3081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2798" name="Object 227"/>
          <p:cNvGraphicFramePr>
            <a:graphicFrameLocks noChangeAspect="1"/>
          </p:cNvGraphicFramePr>
          <p:nvPr/>
        </p:nvGraphicFramePr>
        <p:xfrm>
          <a:off x="5724525" y="3357563"/>
          <a:ext cx="13239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Точечный рисунок" r:id="rId10" imgW="819048" imgH="428798" progId="Paint.Picture">
                  <p:embed/>
                </p:oleObj>
              </mc:Choice>
              <mc:Fallback>
                <p:oleObj name="Точечный рисунок" r:id="rId10" imgW="819048" imgH="428798" progId="Paint.Picture">
                  <p:embed/>
                  <p:pic>
                    <p:nvPicPr>
                      <p:cNvPr id="0" name="Object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357563"/>
                        <a:ext cx="132397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9" name="Rectangle 230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2800" name="Object 229"/>
          <p:cNvGraphicFramePr>
            <a:graphicFrameLocks noChangeAspect="1"/>
          </p:cNvGraphicFramePr>
          <p:nvPr/>
        </p:nvGraphicFramePr>
        <p:xfrm>
          <a:off x="3708400" y="4724400"/>
          <a:ext cx="13525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Точечный рисунок" r:id="rId12" imgW="876190" imgH="504762" progId="Paint.Picture">
                  <p:embed/>
                </p:oleObj>
              </mc:Choice>
              <mc:Fallback>
                <p:oleObj name="Точечный рисунок" r:id="rId12" imgW="876190" imgH="504762" progId="Paint.Picture">
                  <p:embed/>
                  <p:pic>
                    <p:nvPicPr>
                      <p:cNvPr id="0" name="Object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724400"/>
                        <a:ext cx="13525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801" name="Picture 2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7" t="-101" b="96895"/>
          <a:stretch>
            <a:fillRect/>
          </a:stretch>
        </p:blipFill>
        <p:spPr bwMode="auto">
          <a:xfrm>
            <a:off x="6011863" y="472440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02" name="AutoShape 232"/>
          <p:cNvSpPr>
            <a:spLocks noChangeArrowheads="1"/>
          </p:cNvSpPr>
          <p:nvPr/>
        </p:nvSpPr>
        <p:spPr bwMode="auto">
          <a:xfrm>
            <a:off x="971550" y="6092825"/>
            <a:ext cx="792163" cy="649288"/>
          </a:xfrm>
          <a:prstGeom prst="hexagon">
            <a:avLst>
              <a:gd name="adj" fmla="val 30501"/>
              <a:gd name="vf" fmla="val 11547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3600">
                <a:solidFill>
                  <a:srgbClr val="00B0F0"/>
                </a:solidFill>
                <a:latin typeface="Arial" panose="020B0604020202020204" pitchFamily="34" charset="0"/>
              </a:rPr>
              <a:t>1</a:t>
            </a:r>
            <a:endParaRPr lang="ru-RU" altLang="ru-RU" sz="36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2803" name="AutoShape 235"/>
          <p:cNvSpPr>
            <a:spLocks noChangeArrowheads="1"/>
          </p:cNvSpPr>
          <p:nvPr/>
        </p:nvSpPr>
        <p:spPr bwMode="auto">
          <a:xfrm>
            <a:off x="1763713" y="6092825"/>
            <a:ext cx="792162" cy="649288"/>
          </a:xfrm>
          <a:prstGeom prst="hexagon">
            <a:avLst>
              <a:gd name="adj" fmla="val 30501"/>
              <a:gd name="vf" fmla="val 11547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3600">
                <a:solidFill>
                  <a:srgbClr val="00B0F0"/>
                </a:solidFill>
                <a:latin typeface="Arial" panose="020B0604020202020204" pitchFamily="34" charset="0"/>
              </a:rPr>
              <a:t>2</a:t>
            </a:r>
            <a:endParaRPr lang="ru-RU" altLang="ru-RU" sz="36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2804" name="AutoShape 236"/>
          <p:cNvSpPr>
            <a:spLocks noChangeArrowheads="1"/>
          </p:cNvSpPr>
          <p:nvPr/>
        </p:nvSpPr>
        <p:spPr bwMode="auto">
          <a:xfrm>
            <a:off x="2627313" y="6092825"/>
            <a:ext cx="792162" cy="649288"/>
          </a:xfrm>
          <a:prstGeom prst="hexagon">
            <a:avLst>
              <a:gd name="adj" fmla="val 30501"/>
              <a:gd name="vf" fmla="val 11547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3600">
                <a:solidFill>
                  <a:srgbClr val="00B0F0"/>
                </a:solidFill>
                <a:latin typeface="Arial" panose="020B0604020202020204" pitchFamily="34" charset="0"/>
              </a:rPr>
              <a:t>3</a:t>
            </a:r>
            <a:endParaRPr lang="ru-RU" altLang="ru-RU" sz="36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2805" name="AutoShape 237"/>
          <p:cNvSpPr>
            <a:spLocks noChangeArrowheads="1"/>
          </p:cNvSpPr>
          <p:nvPr/>
        </p:nvSpPr>
        <p:spPr bwMode="auto">
          <a:xfrm>
            <a:off x="3421063" y="6092825"/>
            <a:ext cx="792162" cy="649288"/>
          </a:xfrm>
          <a:prstGeom prst="hexagon">
            <a:avLst>
              <a:gd name="adj" fmla="val 30501"/>
              <a:gd name="vf" fmla="val 11547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3600">
                <a:solidFill>
                  <a:srgbClr val="00B0F0"/>
                </a:solidFill>
                <a:latin typeface="Arial" panose="020B0604020202020204" pitchFamily="34" charset="0"/>
              </a:rPr>
              <a:t>4</a:t>
            </a:r>
            <a:endParaRPr lang="ru-RU" altLang="ru-RU" sz="36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2806" name="AutoShape 238"/>
          <p:cNvSpPr>
            <a:spLocks noChangeArrowheads="1"/>
          </p:cNvSpPr>
          <p:nvPr/>
        </p:nvSpPr>
        <p:spPr bwMode="auto">
          <a:xfrm>
            <a:off x="4233863" y="6084888"/>
            <a:ext cx="792162" cy="649287"/>
          </a:xfrm>
          <a:prstGeom prst="hexagon">
            <a:avLst>
              <a:gd name="adj" fmla="val 30501"/>
              <a:gd name="vf" fmla="val 11547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3600">
                <a:solidFill>
                  <a:srgbClr val="00B0F0"/>
                </a:solidFill>
                <a:latin typeface="Arial" panose="020B0604020202020204" pitchFamily="34" charset="0"/>
              </a:rPr>
              <a:t>5</a:t>
            </a:r>
            <a:endParaRPr lang="ru-RU" altLang="ru-RU" sz="36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2807" name="AutoShape 239"/>
          <p:cNvSpPr>
            <a:spLocks noChangeArrowheads="1"/>
          </p:cNvSpPr>
          <p:nvPr/>
        </p:nvSpPr>
        <p:spPr bwMode="auto">
          <a:xfrm>
            <a:off x="5076825" y="6092825"/>
            <a:ext cx="792163" cy="649288"/>
          </a:xfrm>
          <a:prstGeom prst="hexagon">
            <a:avLst>
              <a:gd name="adj" fmla="val 30501"/>
              <a:gd name="vf" fmla="val 11547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3600">
                <a:solidFill>
                  <a:srgbClr val="00B0F0"/>
                </a:solidFill>
                <a:latin typeface="Arial" panose="020B0604020202020204" pitchFamily="34" charset="0"/>
              </a:rPr>
              <a:t>6</a:t>
            </a:r>
            <a:endParaRPr lang="ru-RU" altLang="ru-RU" sz="36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2808" name="AutoShape 240"/>
          <p:cNvSpPr>
            <a:spLocks noChangeArrowheads="1"/>
          </p:cNvSpPr>
          <p:nvPr/>
        </p:nvSpPr>
        <p:spPr bwMode="auto">
          <a:xfrm>
            <a:off x="5868988" y="6092825"/>
            <a:ext cx="792162" cy="649288"/>
          </a:xfrm>
          <a:prstGeom prst="hexagon">
            <a:avLst>
              <a:gd name="adj" fmla="val 30501"/>
              <a:gd name="vf" fmla="val 11547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3600">
                <a:solidFill>
                  <a:srgbClr val="00B0F0"/>
                </a:solidFill>
                <a:latin typeface="Arial" panose="020B0604020202020204" pitchFamily="34" charset="0"/>
              </a:rPr>
              <a:t>7</a:t>
            </a:r>
            <a:endParaRPr lang="ru-RU" altLang="ru-RU" sz="36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2809" name="AutoShape 241"/>
          <p:cNvSpPr>
            <a:spLocks noChangeArrowheads="1"/>
          </p:cNvSpPr>
          <p:nvPr/>
        </p:nvSpPr>
        <p:spPr bwMode="auto">
          <a:xfrm>
            <a:off x="6661150" y="6092825"/>
            <a:ext cx="792163" cy="649288"/>
          </a:xfrm>
          <a:prstGeom prst="hexagon">
            <a:avLst>
              <a:gd name="adj" fmla="val 30501"/>
              <a:gd name="vf" fmla="val 11547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3600">
                <a:solidFill>
                  <a:srgbClr val="00B0F0"/>
                </a:solidFill>
                <a:latin typeface="Arial" panose="020B0604020202020204" pitchFamily="34" charset="0"/>
              </a:rPr>
              <a:t>8</a:t>
            </a:r>
            <a:endParaRPr lang="ru-RU" altLang="ru-RU" sz="36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32810" name="AutoShape 242"/>
          <p:cNvSpPr>
            <a:spLocks noChangeArrowheads="1"/>
          </p:cNvSpPr>
          <p:nvPr/>
        </p:nvSpPr>
        <p:spPr bwMode="auto">
          <a:xfrm>
            <a:off x="7524750" y="6092825"/>
            <a:ext cx="792163" cy="649288"/>
          </a:xfrm>
          <a:prstGeom prst="hexagon">
            <a:avLst>
              <a:gd name="adj" fmla="val 30501"/>
              <a:gd name="vf" fmla="val 115470"/>
            </a:avLst>
          </a:prstGeom>
          <a:solidFill>
            <a:schemeClr val="accent1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k-KZ" altLang="ru-RU" sz="3600">
                <a:solidFill>
                  <a:srgbClr val="00B0F0"/>
                </a:solidFill>
                <a:latin typeface="Arial" panose="020B0604020202020204" pitchFamily="34" charset="0"/>
              </a:rPr>
              <a:t>9</a:t>
            </a:r>
            <a:endParaRPr lang="ru-RU" altLang="ru-RU" sz="360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3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k-KZ" altLang="ru-RU" b="1" dirty="0" smtClean="0">
                <a:solidFill>
                  <a:srgbClr val="00B0F0"/>
                </a:solidFill>
              </a:rPr>
              <a:t>Жауаптары: </a:t>
            </a:r>
            <a:endParaRPr lang="ru-RU" altLang="ru-RU" b="1" dirty="0" smtClean="0">
              <a:solidFill>
                <a:srgbClr val="00B0F0"/>
              </a:solidFill>
            </a:endParaRPr>
          </a:p>
        </p:txBody>
      </p:sp>
      <p:graphicFrame>
        <p:nvGraphicFramePr>
          <p:cNvPr id="86051" name="Group 35"/>
          <p:cNvGraphicFramePr>
            <a:graphicFrameLocks noGrp="1"/>
          </p:cNvGraphicFramePr>
          <p:nvPr>
            <p:ph idx="1"/>
          </p:nvPr>
        </p:nvGraphicFramePr>
        <p:xfrm>
          <a:off x="971550" y="1557338"/>
          <a:ext cx="6985000" cy="5040312"/>
        </p:xfrm>
        <a:graphic>
          <a:graphicData uri="http://schemas.openxmlformats.org/drawingml/2006/table">
            <a:tbl>
              <a:tblPr/>
              <a:tblGrid>
                <a:gridCol w="2152650"/>
                <a:gridCol w="2416175"/>
                <a:gridCol w="2416175"/>
              </a:tblGrid>
              <a:tr h="2011807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Суреттің тік төртбұрышты үзіндісін таңдау қызметін атқарады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k-KZ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Бұрыштары дөңгеленген квадраттар мен тік төртбұрыштар салуға мүмкіндік береді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Терезені жаю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kk-KZ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батырмасы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615542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Түзу сызықтар салуға арналған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Суреттің жеке үзінділерін үлкейтуге мүмкіндік береді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Тік төртбұрыш салуға арналған</a:t>
                      </a:r>
                      <a:r>
                        <a:rPr kumimoji="0" lang="ru-RU" alt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  <a:tr h="1412964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alt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kk-KZ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Сурет ішінде мәтінді орналастырады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Шеңбер және элипс салуға арналған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kk-KZ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Терезені жабу батырмасы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Мои рисунки\Картинки545\Water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546350"/>
            <a:ext cx="2808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D:\Мои рисунки\Картинки545\River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73600"/>
            <a:ext cx="28432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 descr="D:\Мои рисунки\Картинки545\Construction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20675"/>
            <a:ext cx="29606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 descr="D:\Мои рисунки\Картинки545\Water (5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584450"/>
            <a:ext cx="290036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 descr="D:\Мои рисунки\РАМКИ\Копия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60350"/>
            <a:ext cx="29860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71688" y="320675"/>
            <a:ext cx="1824037" cy="1260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Саяхатқа </a:t>
            </a:r>
          </a:p>
          <a:p>
            <a:pPr algn="ctr">
              <a:defRPr/>
            </a:pPr>
            <a:r>
              <a:rPr lang="kk-KZ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шығу алаңы</a:t>
            </a:r>
          </a:p>
          <a:p>
            <a:pPr algn="ctr">
              <a:defRPr/>
            </a:pP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Топтарға бөлу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525" y="252413"/>
            <a:ext cx="21986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Гүлді</a:t>
            </a:r>
            <a:r>
              <a:rPr lang="kk-KZ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алқап</a:t>
            </a:r>
            <a:endParaRPr lang="kk-KZ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k-KZ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Өткенді қайталау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538" y="3671888"/>
            <a:ext cx="28495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Қорытындылау шыңы 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08425" y="4673600"/>
            <a:ext cx="19208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«Қызықты</a:t>
            </a:r>
          </a:p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лото»</a:t>
            </a:r>
          </a:p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өзені</a:t>
            </a:r>
            <a:endParaRPr lang="ru-RU" sz="24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50" y="2546350"/>
            <a:ext cx="23876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Тапсырмалар </a:t>
            </a:r>
          </a:p>
          <a:p>
            <a:pPr algn="ctr">
              <a:defRPr/>
            </a:pPr>
            <a:r>
              <a:rPr lang="kk-KZ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батпағы</a:t>
            </a:r>
          </a:p>
          <a:p>
            <a:pPr algn="ctr">
              <a:defRPr/>
            </a:pPr>
            <a:endParaRPr lang="ru-RU" sz="2400" b="1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3935413" y="1181100"/>
            <a:ext cx="369887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0800000">
            <a:off x="4346575" y="1181100"/>
            <a:ext cx="369888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2752739">
            <a:off x="7773988" y="1401763"/>
            <a:ext cx="469900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лево 17"/>
          <p:cNvSpPr/>
          <p:nvPr/>
        </p:nvSpPr>
        <p:spPr>
          <a:xfrm rot="16017016">
            <a:off x="8056563" y="1806575"/>
            <a:ext cx="369888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rot="16200000">
            <a:off x="8059738" y="2257425"/>
            <a:ext cx="369888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лево 19"/>
          <p:cNvSpPr/>
          <p:nvPr/>
        </p:nvSpPr>
        <p:spPr>
          <a:xfrm rot="19174083">
            <a:off x="7688263" y="5324475"/>
            <a:ext cx="369887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20128369">
            <a:off x="7289800" y="5545138"/>
            <a:ext cx="369888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20736090">
            <a:off x="6854825" y="5715000"/>
            <a:ext cx="369888" cy="1555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20820405">
            <a:off x="6423025" y="5821363"/>
            <a:ext cx="369888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rot="21425210">
            <a:off x="5989638" y="5880100"/>
            <a:ext cx="369887" cy="168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6919125">
            <a:off x="7921626" y="4941887"/>
            <a:ext cx="368300" cy="1682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лево 26"/>
          <p:cNvSpPr/>
          <p:nvPr/>
        </p:nvSpPr>
        <p:spPr>
          <a:xfrm rot="713731">
            <a:off x="2609850" y="5876925"/>
            <a:ext cx="369888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1830069">
            <a:off x="2208213" y="5710238"/>
            <a:ext cx="369887" cy="1666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лево 28"/>
          <p:cNvSpPr/>
          <p:nvPr/>
        </p:nvSpPr>
        <p:spPr>
          <a:xfrm rot="2755869">
            <a:off x="1847850" y="5422900"/>
            <a:ext cx="369888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 rot="3091507">
            <a:off x="1552575" y="5075238"/>
            <a:ext cx="369887" cy="1730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rot="4039854">
            <a:off x="1323975" y="4676775"/>
            <a:ext cx="369888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344488" y="0"/>
            <a:ext cx="8229600" cy="982663"/>
          </a:xfrm>
        </p:spPr>
        <p:txBody>
          <a:bodyPr/>
          <a:lstStyle/>
          <a:p>
            <a:pPr>
              <a:defRPr/>
            </a:pPr>
            <a:r>
              <a:rPr lang="kk-KZ" sz="5400" b="1" dirty="0" smtClean="0">
                <a:solidFill>
                  <a:srgbClr val="00B0F0"/>
                </a:solidFill>
              </a:rPr>
              <a:t>Дескриптор</a:t>
            </a:r>
            <a:r>
              <a:rPr lang="kk-KZ" b="1" dirty="0" smtClean="0">
                <a:solidFill>
                  <a:srgbClr val="00B0F0"/>
                </a:solidFill>
              </a:rPr>
              <a:t>: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413"/>
            <a:ext cx="8002588" cy="499745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kk-KZ" sz="3600" b="1" dirty="0" smtClean="0">
                <a:solidFill>
                  <a:srgbClr val="FF0066"/>
                </a:solidFill>
              </a:rPr>
              <a:t>1. Белгілеуді біледі.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kk-KZ" sz="3600" b="1" dirty="0" smtClean="0">
                <a:solidFill>
                  <a:srgbClr val="FF0066"/>
                </a:solidFill>
              </a:rPr>
              <a:t>2. Фигуралардың қызметін біледі.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kk-KZ" sz="3600" b="1" dirty="0" smtClean="0">
                <a:solidFill>
                  <a:srgbClr val="FF0066"/>
                </a:solidFill>
              </a:rPr>
              <a:t>3. Суретке мәтін кірістіру белгісін біледі.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kk-KZ" sz="3600" b="1" dirty="0" smtClean="0">
                <a:solidFill>
                  <a:srgbClr val="FF0066"/>
                </a:solidFill>
              </a:rPr>
              <a:t>4. Жабу, жиыру батырмаларын біледі.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kk-KZ" sz="3600" b="1" dirty="0" smtClean="0">
                <a:solidFill>
                  <a:srgbClr val="FF0066"/>
                </a:solidFill>
              </a:rPr>
              <a:t>5. Масштаб батырмасын біледі.</a:t>
            </a:r>
            <a:endParaRPr lang="ru-RU" sz="3600" b="1" dirty="0" smtClean="0">
              <a:solidFill>
                <a:srgbClr val="FF0066"/>
              </a:solidFill>
            </a:endParaRPr>
          </a:p>
          <a:p>
            <a:pPr>
              <a:defRPr/>
            </a:pPr>
            <a:endParaRPr lang="ru-RU" sz="3600" b="1" dirty="0" smtClean="0">
              <a:solidFill>
                <a:srgbClr val="FF0066"/>
              </a:solidFill>
            </a:endParaRPr>
          </a:p>
          <a:p>
            <a:pPr>
              <a:defRPr/>
            </a:pPr>
            <a:endParaRPr lang="ru-RU" sz="3600" b="1" dirty="0" smtClean="0">
              <a:solidFill>
                <a:srgbClr val="FF0066"/>
              </a:solidFill>
            </a:endParaRPr>
          </a:p>
          <a:p>
            <a:pPr>
              <a:defRPr/>
            </a:pPr>
            <a:endParaRPr lang="ru-RU" sz="36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J0283640">
            <a:hlinkClick r:id="" action="ppaction://noaction" highlightClick="1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3850"/>
            <a:ext cx="3162300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395288" y="2133600"/>
            <a:ext cx="7629525" cy="35401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KZ Cooper"/>
              </a:rPr>
              <a:t>Жарайсың!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k-KZ" dirty="0" smtClean="0">
                <a:solidFill>
                  <a:srgbClr val="00B0F0"/>
                </a:solidFill>
              </a:rPr>
              <a:t>Үйге тапсырма: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k-KZ" dirty="0" smtClean="0">
                <a:solidFill>
                  <a:srgbClr val="FF0066"/>
                </a:solidFill>
              </a:rPr>
              <a:t>Бөлімді қайталау.</a:t>
            </a:r>
          </a:p>
          <a:p>
            <a:pPr>
              <a:defRPr/>
            </a:pPr>
            <a:r>
              <a:rPr lang="kk-KZ" dirty="0" smtClean="0">
                <a:solidFill>
                  <a:srgbClr val="FF0066"/>
                </a:solidFill>
              </a:rPr>
              <a:t>АКТ жұмыс дәптерінің 36, 37 беттерін орындау.</a:t>
            </a:r>
            <a:endParaRPr lang="ru-RU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9638" y="908720"/>
            <a:ext cx="7947497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Сабақ</a:t>
            </a: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</a:t>
            </a:r>
            <a:r>
              <a:rPr lang="ru-RU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яқталды</a:t>
            </a: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</a:t>
            </a:r>
            <a:endParaRPr lang="en-US" sz="72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>
              <a:defRPr/>
            </a:pPr>
            <a:r>
              <a:rPr lang="kk-KZ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</a:t>
            </a:r>
            <a:r>
              <a:rPr lang="kk-KZ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ау болыңыздар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2411413" y="333375"/>
            <a:ext cx="6480175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-1046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 А Қ С А Т Ы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258888" y="3429000"/>
            <a:ext cx="756126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k-KZ" altLang="ru-RU" sz="2000" i="1">
              <a:solidFill>
                <a:srgbClr val="FF3399"/>
              </a:solidFill>
              <a:latin typeface="KZ 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k-KZ" altLang="ru-RU" sz="2000" i="1">
                <a:latin typeface="Times New Roman" panose="02020603050405020304" pitchFamily="18" charset="0"/>
              </a:rPr>
              <a:t>                   </a:t>
            </a:r>
            <a:endParaRPr lang="ru-RU" altLang="ru-RU" sz="2000" i="1">
              <a:latin typeface="Times New Roman" panose="02020603050405020304" pitchFamily="18" charset="0"/>
            </a:endParaRPr>
          </a:p>
        </p:txBody>
      </p:sp>
      <p:pic>
        <p:nvPicPr>
          <p:cNvPr id="12293" name="Picture 13" descr="C:\Documents and Settings\Gilenko\Local Settings\Temporary Internet Files\Content.IE5\XWJRTKDS\MCj0428113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1362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52588" y="2012950"/>
            <a:ext cx="6318250" cy="4189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kk-KZ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3.1.2.2 - компьютерлік программаларда файлдарды ашу және сақтау командаларын пайдалану</a:t>
            </a: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kk-KZ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3.2.2.1 - қарапайым графикалық редактор құралдарын қолдану</a:t>
            </a: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kk-KZ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3.2.2.2 - нысанның сыртқы түрін өзгерту (қию, бұру, өлшемін өзгерту)</a:t>
            </a:r>
            <a:r>
              <a:rPr lang="ru-RU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kk-KZ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3.2.4.2 - арнайы тақырыпқа сай фотосуреттерді қолдану. </a:t>
            </a:r>
            <a:endParaRPr lang="ru-RU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Мои рисунки\Картинки545\Water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546350"/>
            <a:ext cx="2808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D:\Мои рисунки\Картинки545\River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73600"/>
            <a:ext cx="28432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 descr="D:\Мои рисунки\Картинки545\Construction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20675"/>
            <a:ext cx="29606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 descr="D:\Мои рисунки\Картинки545\Water (5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584450"/>
            <a:ext cx="290036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D:\Мои рисунки\РАМКИ\Копия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60350"/>
            <a:ext cx="29860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71688" y="320675"/>
            <a:ext cx="1824037" cy="1260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Саяхатқа </a:t>
            </a:r>
          </a:p>
          <a:p>
            <a:pPr algn="ctr">
              <a:defRPr/>
            </a:pPr>
            <a:r>
              <a:rPr lang="kk-KZ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шығу алаңы</a:t>
            </a:r>
          </a:p>
          <a:p>
            <a:pPr algn="ctr">
              <a:defRPr/>
            </a:pP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Топтарға бөлу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525" y="252413"/>
            <a:ext cx="21986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Гүлді</a:t>
            </a:r>
            <a:r>
              <a:rPr lang="kk-KZ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алқап</a:t>
            </a:r>
            <a:endParaRPr lang="kk-KZ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k-KZ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Өткенді қайталау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538" y="3671888"/>
            <a:ext cx="28495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Қорытындылау шыңы 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08425" y="4673600"/>
            <a:ext cx="19208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«Қызықты</a:t>
            </a:r>
          </a:p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лото»</a:t>
            </a:r>
          </a:p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өзені</a:t>
            </a:r>
            <a:endParaRPr lang="ru-RU" sz="24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50" y="2546350"/>
            <a:ext cx="23876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Тапсырмалар </a:t>
            </a:r>
          </a:p>
          <a:p>
            <a:pPr algn="ctr">
              <a:defRPr/>
            </a:pPr>
            <a:r>
              <a:rPr lang="kk-KZ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батпағы</a:t>
            </a:r>
          </a:p>
          <a:p>
            <a:pPr algn="ctr">
              <a:defRPr/>
            </a:pPr>
            <a:endParaRPr lang="ru-RU" sz="2400" b="1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4" name="Прямоугольник 1"/>
          <p:cNvSpPr>
            <a:spLocks noChangeArrowheads="1"/>
          </p:cNvSpPr>
          <p:nvPr/>
        </p:nvSpPr>
        <p:spPr bwMode="auto">
          <a:xfrm>
            <a:off x="3309938" y="2590800"/>
            <a:ext cx="21939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kk-KZ" altLang="ru-RU" sz="4400" b="1">
                <a:solidFill>
                  <a:srgbClr val="FF0066"/>
                </a:solidFill>
              </a:rPr>
              <a:t>«</a:t>
            </a:r>
            <a:r>
              <a:rPr lang="en-US" altLang="ru-RU" sz="4400" b="1">
                <a:solidFill>
                  <a:srgbClr val="FF0066"/>
                </a:solidFill>
              </a:rPr>
              <a:t>Paint</a:t>
            </a:r>
            <a:r>
              <a:rPr lang="kk-KZ" altLang="ru-RU" sz="4400" b="1">
                <a:solidFill>
                  <a:srgbClr val="FF0066"/>
                </a:solidFill>
              </a:rPr>
              <a:t>»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kk-KZ" altLang="ru-RU" sz="2800" b="1">
                <a:solidFill>
                  <a:srgbClr val="FF0066"/>
                </a:solidFill>
              </a:rPr>
              <a:t> әлеміне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kk-KZ" altLang="ru-RU" sz="2800" b="1">
                <a:solidFill>
                  <a:srgbClr val="FF0066"/>
                </a:solidFill>
              </a:rPr>
              <a:t>саяхат</a:t>
            </a:r>
            <a:r>
              <a:rPr lang="en-US" altLang="ru-RU" sz="2800" b="1">
                <a:solidFill>
                  <a:srgbClr val="FF0066"/>
                </a:solidFill>
              </a:rPr>
              <a:t> </a:t>
            </a:r>
            <a:endParaRPr lang="ru-RU" altLang="ru-RU" sz="280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21383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46704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3848" y="798537"/>
            <a:ext cx="44374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ҚАРЫНДАШ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45664" y="3140968"/>
            <a:ext cx="33538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ӨШІРГІШ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89385" y="5280148"/>
            <a:ext cx="42663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ҚЫЛҚАЛАМ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Мои рисунки\Картинки545\Water (2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546350"/>
            <a:ext cx="2808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D:\Мои рисунки\Картинки545\Rivers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73600"/>
            <a:ext cx="2843212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 descr="D:\Мои рисунки\Картинки545\Construction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20675"/>
            <a:ext cx="29606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 descr="D:\Мои рисунки\Картинки545\Water (5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2584450"/>
            <a:ext cx="2900362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D:\Мои рисунки\РАМКИ\Копия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60350"/>
            <a:ext cx="29860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71688" y="320675"/>
            <a:ext cx="1824037" cy="1260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Саяхатқа </a:t>
            </a:r>
          </a:p>
          <a:p>
            <a:pPr algn="ctr">
              <a:defRPr/>
            </a:pPr>
            <a:r>
              <a:rPr lang="kk-KZ" sz="20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шығу алаңы</a:t>
            </a:r>
          </a:p>
          <a:p>
            <a:pPr algn="ctr">
              <a:defRPr/>
            </a:pPr>
            <a:r>
              <a:rPr lang="kk-KZ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Топтарға бөлу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525" y="252413"/>
            <a:ext cx="21986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Гүлді</a:t>
            </a:r>
            <a:r>
              <a:rPr lang="kk-KZ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24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алқап</a:t>
            </a:r>
            <a:endParaRPr lang="kk-KZ" b="1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kk-KZ" b="1" i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Өткенді қайталау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9538" y="3671888"/>
            <a:ext cx="284956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Қорытындылау шыңы 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08425" y="4673600"/>
            <a:ext cx="1920875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«Қызықты</a:t>
            </a:r>
          </a:p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лото»</a:t>
            </a:r>
          </a:p>
          <a:p>
            <a:pPr algn="ctr">
              <a:defRPr/>
            </a:pPr>
            <a:r>
              <a:rPr lang="kk-KZ" sz="2400" b="1" i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өзені</a:t>
            </a:r>
            <a:endParaRPr lang="ru-RU" sz="24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50" y="2546350"/>
            <a:ext cx="23876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k-KZ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Тапсырмалар </a:t>
            </a:r>
          </a:p>
          <a:p>
            <a:pPr algn="ctr">
              <a:defRPr/>
            </a:pPr>
            <a:r>
              <a:rPr lang="kk-KZ" sz="2400" b="1" i="1" dirty="0"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батпағы</a:t>
            </a:r>
          </a:p>
          <a:p>
            <a:pPr algn="ctr">
              <a:defRPr/>
            </a:pPr>
            <a:endParaRPr lang="ru-RU" sz="2400" b="1" i="1" dirty="0">
              <a:solidFill>
                <a:schemeClr val="bg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0800000">
            <a:off x="3935413" y="1181100"/>
            <a:ext cx="369887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10800000">
            <a:off x="4346575" y="1181100"/>
            <a:ext cx="369888" cy="1666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0" y="26988"/>
            <a:ext cx="1331913" cy="6858000"/>
            <a:chOff x="0" y="0"/>
            <a:chExt cx="793" cy="4320"/>
          </a:xfrm>
        </p:grpSpPr>
        <p:sp>
          <p:nvSpPr>
            <p:cNvPr id="16408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793" cy="4320"/>
            </a:xfrm>
            <a:prstGeom prst="rect">
              <a:avLst/>
            </a:prstGeom>
            <a:solidFill>
              <a:srgbClr val="FF0000"/>
            </a:solidFill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6409" name="Picture 3" descr="1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525"/>
              <a:ext cx="648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1258888" y="0"/>
            <a:ext cx="1657350" cy="6858000"/>
            <a:chOff x="793" y="0"/>
            <a:chExt cx="1134" cy="4320"/>
          </a:xfrm>
        </p:grpSpPr>
        <p:sp>
          <p:nvSpPr>
            <p:cNvPr id="16406" name="Rectangle 9"/>
            <p:cNvSpPr>
              <a:spLocks noChangeArrowheads="1"/>
            </p:cNvSpPr>
            <p:nvPr/>
          </p:nvSpPr>
          <p:spPr bwMode="auto">
            <a:xfrm>
              <a:off x="793" y="0"/>
              <a:ext cx="1134" cy="4320"/>
            </a:xfrm>
            <a:prstGeom prst="rect">
              <a:avLst/>
            </a:prstGeom>
            <a:solidFill>
              <a:srgbClr val="FF0000"/>
            </a:solidFill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pic>
          <p:nvPicPr>
            <p:cNvPr id="16407" name="Picture 4" descr="2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525"/>
              <a:ext cx="692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2916238" y="0"/>
            <a:ext cx="1584325" cy="6858000"/>
            <a:chOff x="1927" y="0"/>
            <a:chExt cx="998" cy="4320"/>
          </a:xfrm>
        </p:grpSpPr>
        <p:sp>
          <p:nvSpPr>
            <p:cNvPr id="16404" name="Rectangle 12"/>
            <p:cNvSpPr>
              <a:spLocks noChangeArrowheads="1"/>
            </p:cNvSpPr>
            <p:nvPr/>
          </p:nvSpPr>
          <p:spPr bwMode="auto">
            <a:xfrm>
              <a:off x="1927" y="0"/>
              <a:ext cx="998" cy="4320"/>
            </a:xfrm>
            <a:prstGeom prst="rect">
              <a:avLst/>
            </a:prstGeom>
            <a:solidFill>
              <a:srgbClr val="FF0000"/>
            </a:solidFill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pic>
          <p:nvPicPr>
            <p:cNvPr id="16405" name="Picture 5" descr="3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525"/>
              <a:ext cx="666" cy="10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0" name="Group 14"/>
          <p:cNvGrpSpPr>
            <a:grpSpLocks/>
          </p:cNvGrpSpPr>
          <p:nvPr/>
        </p:nvGrpSpPr>
        <p:grpSpPr bwMode="auto">
          <a:xfrm>
            <a:off x="4500563" y="0"/>
            <a:ext cx="1368425" cy="6858000"/>
            <a:chOff x="2925" y="0"/>
            <a:chExt cx="862" cy="4320"/>
          </a:xfrm>
        </p:grpSpPr>
        <p:sp>
          <p:nvSpPr>
            <p:cNvPr id="16402" name="Rectangle 15"/>
            <p:cNvSpPr>
              <a:spLocks noChangeArrowheads="1"/>
            </p:cNvSpPr>
            <p:nvPr/>
          </p:nvSpPr>
          <p:spPr bwMode="auto">
            <a:xfrm>
              <a:off x="2925" y="0"/>
              <a:ext cx="862" cy="4320"/>
            </a:xfrm>
            <a:prstGeom prst="rect">
              <a:avLst/>
            </a:prstGeom>
            <a:solidFill>
              <a:srgbClr val="FF0000"/>
            </a:solidFill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pic>
          <p:nvPicPr>
            <p:cNvPr id="16403" name="Picture 6" descr="4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3016" y="1480"/>
              <a:ext cx="668" cy="11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3" name="Group 17"/>
          <p:cNvGrpSpPr>
            <a:grpSpLocks/>
          </p:cNvGrpSpPr>
          <p:nvPr/>
        </p:nvGrpSpPr>
        <p:grpSpPr bwMode="auto">
          <a:xfrm>
            <a:off x="5867400" y="0"/>
            <a:ext cx="1152525" cy="6858000"/>
            <a:chOff x="3787" y="0"/>
            <a:chExt cx="726" cy="4320"/>
          </a:xfrm>
        </p:grpSpPr>
        <p:sp>
          <p:nvSpPr>
            <p:cNvPr id="16400" name="Rectangle 18"/>
            <p:cNvSpPr>
              <a:spLocks noChangeArrowheads="1"/>
            </p:cNvSpPr>
            <p:nvPr/>
          </p:nvSpPr>
          <p:spPr bwMode="auto">
            <a:xfrm>
              <a:off x="3787" y="0"/>
              <a:ext cx="726" cy="4320"/>
            </a:xfrm>
            <a:prstGeom prst="rect">
              <a:avLst/>
            </a:prstGeom>
            <a:solidFill>
              <a:srgbClr val="FF0000"/>
            </a:solidFill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pic>
          <p:nvPicPr>
            <p:cNvPr id="16401" name="Picture 7" descr="5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>
              <a:lum bright="-4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434"/>
              <a:ext cx="647" cy="11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6" name="Group 20"/>
          <p:cNvGrpSpPr>
            <a:grpSpLocks/>
          </p:cNvGrpSpPr>
          <p:nvPr/>
        </p:nvGrpSpPr>
        <p:grpSpPr bwMode="auto">
          <a:xfrm>
            <a:off x="7019925" y="0"/>
            <a:ext cx="1152525" cy="6858000"/>
            <a:chOff x="4513" y="0"/>
            <a:chExt cx="726" cy="4320"/>
          </a:xfrm>
        </p:grpSpPr>
        <p:sp>
          <p:nvSpPr>
            <p:cNvPr id="16398" name="Rectangle 21"/>
            <p:cNvSpPr>
              <a:spLocks noChangeArrowheads="1"/>
            </p:cNvSpPr>
            <p:nvPr/>
          </p:nvSpPr>
          <p:spPr bwMode="auto">
            <a:xfrm>
              <a:off x="4513" y="0"/>
              <a:ext cx="726" cy="4320"/>
            </a:xfrm>
            <a:prstGeom prst="rect">
              <a:avLst/>
            </a:prstGeom>
            <a:solidFill>
              <a:srgbClr val="FF0000"/>
            </a:solidFill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pic>
          <p:nvPicPr>
            <p:cNvPr id="16399" name="Picture 8" descr="6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434"/>
              <a:ext cx="590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79" name="Group 23"/>
          <p:cNvGrpSpPr>
            <a:grpSpLocks/>
          </p:cNvGrpSpPr>
          <p:nvPr/>
        </p:nvGrpSpPr>
        <p:grpSpPr bwMode="auto">
          <a:xfrm>
            <a:off x="8243888" y="0"/>
            <a:ext cx="900112" cy="6858000"/>
            <a:chOff x="5193" y="0"/>
            <a:chExt cx="567" cy="4320"/>
          </a:xfrm>
        </p:grpSpPr>
        <p:sp>
          <p:nvSpPr>
            <p:cNvPr id="16396" name="Rectangle 24"/>
            <p:cNvSpPr>
              <a:spLocks noChangeArrowheads="1"/>
            </p:cNvSpPr>
            <p:nvPr/>
          </p:nvSpPr>
          <p:spPr bwMode="auto">
            <a:xfrm>
              <a:off x="5193" y="0"/>
              <a:ext cx="567" cy="4320"/>
            </a:xfrm>
            <a:prstGeom prst="rect">
              <a:avLst/>
            </a:prstGeom>
            <a:solidFill>
              <a:srgbClr val="FF0000"/>
            </a:solidFill>
            <a:ln w="762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8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–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pic>
          <p:nvPicPr>
            <p:cNvPr id="16397" name="Picture 9" descr="7">
              <a:hlinkClick r:id="rId1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6"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4" y="1434"/>
              <a:ext cx="476" cy="11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alt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Стрелка вправо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707438" y="6453188"/>
            <a:ext cx="395287" cy="373062"/>
          </a:xfrm>
          <a:prstGeom prst="rightArrow">
            <a:avLst>
              <a:gd name="adj1" fmla="val 50000"/>
              <a:gd name="adj2" fmla="val 498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3573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kk-KZ" sz="5400" b="1" dirty="0" smtClean="0">
                <a:solidFill>
                  <a:srgbClr val="FF0000"/>
                </a:solidFill>
              </a:rPr>
              <a:t>ненің белгішесі?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3933825"/>
            <a:ext cx="8229600" cy="1468438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kk-KZ" sz="5400" b="1" dirty="0" smtClean="0">
                <a:solidFill>
                  <a:srgbClr val="FF0066"/>
                </a:solidFill>
              </a:rPr>
              <a:t>«</a:t>
            </a:r>
            <a:r>
              <a:rPr lang="en-US" sz="5400" b="1" dirty="0" smtClean="0">
                <a:solidFill>
                  <a:srgbClr val="FF0066"/>
                </a:solidFill>
              </a:rPr>
              <a:t>Paint</a:t>
            </a:r>
            <a:r>
              <a:rPr lang="kk-KZ" sz="5400" b="1" dirty="0" smtClean="0">
                <a:solidFill>
                  <a:srgbClr val="FF0066"/>
                </a:solidFill>
              </a:rPr>
              <a:t>»</a:t>
            </a:r>
            <a:r>
              <a:rPr lang="en-US" sz="5400" b="1" dirty="0" smtClean="0">
                <a:solidFill>
                  <a:srgbClr val="FF0066"/>
                </a:solidFill>
              </a:rPr>
              <a:t> </a:t>
            </a:r>
            <a:r>
              <a:rPr lang="kk-KZ" sz="5400" b="1" dirty="0" smtClean="0">
                <a:solidFill>
                  <a:srgbClr val="33CC33"/>
                </a:solidFill>
              </a:rPr>
              <a:t>графикалық редакторы</a:t>
            </a:r>
            <a:endParaRPr lang="ru-RU" sz="5400" b="1" dirty="0">
              <a:solidFill>
                <a:srgbClr val="33CC33"/>
              </a:solidFill>
            </a:endParaRPr>
          </a:p>
        </p:txBody>
      </p:sp>
      <p:pic>
        <p:nvPicPr>
          <p:cNvPr id="1843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868363"/>
            <a:ext cx="16557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Стрелка вправо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12088" y="5949950"/>
            <a:ext cx="792162" cy="647700"/>
          </a:xfrm>
          <a:prstGeom prst="rightArrow">
            <a:avLst>
              <a:gd name="adj1" fmla="val 50000"/>
              <a:gd name="adj2" fmla="val 5003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1482</TotalTime>
  <Words>454</Words>
  <Application>Microsoft Office PowerPoint</Application>
  <PresentationFormat>Экран (4:3)</PresentationFormat>
  <Paragraphs>174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Arial</vt:lpstr>
      <vt:lpstr>Arial Black</vt:lpstr>
      <vt:lpstr>Calibri</vt:lpstr>
      <vt:lpstr>KZ Cooper</vt:lpstr>
      <vt:lpstr>KZ Times New Roman</vt:lpstr>
      <vt:lpstr>Tahoma</vt:lpstr>
      <vt:lpstr>Times New Roman</vt:lpstr>
      <vt:lpstr>Times New Roman KZ</vt:lpstr>
      <vt:lpstr>Verdana</vt:lpstr>
      <vt:lpstr>Wingdings</vt:lpstr>
      <vt:lpstr>Трава</vt:lpstr>
      <vt:lpstr>Разрез</vt:lpstr>
      <vt:lpstr>Точечный рисунок</vt:lpstr>
      <vt:lpstr>Информатика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ненің белгішесі?</vt:lpstr>
      <vt:lpstr>«Paint» қандай жұмыс атқаруға арналған редактор?</vt:lpstr>
      <vt:lpstr>«Paint» графикалық редакторын қалай іске қосамыз?</vt:lpstr>
      <vt:lpstr>Презентация PowerPoint</vt:lpstr>
      <vt:lpstr>Презентация PowerPoint</vt:lpstr>
      <vt:lpstr>Презентация PowerPoint</vt:lpstr>
      <vt:lpstr>Түс таңдау құралын тап?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Дескриптор:</vt:lpstr>
      <vt:lpstr>Презентация PowerPoint</vt:lpstr>
      <vt:lpstr>Презентация PowerPoint</vt:lpstr>
      <vt:lpstr>Жауаптары: </vt:lpstr>
      <vt:lpstr>Презентация PowerPoint</vt:lpstr>
      <vt:lpstr>Дескриптор:</vt:lpstr>
      <vt:lpstr>Презентация PowerPoint</vt:lpstr>
      <vt:lpstr>Үйге тапсырма: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Асер</cp:lastModifiedBy>
  <cp:revision>104</cp:revision>
  <dcterms:created xsi:type="dcterms:W3CDTF">2010-12-22T13:15:05Z</dcterms:created>
  <dcterms:modified xsi:type="dcterms:W3CDTF">2020-06-12T02:18:22Z</dcterms:modified>
</cp:coreProperties>
</file>