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80" r:id="rId5"/>
    <p:sldId id="281" r:id="rId6"/>
    <p:sldId id="259" r:id="rId7"/>
    <p:sldId id="282" r:id="rId8"/>
    <p:sldId id="260" r:id="rId9"/>
    <p:sldId id="268" r:id="rId10"/>
    <p:sldId id="284" r:id="rId11"/>
    <p:sldId id="269" r:id="rId12"/>
    <p:sldId id="283" r:id="rId13"/>
    <p:sldId id="271" r:id="rId14"/>
    <p:sldId id="277" r:id="rId15"/>
    <p:sldId id="261" r:id="rId16"/>
    <p:sldId id="272" r:id="rId17"/>
    <p:sldId id="290" r:id="rId18"/>
    <p:sldId id="285" r:id="rId19"/>
    <p:sldId id="287" r:id="rId20"/>
    <p:sldId id="288" r:id="rId21"/>
    <p:sldId id="291" r:id="rId22"/>
    <p:sldId id="289" r:id="rId23"/>
    <p:sldId id="292" r:id="rId24"/>
    <p:sldId id="293" r:id="rId25"/>
    <p:sldId id="294" r:id="rId26"/>
    <p:sldId id="27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11.06.2020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11.06.2020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11.06.2020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11.06.2020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44352" y="2636912"/>
            <a:ext cx="7776864" cy="2016224"/>
          </a:xfrm>
        </p:spPr>
        <p:txBody>
          <a:bodyPr>
            <a:normAutofit fontScale="90000"/>
          </a:bodyPr>
          <a:lstStyle/>
          <a:p>
            <a:pPr marL="182880" lvl="0" indent="0" algn="ctr">
              <a:buNone/>
            </a:pPr>
            <a:r>
              <a:rPr lang="kk-KZ" sz="3200" b="1" dirty="0" smtClean="0">
                <a:ln w="11430"/>
                <a:solidFill>
                  <a:schemeClr val="accent1">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Театрландырылған әрекет мектеп жасына дейінгі балалардың шығармашылық және әлеуметтік – коммуникативтік қабілеттерін дамыту құралы </a:t>
            </a:r>
            <a:br>
              <a:rPr lang="kk-KZ" sz="3200" b="1" dirty="0" smtClean="0">
                <a:ln w="11430"/>
                <a:solidFill>
                  <a:schemeClr val="accent1">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br>
            <a:r>
              <a:rPr lang="kk-KZ" sz="3200" dirty="0">
                <a:ln w="11430"/>
                <a:solidFill>
                  <a:schemeClr val="accent1">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
            </a:r>
            <a:br>
              <a:rPr lang="kk-KZ" sz="3200" dirty="0">
                <a:ln w="11430"/>
                <a:solidFill>
                  <a:schemeClr val="accent1">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br>
            <a:endParaRPr lang="ru-RU" sz="4000" dirty="0">
              <a:solidFill>
                <a:schemeClr val="accent1">
                  <a:lumMod val="50000"/>
                </a:schemeClr>
              </a:solidFill>
            </a:endParaRPr>
          </a:p>
        </p:txBody>
      </p:sp>
      <p:sp>
        <p:nvSpPr>
          <p:cNvPr id="4" name="Заголовок 1"/>
          <p:cNvSpPr txBox="1">
            <a:spLocks/>
          </p:cNvSpPr>
          <p:nvPr/>
        </p:nvSpPr>
        <p:spPr>
          <a:xfrm>
            <a:off x="539552" y="188641"/>
            <a:ext cx="7679407" cy="720080"/>
          </a:xfrm>
          <a:prstGeom prst="rect">
            <a:avLst/>
          </a:prstGeom>
          <a:effectLst/>
        </p:spPr>
        <p:txBody>
          <a:bodyPr vert="horz" lIns="91440" tIns="45720" rIns="91440" bIns="45720" rtlCol="0" anchor="t" anchorCtr="0">
            <a:normAutofit fontScale="97500"/>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endParaRPr lang="ru-RU" sz="1600" dirty="0"/>
          </a:p>
        </p:txBody>
      </p:sp>
      <p:pic>
        <p:nvPicPr>
          <p:cNvPr id="5" name="Рисунок 4" descr="C:\Users\User\Documents\ЛОГОТИП.jpg"/>
          <p:cNvPicPr/>
          <p:nvPr/>
        </p:nvPicPr>
        <p:blipFill>
          <a:blip r:embed="rId2" cstate="print">
            <a:extLst>
              <a:ext uri="{BEBA8EAE-BF5A-486C-A8C5-ECC9F3942E4B}">
                <a14:imgProps xmlns:a14="http://schemas.microsoft.com/office/drawing/2010/main">
                  <a14:imgLayer r:embed="rId3">
                    <a14:imgEffect>
                      <a14:backgroundRemoval t="0" b="100000" l="0" r="100000">
                        <a14:foregroundMark x1="17568" y1="24038" x2="17568" y2="24038"/>
                        <a14:foregroundMark x1="10360" y1="35577" x2="10360" y2="35577"/>
                        <a14:foregroundMark x1="21171" y1="13942" x2="21171" y2="13942"/>
                        <a14:foregroundMark x1="40991" y1="9135" x2="40991" y2="9135"/>
                        <a14:foregroundMark x1="81081" y1="23077" x2="81081" y2="23077"/>
                        <a14:foregroundMark x1="67117" y1="7692" x2="67117" y2="7692"/>
                        <a14:foregroundMark x1="31532" y1="10096" x2="31532" y2="10096"/>
                        <a14:foregroundMark x1="90541" y1="20673" x2="90541" y2="20673"/>
                        <a14:foregroundMark x1="90541" y1="63462" x2="90541" y2="63462"/>
                        <a14:foregroundMark x1="84685" y1="83654" x2="84685" y2="83654"/>
                        <a14:foregroundMark x1="61261" y1="90385" x2="61261" y2="90385"/>
                        <a14:foregroundMark x1="16216" y1="76442" x2="16216" y2="76442"/>
                      </a14:backgroundRemoval>
                    </a14:imgEffect>
                  </a14:imgLayer>
                </a14:imgProps>
              </a:ext>
              <a:ext uri="{28A0092B-C50C-407E-A947-70E740481C1C}">
                <a14:useLocalDpi xmlns:a14="http://schemas.microsoft.com/office/drawing/2010/main" val="0"/>
              </a:ext>
            </a:extLst>
          </a:blip>
          <a:srcRect/>
          <a:stretch>
            <a:fillRect/>
          </a:stretch>
        </p:blipFill>
        <p:spPr bwMode="auto">
          <a:xfrm>
            <a:off x="827584" y="267628"/>
            <a:ext cx="1656184" cy="1656183"/>
          </a:xfrm>
          <a:prstGeom prst="rect">
            <a:avLst/>
          </a:prstGeom>
          <a:noFill/>
          <a:ln>
            <a:noFill/>
          </a:ln>
        </p:spPr>
      </p:pic>
      <p:sp>
        <p:nvSpPr>
          <p:cNvPr id="6" name="Прямоугольник 5"/>
          <p:cNvSpPr/>
          <p:nvPr/>
        </p:nvSpPr>
        <p:spPr>
          <a:xfrm>
            <a:off x="3779911" y="692696"/>
            <a:ext cx="4868601" cy="1015663"/>
          </a:xfrm>
          <a:prstGeom prst="rect">
            <a:avLst/>
          </a:prstGeom>
        </p:spPr>
        <p:txBody>
          <a:bodyPr wrap="square">
            <a:spAutoFit/>
          </a:bodyPr>
          <a:lstStyle/>
          <a:p>
            <a:pPr algn="ctr"/>
            <a:r>
              <a:rPr lang="kk-KZ" sz="2000" b="1" dirty="0">
                <a:solidFill>
                  <a:schemeClr val="accent1">
                    <a:lumMod val="50000"/>
                  </a:schemeClr>
                </a:solidFill>
                <a:latin typeface="Times New Roman" pitchFamily="18" charset="0"/>
                <a:cs typeface="Times New Roman" pitchFamily="18" charset="0"/>
              </a:rPr>
              <a:t>Өскемен қаласы әкімдігінің</a:t>
            </a:r>
            <a:endParaRPr lang="ru-RU" sz="2000" b="1" dirty="0">
              <a:solidFill>
                <a:schemeClr val="accent1">
                  <a:lumMod val="50000"/>
                </a:schemeClr>
              </a:solidFill>
              <a:latin typeface="Times New Roman" pitchFamily="18" charset="0"/>
              <a:cs typeface="Times New Roman" pitchFamily="18" charset="0"/>
            </a:endParaRPr>
          </a:p>
          <a:p>
            <a:pPr algn="ctr"/>
            <a:r>
              <a:rPr lang="kk-KZ" sz="2000" b="1" dirty="0">
                <a:solidFill>
                  <a:schemeClr val="accent1">
                    <a:lumMod val="50000"/>
                  </a:schemeClr>
                </a:solidFill>
                <a:latin typeface="Times New Roman" pitchFamily="18" charset="0"/>
                <a:cs typeface="Times New Roman" pitchFamily="18" charset="0"/>
              </a:rPr>
              <a:t>«№3 «Балбөбек» балабақша-бөбекжайы» КМҚК</a:t>
            </a:r>
            <a:endParaRPr lang="ru-RU" sz="2000" b="1" dirty="0">
              <a:solidFill>
                <a:schemeClr val="accent1">
                  <a:lumMod val="50000"/>
                </a:schemeClr>
              </a:solidFill>
              <a:latin typeface="Times New Roman" pitchFamily="18" charset="0"/>
              <a:cs typeface="Times New Roman" pitchFamily="18" charset="0"/>
            </a:endParaRPr>
          </a:p>
        </p:txBody>
      </p:sp>
      <p:sp>
        <p:nvSpPr>
          <p:cNvPr id="7" name="Прямоугольник 6"/>
          <p:cNvSpPr/>
          <p:nvPr/>
        </p:nvSpPr>
        <p:spPr>
          <a:xfrm>
            <a:off x="3494197" y="5380027"/>
            <a:ext cx="5612690" cy="400110"/>
          </a:xfrm>
          <a:prstGeom prst="rect">
            <a:avLst/>
          </a:prstGeom>
        </p:spPr>
        <p:txBody>
          <a:bodyPr wrap="none">
            <a:spAutoFit/>
          </a:bodyPr>
          <a:lstStyle/>
          <a:p>
            <a:r>
              <a:rPr lang="kk-KZ" sz="2000" b="1" dirty="0" smtClean="0">
                <a:solidFill>
                  <a:schemeClr val="accent1">
                    <a:lumMod val="50000"/>
                  </a:schemeClr>
                </a:solidFill>
                <a:latin typeface="Times New Roman" pitchFamily="18" charset="0"/>
                <a:cs typeface="Times New Roman" pitchFamily="18" charset="0"/>
              </a:rPr>
              <a:t>Тәрбиеші: Шорманова </a:t>
            </a:r>
            <a:r>
              <a:rPr lang="kk-KZ" sz="2000" b="1" dirty="0" smtClean="0">
                <a:solidFill>
                  <a:schemeClr val="accent1">
                    <a:lumMod val="50000"/>
                  </a:schemeClr>
                </a:solidFill>
                <a:latin typeface="Times New Roman" pitchFamily="18" charset="0"/>
                <a:cs typeface="Times New Roman" pitchFamily="18" charset="0"/>
              </a:rPr>
              <a:t>К</a:t>
            </a:r>
            <a:r>
              <a:rPr lang="kk-KZ" sz="2000" b="1" dirty="0" smtClean="0">
                <a:solidFill>
                  <a:schemeClr val="accent1">
                    <a:lumMod val="50000"/>
                  </a:schemeClr>
                </a:solidFill>
                <a:latin typeface="Times New Roman" pitchFamily="18" charset="0"/>
                <a:cs typeface="Times New Roman" pitchFamily="18" charset="0"/>
              </a:rPr>
              <a:t>апиза Турсынхановна</a:t>
            </a:r>
            <a:endParaRPr lang="ru-RU" sz="2000" b="1" dirty="0"/>
          </a:p>
        </p:txBody>
      </p:sp>
      <p:sp>
        <p:nvSpPr>
          <p:cNvPr id="8" name="Прямоугольник 7"/>
          <p:cNvSpPr/>
          <p:nvPr/>
        </p:nvSpPr>
        <p:spPr>
          <a:xfrm>
            <a:off x="3496335" y="6165304"/>
            <a:ext cx="1829347" cy="400110"/>
          </a:xfrm>
          <a:prstGeom prst="rect">
            <a:avLst/>
          </a:prstGeom>
        </p:spPr>
        <p:txBody>
          <a:bodyPr wrap="none">
            <a:spAutoFit/>
          </a:bodyPr>
          <a:lstStyle/>
          <a:p>
            <a:r>
              <a:rPr lang="kk-KZ" sz="2000" b="1" dirty="0" smtClean="0">
                <a:solidFill>
                  <a:schemeClr val="accent1">
                    <a:lumMod val="50000"/>
                  </a:schemeClr>
                </a:solidFill>
                <a:latin typeface="Times New Roman" pitchFamily="18" charset="0"/>
                <a:cs typeface="Times New Roman" pitchFamily="18" charset="0"/>
              </a:rPr>
              <a:t>Өскемен, 2020</a:t>
            </a:r>
            <a:endParaRPr lang="ru-RU" sz="2000" b="1" dirty="0"/>
          </a:p>
        </p:txBody>
      </p:sp>
    </p:spTree>
    <p:extLst>
      <p:ext uri="{BB962C8B-B14F-4D97-AF65-F5344CB8AC3E}">
        <p14:creationId xmlns:p14="http://schemas.microsoft.com/office/powerpoint/2010/main" val="2928814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айзат\Desktop\Айгөлек ертегілер\20200205_0834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655"/>
          <a:stretch/>
        </p:blipFill>
        <p:spPr bwMode="auto">
          <a:xfrm>
            <a:off x="683568" y="1190557"/>
            <a:ext cx="3640901" cy="25490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айзат\Desktop\Айгөлек ертегілер\20200205_0835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517" r="20863"/>
          <a:stretch/>
        </p:blipFill>
        <p:spPr bwMode="auto">
          <a:xfrm>
            <a:off x="5796136" y="1346961"/>
            <a:ext cx="2376264" cy="23926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айзат\Desktop\Айгөлек ертегілер\20200205_0833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27" r="9607"/>
          <a:stretch/>
        </p:blipFill>
        <p:spPr bwMode="auto">
          <a:xfrm>
            <a:off x="2854571" y="4005064"/>
            <a:ext cx="3920257" cy="261431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716193" y="214544"/>
            <a:ext cx="6057749" cy="523220"/>
          </a:xfrm>
          <a:prstGeom prst="rect">
            <a:avLst/>
          </a:prstGeom>
        </p:spPr>
        <p:txBody>
          <a:bodyPr wrap="none">
            <a:spAutoFit/>
          </a:bodyPr>
          <a:lstStyle/>
          <a:p>
            <a:pPr algn="ctr"/>
            <a:r>
              <a:rPr lang="kk-KZ" sz="2800" b="1" dirty="0" smtClean="0">
                <a:solidFill>
                  <a:srgbClr val="002060"/>
                </a:solidFill>
                <a:latin typeface="Times New Roman" pitchFamily="18" charset="0"/>
                <a:cs typeface="Times New Roman" pitchFamily="18" charset="0"/>
              </a:rPr>
              <a:t>Саусақ театры: «Бауырсақ» ертегісі</a:t>
            </a:r>
            <a:endParaRPr lang="ru-RU" sz="2800" dirty="0"/>
          </a:p>
        </p:txBody>
      </p:sp>
    </p:spTree>
    <p:extLst>
      <p:ext uri="{BB962C8B-B14F-4D97-AF65-F5344CB8AC3E}">
        <p14:creationId xmlns:p14="http://schemas.microsoft.com/office/powerpoint/2010/main" val="2342082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697"/>
          <a:stretch/>
        </p:blipFill>
        <p:spPr bwMode="auto">
          <a:xfrm>
            <a:off x="1691680" y="2661423"/>
            <a:ext cx="5976664" cy="376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8" y="764704"/>
            <a:ext cx="8064896" cy="1200329"/>
          </a:xfrm>
          <a:prstGeom prst="rect">
            <a:avLst/>
          </a:prstGeom>
        </p:spPr>
        <p:txBody>
          <a:bodyPr wrap="square">
            <a:spAutoFit/>
          </a:bodyPr>
          <a:lstStyle/>
          <a:p>
            <a:pPr algn="just"/>
            <a:r>
              <a:rPr lang="kk-KZ" sz="2400" b="1" dirty="0">
                <a:latin typeface="Times New Roman" pitchFamily="18" charset="0"/>
                <a:cs typeface="Times New Roman" pitchFamily="18" charset="0"/>
              </a:rPr>
              <a:t>Тоқылған театр</a:t>
            </a:r>
            <a:r>
              <a:rPr lang="kk-KZ" sz="2400" dirty="0">
                <a:latin typeface="Times New Roman" pitchFamily="18" charset="0"/>
                <a:cs typeface="Times New Roman" pitchFamily="18" charset="0"/>
              </a:rPr>
              <a:t> – баланың есту, көру, ұсақ </a:t>
            </a:r>
            <a:r>
              <a:rPr lang="kk-KZ" sz="2400" dirty="0" smtClean="0">
                <a:latin typeface="Times New Roman" pitchFamily="18" charset="0"/>
                <a:cs typeface="Times New Roman" pitchFamily="18" charset="0"/>
              </a:rPr>
              <a:t>– қимыл</a:t>
            </a:r>
            <a:r>
              <a:rPr lang="kk-KZ" sz="2400" dirty="0">
                <a:latin typeface="Times New Roman" pitchFamily="18" charset="0"/>
                <a:cs typeface="Times New Roman" pitchFamily="18" charset="0"/>
              </a:rPr>
              <a:t>, үйлестіру </a:t>
            </a:r>
            <a:r>
              <a:rPr lang="kk-KZ" sz="2400" dirty="0" smtClean="0">
                <a:latin typeface="Times New Roman" pitchFamily="18" charset="0"/>
                <a:cs typeface="Times New Roman" pitchFamily="18" charset="0"/>
              </a:rPr>
              <a:t>дағдыларын, шығармашылық</a:t>
            </a:r>
            <a:r>
              <a:rPr lang="kk-KZ" sz="2400" dirty="0">
                <a:latin typeface="Times New Roman" pitchFamily="18" charset="0"/>
                <a:cs typeface="Times New Roman" pitchFamily="18" charset="0"/>
              </a:rPr>
              <a:t>, әртістік қабілеттерін қалыптастырады.</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182413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64904"/>
            <a:ext cx="424847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7543" y="404664"/>
            <a:ext cx="8424936" cy="1938992"/>
          </a:xfrm>
          <a:prstGeom prst="rect">
            <a:avLst/>
          </a:prstGeom>
        </p:spPr>
        <p:txBody>
          <a:bodyPr wrap="square">
            <a:spAutoFit/>
          </a:bodyPr>
          <a:lstStyle/>
          <a:p>
            <a:pPr algn="just"/>
            <a:r>
              <a:rPr lang="kk-KZ" sz="2000" b="1" dirty="0">
                <a:latin typeface="Times New Roman" pitchFamily="18" charset="0"/>
                <a:cs typeface="Times New Roman" pitchFamily="18" charset="0"/>
              </a:rPr>
              <a:t>Саусақты қолғап театры</a:t>
            </a:r>
            <a:r>
              <a:rPr lang="kk-KZ" sz="2000" dirty="0">
                <a:latin typeface="Times New Roman" pitchFamily="18" charset="0"/>
                <a:cs typeface="Times New Roman" pitchFamily="18" charset="0"/>
              </a:rPr>
              <a:t>. Қуыршақ –  қолғап керемет терапиялық әсерге ие. Әрекет барысында бала өз әсерін  немесе қорқынышын, қақтығысты жағдайларды қуыршақ –  қолғаппен ойын барысында шешеді. Қуыршақ терапия сөйлеу тілі бұзылған, неврозы бар балалармен жұмыста жақсы нәтиже береді. Бүлдіршіндер өздері бастан кешкендерін қуыршақ бейнесінде көріп, егер ол жыласа оны уатады, тамақ береді.</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275176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636912"/>
            <a:ext cx="5040560" cy="377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99592" y="692696"/>
            <a:ext cx="7632848" cy="1569660"/>
          </a:xfrm>
          <a:prstGeom prst="rect">
            <a:avLst/>
          </a:prstGeom>
        </p:spPr>
        <p:txBody>
          <a:bodyPr wrap="square">
            <a:spAutoFit/>
          </a:bodyPr>
          <a:lstStyle/>
          <a:p>
            <a:pPr algn="just"/>
            <a:r>
              <a:rPr lang="kk-KZ" sz="2400" b="1" dirty="0">
                <a:latin typeface="Times New Roman" pitchFamily="18" charset="0"/>
                <a:cs typeface="Times New Roman" pitchFamily="18" charset="0"/>
              </a:rPr>
              <a:t>Таяқты театр</a:t>
            </a:r>
            <a:r>
              <a:rPr lang="kk-KZ" sz="2400" dirty="0">
                <a:latin typeface="Times New Roman" pitchFamily="18" charset="0"/>
                <a:cs typeface="Times New Roman" pitchFamily="18" charset="0"/>
              </a:rPr>
              <a:t> –  қолдың ұсақ қимылдарын дамытып, соның арқасында қолдың ептілігі артады, өз қимылдарын бақылай алатын болады, назары бір қызмет түріне шоғырланады.</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993310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375689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88" r="2926"/>
          <a:stretch/>
        </p:blipFill>
        <p:spPr bwMode="auto">
          <a:xfrm>
            <a:off x="4336474" y="2636912"/>
            <a:ext cx="4433454" cy="367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10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4138" y="836712"/>
            <a:ext cx="7992888" cy="1323439"/>
          </a:xfrm>
          <a:prstGeom prst="rect">
            <a:avLst/>
          </a:prstGeom>
        </p:spPr>
        <p:txBody>
          <a:bodyPr wrap="square">
            <a:spAutoFit/>
          </a:bodyPr>
          <a:lstStyle/>
          <a:p>
            <a:pPr algn="just"/>
            <a:r>
              <a:rPr lang="kk-KZ" sz="2000" b="1" dirty="0">
                <a:latin typeface="Times New Roman" panose="02020603050405020304" pitchFamily="18" charset="0"/>
                <a:cs typeface="Times New Roman" panose="02020603050405020304" pitchFamily="18" charset="0"/>
              </a:rPr>
              <a:t>Үстел үсті </a:t>
            </a:r>
            <a:r>
              <a:rPr lang="kk-KZ" sz="2000" b="1" dirty="0" smtClean="0">
                <a:latin typeface="Times New Roman" panose="02020603050405020304" pitchFamily="18" charset="0"/>
                <a:cs typeface="Times New Roman" panose="02020603050405020304" pitchFamily="18" charset="0"/>
              </a:rPr>
              <a:t>театры - </a:t>
            </a:r>
            <a:r>
              <a:rPr lang="kk-KZ" sz="2000" dirty="0">
                <a:latin typeface="Times New Roman" panose="02020603050405020304" pitchFamily="18" charset="0"/>
                <a:cs typeface="Times New Roman" panose="02020603050405020304" pitchFamily="18" charset="0"/>
              </a:rPr>
              <a:t>сәбилер тобынан </a:t>
            </a:r>
            <a:r>
              <a:rPr lang="kk-KZ" sz="2000" dirty="0" smtClean="0">
                <a:latin typeface="Times New Roman" panose="02020603050405020304" pitchFamily="18" charset="0"/>
                <a:cs typeface="Times New Roman" panose="02020603050405020304" pitchFamily="18" charset="0"/>
              </a:rPr>
              <a:t>бастап-ақ </a:t>
            </a:r>
            <a:r>
              <a:rPr lang="kk-KZ" sz="2000" dirty="0">
                <a:latin typeface="Times New Roman" panose="02020603050405020304" pitchFamily="18" charset="0"/>
                <a:cs typeface="Times New Roman" panose="02020603050405020304" pitchFamily="18" charset="0"/>
              </a:rPr>
              <a:t>тақпақ пен қысқа өлеңдерді айтқызғанда көркем сөздер әсерлі естілу үшін үстел үсті </a:t>
            </a:r>
            <a:r>
              <a:rPr lang="kk-KZ" sz="2000" dirty="0" smtClean="0">
                <a:latin typeface="Times New Roman" panose="02020603050405020304" pitchFamily="18" charset="0"/>
                <a:cs typeface="Times New Roman" panose="02020603050405020304" pitchFamily="18" charset="0"/>
              </a:rPr>
              <a:t>театрын </a:t>
            </a:r>
            <a:r>
              <a:rPr lang="kk-KZ" sz="2000" dirty="0">
                <a:latin typeface="Times New Roman" panose="02020603050405020304" pitchFamily="18" charset="0"/>
                <a:cs typeface="Times New Roman" panose="02020603050405020304" pitchFamily="18" charset="0"/>
              </a:rPr>
              <a:t>қолданған жөн</a:t>
            </a:r>
            <a:r>
              <a:rPr lang="kk-KZ" sz="2000" dirty="0" smtClean="0">
                <a:latin typeface="Times New Roman" panose="02020603050405020304" pitchFamily="18" charset="0"/>
                <a:cs typeface="Times New Roman" panose="02020603050405020304" pitchFamily="18" charset="0"/>
              </a:rPr>
              <a:t>. Үстелде </a:t>
            </a:r>
            <a:r>
              <a:rPr lang="kk-KZ" sz="2000" dirty="0">
                <a:latin typeface="Times New Roman" panose="02020603050405020304" pitchFamily="18" charset="0"/>
                <a:cs typeface="Times New Roman" panose="02020603050405020304" pitchFamily="18" charset="0"/>
              </a:rPr>
              <a:t>құламай тұратын және қозғалғанда еш кедергісіз жүретін ойыншықтар қолданылады.</a:t>
            </a:r>
            <a:endParaRPr lang="ru-RU"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78" y="3068960"/>
            <a:ext cx="398034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612" y="3068960"/>
            <a:ext cx="386186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832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37" r="7082" b="4854"/>
          <a:stretch/>
        </p:blipFill>
        <p:spPr bwMode="auto">
          <a:xfrm>
            <a:off x="611560" y="476671"/>
            <a:ext cx="3744416" cy="270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894" y="476671"/>
            <a:ext cx="3709570" cy="270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648" y="3573016"/>
            <a:ext cx="4104455" cy="298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725" y="3645024"/>
            <a:ext cx="3796251" cy="291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232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йзат\Desktop\Айгөлек ертегілер\WhatsApp Image 2020-02-04 at 18.19.00 (1).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29" t="16345" r="3993"/>
          <a:stretch/>
        </p:blipFill>
        <p:spPr bwMode="auto">
          <a:xfrm>
            <a:off x="5148065" y="1483071"/>
            <a:ext cx="3731936" cy="2552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айзат\Desktop\Айгөлек ертегілер\WhatsApp Image 2020-02-04 at 18.19.00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12776"/>
            <a:ext cx="3600400" cy="25520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айзат\Desktop\Айгөлек ертегілер\WhatsApp Image 2020-02-03 at 17.49.18.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274"/>
          <a:stretch/>
        </p:blipFill>
        <p:spPr bwMode="auto">
          <a:xfrm>
            <a:off x="2780381" y="4149080"/>
            <a:ext cx="3565016" cy="25187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11760" y="133594"/>
            <a:ext cx="4117730" cy="1077218"/>
          </a:xfrm>
          <a:prstGeom prst="rect">
            <a:avLst/>
          </a:prstGeom>
          <a:noFill/>
        </p:spPr>
        <p:txBody>
          <a:bodyPr wrap="none" rtlCol="0">
            <a:spAutoFit/>
          </a:bodyPr>
          <a:lstStyle/>
          <a:p>
            <a:r>
              <a:rPr lang="kk-KZ" sz="3200" b="1" dirty="0" smtClean="0">
                <a:solidFill>
                  <a:srgbClr val="FF0000"/>
                </a:solidFill>
                <a:latin typeface="Times New Roman" pitchFamily="18" charset="0"/>
                <a:cs typeface="Times New Roman" pitchFamily="18" charset="0"/>
              </a:rPr>
              <a:t>«Шалқан» ертегісі</a:t>
            </a:r>
          </a:p>
          <a:p>
            <a:r>
              <a:rPr lang="kk-KZ" sz="3200" b="1" i="1" dirty="0" smtClean="0">
                <a:solidFill>
                  <a:srgbClr val="002060"/>
                </a:solidFill>
                <a:latin typeface="Times New Roman" pitchFamily="18" charset="0"/>
                <a:cs typeface="Times New Roman" pitchFamily="18" charset="0"/>
              </a:rPr>
              <a:t>(Үстел үсті театры)</a:t>
            </a:r>
            <a:endParaRPr lang="ru-RU" sz="32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54041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7586" y="620688"/>
            <a:ext cx="7992888" cy="2554545"/>
          </a:xfrm>
          <a:prstGeom prst="rect">
            <a:avLst/>
          </a:prstGeom>
        </p:spPr>
        <p:txBody>
          <a:bodyPr wrap="square">
            <a:spAutoFit/>
          </a:bodyPr>
          <a:lstStyle/>
          <a:p>
            <a:pPr algn="just"/>
            <a:r>
              <a:rPr lang="kk-KZ" sz="2000" b="1" dirty="0">
                <a:latin typeface="Times New Roman" pitchFamily="18" charset="0"/>
                <a:cs typeface="Times New Roman" panose="02020603050405020304" pitchFamily="18" charset="0"/>
              </a:rPr>
              <a:t>Көлеңке театры </a:t>
            </a:r>
            <a:r>
              <a:rPr lang="kk-KZ" sz="2000" dirty="0" smtClean="0">
                <a:latin typeface="Times New Roman" pitchFamily="18" charset="0"/>
                <a:cs typeface="Times New Roman" pitchFamily="18" charset="0"/>
              </a:rPr>
              <a:t>жарық </a:t>
            </a:r>
            <a:r>
              <a:rPr lang="kk-KZ" sz="2000" dirty="0">
                <a:latin typeface="Times New Roman" pitchFamily="18" charset="0"/>
                <a:cs typeface="Times New Roman" pitchFamily="18" charset="0"/>
              </a:rPr>
              <a:t>пен көлеңке арқылы </a:t>
            </a:r>
            <a:r>
              <a:rPr lang="kk-KZ" sz="2000" dirty="0" smtClean="0">
                <a:latin typeface="Times New Roman" pitchFamily="18" charset="0"/>
                <a:cs typeface="Times New Roman" pitchFamily="18" charset="0"/>
              </a:rPr>
              <a:t>театр </a:t>
            </a:r>
            <a:r>
              <a:rPr lang="kk-KZ" sz="2000" dirty="0">
                <a:latin typeface="Times New Roman" pitchFamily="18" charset="0"/>
                <a:cs typeface="Times New Roman" pitchFamily="18" charset="0"/>
              </a:rPr>
              <a:t>қойылымы қойылады. Балаларға бір жарым жастан бастап көлеңке театрды көрсетуге болады, өйткені олар өздерінің назарларын кішкене болса да заттарға жұмылдырып, үйрене бастайды. </a:t>
            </a:r>
            <a:endParaRPr lang="kk-KZ" sz="2000" b="1" dirty="0">
              <a:solidFill>
                <a:prstClr val="black"/>
              </a:solidFill>
              <a:latin typeface="Times New Roman" panose="02020603050405020304" pitchFamily="18" charset="0"/>
              <a:cs typeface="Times New Roman" panose="02020603050405020304" pitchFamily="18" charset="0"/>
            </a:endParaRPr>
          </a:p>
          <a:p>
            <a:pPr algn="just"/>
            <a:r>
              <a:rPr lang="kk-KZ" sz="2000" dirty="0">
                <a:latin typeface="Times New Roman" panose="02020603050405020304" pitchFamily="18" charset="0"/>
                <a:cs typeface="Times New Roman" panose="02020603050405020304" pitchFamily="18" charset="0"/>
              </a:rPr>
              <a:t>Ж</a:t>
            </a:r>
            <a:r>
              <a:rPr lang="kk-KZ" sz="2000" dirty="0" smtClean="0">
                <a:latin typeface="Times New Roman" panose="02020603050405020304" pitchFamily="18" charset="0"/>
                <a:cs typeface="Times New Roman" panose="02020603050405020304" pitchFamily="18" charset="0"/>
              </a:rPr>
              <a:t>арық </a:t>
            </a:r>
            <a:r>
              <a:rPr lang="kk-KZ" sz="2000" dirty="0">
                <a:latin typeface="Times New Roman" panose="02020603050405020304" pitchFamily="18" charset="0"/>
                <a:cs typeface="Times New Roman" panose="02020603050405020304" pitchFamily="18" charset="0"/>
              </a:rPr>
              <a:t>өте жақсы түскен экранда адамдар, жануарлар және </a:t>
            </a:r>
            <a:r>
              <a:rPr lang="kk-KZ" sz="2000" dirty="0" smtClean="0">
                <a:latin typeface="Times New Roman" panose="02020603050405020304" pitchFamily="18" charset="0"/>
                <a:cs typeface="Times New Roman" panose="02020603050405020304" pitchFamily="18" charset="0"/>
              </a:rPr>
              <a:t>құстардың, пішіндерінің </a:t>
            </a:r>
            <a:r>
              <a:rPr lang="kk-KZ" sz="2000" dirty="0">
                <a:latin typeface="Times New Roman" panose="02020603050405020304" pitchFamily="18" charset="0"/>
                <a:cs typeface="Times New Roman" panose="02020603050405020304" pitchFamily="18" charset="0"/>
              </a:rPr>
              <a:t>қозғалысына қарауды балалар өте жақсы көреді. Көлеңке театрының қойылымын көрсетуге 3 тәрбиеші қатысады. Біреуі мазмұндаса, екеуі көріністі көрсетеді</a:t>
            </a:r>
            <a:r>
              <a:rPr lang="kk-KZ" sz="2000" dirty="0" smtClean="0">
                <a:latin typeface="Times New Roman" panose="02020603050405020304" pitchFamily="18" charset="0"/>
                <a:cs typeface="Times New Roman" panose="02020603050405020304" pitchFamily="18" charset="0"/>
              </a:rPr>
              <a:t>. </a:t>
            </a:r>
            <a:endParaRPr lang="kk-KZ" sz="2000" b="1" dirty="0">
              <a:solidFill>
                <a:prstClr val="black"/>
              </a:solidFill>
              <a:latin typeface="Times New Roman" panose="02020603050405020304" pitchFamily="18" charset="0"/>
              <a:cs typeface="Times New Roman" panose="02020603050405020304" pitchFamily="18" charset="0"/>
            </a:endParaRPr>
          </a:p>
        </p:txBody>
      </p:sp>
      <p:pic>
        <p:nvPicPr>
          <p:cNvPr id="1026" name="Picture 2" descr="https://www.maam.ru/upload/blogs/detsad-231024-1411583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62086"/>
            <a:ext cx="3783732" cy="2837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s04.infourok.ru/uploads/ex/009a/00061b19-404acf0d/hello_html_2f7768e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 t="11468" r="-166" b="10822"/>
          <a:stretch/>
        </p:blipFill>
        <p:spPr bwMode="auto">
          <a:xfrm>
            <a:off x="4704791" y="3731875"/>
            <a:ext cx="4187689" cy="229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208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76672"/>
            <a:ext cx="7540980" cy="1569660"/>
          </a:xfrm>
          <a:prstGeom prst="rect">
            <a:avLst/>
          </a:prstGeom>
        </p:spPr>
        <p:txBody>
          <a:bodyPr wrap="square">
            <a:spAutoFit/>
          </a:bodyPr>
          <a:lstStyle/>
          <a:p>
            <a:pPr lvl="0" algn="just"/>
            <a:r>
              <a:rPr lang="kk-KZ" sz="2400" b="1" dirty="0">
                <a:solidFill>
                  <a:prstClr val="black"/>
                </a:solidFill>
                <a:latin typeface="Times New Roman" pitchFamily="18" charset="0"/>
                <a:cs typeface="Times New Roman" panose="02020603050405020304" pitchFamily="18" charset="0"/>
              </a:rPr>
              <a:t>Фланелеграф театры </a:t>
            </a:r>
            <a:r>
              <a:rPr lang="kk-KZ" sz="2400" dirty="0">
                <a:solidFill>
                  <a:prstClr val="black"/>
                </a:solidFill>
                <a:latin typeface="Times New Roman" panose="02020603050405020304" pitchFamily="18" charset="0"/>
                <a:cs typeface="Times New Roman" panose="02020603050405020304" pitchFamily="18" charset="0"/>
              </a:rPr>
              <a:t>суреттер мен кейіпкерлер экранда көрсетіледі. Оларды  фланельдер  ұстап тұрады. Мұндағы суреттерді балалармен бірге ескі кітаптардан, журналдардан қиып алуға болады.  </a:t>
            </a:r>
          </a:p>
        </p:txBody>
      </p:sp>
      <p:pic>
        <p:nvPicPr>
          <p:cNvPr id="3078" name="Picture 6" descr="http://propodelki.ru/images/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24944"/>
            <a:ext cx="4679706" cy="31326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pinimg.com/236x/3e/66/d5/3e66d5e53f308fefb90c930130e895e2--toddler-activity-board-toddler-activities.jpg?ni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231151"/>
            <a:ext cx="309634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40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2036" y="980728"/>
            <a:ext cx="8352928" cy="4278094"/>
          </a:xfrm>
          <a:prstGeom prst="rect">
            <a:avLst/>
          </a:prstGeom>
        </p:spPr>
        <p:txBody>
          <a:bodyPr wrap="square">
            <a:spAutoFit/>
          </a:bodyPr>
          <a:lstStyle/>
          <a:p>
            <a:pPr algn="ctr"/>
            <a:r>
              <a:rPr lang="kk-KZ" sz="3200" b="1" dirty="0">
                <a:solidFill>
                  <a:srgbClr val="C00000"/>
                </a:solidFill>
                <a:latin typeface="Times New Roman" pitchFamily="18" charset="0"/>
                <a:cs typeface="Times New Roman" pitchFamily="18" charset="0"/>
              </a:rPr>
              <a:t>Міндеттері:</a:t>
            </a:r>
            <a:r>
              <a:rPr lang="kk-KZ" sz="2400" b="1" dirty="0">
                <a:solidFill>
                  <a:srgbClr val="C00000"/>
                </a:solidFill>
                <a:latin typeface="Times New Roman" pitchFamily="18" charset="0"/>
                <a:cs typeface="Times New Roman" pitchFamily="18" charset="0"/>
              </a:rPr>
              <a:t> </a:t>
            </a:r>
            <a:endParaRPr lang="kk-KZ" sz="2400" b="1" dirty="0" smtClean="0">
              <a:solidFill>
                <a:srgbClr val="C00000"/>
              </a:solidFill>
              <a:latin typeface="Times New Roman" pitchFamily="18" charset="0"/>
              <a:cs typeface="Times New Roman" pitchFamily="18" charset="0"/>
            </a:endParaRPr>
          </a:p>
          <a:p>
            <a:pPr algn="ctr"/>
            <a:endParaRPr lang="kk-KZ" sz="2400" b="1" dirty="0" smtClean="0">
              <a:solidFill>
                <a:schemeClr val="accent1">
                  <a:lumMod val="50000"/>
                </a:schemeClr>
              </a:solidFill>
              <a:latin typeface="Times New Roman" pitchFamily="18" charset="0"/>
              <a:cs typeface="Times New Roman" pitchFamily="18" charset="0"/>
            </a:endParaRPr>
          </a:p>
          <a:p>
            <a:pPr algn="just"/>
            <a:r>
              <a:rPr lang="kk-KZ" sz="2400" b="1" dirty="0" smtClean="0">
                <a:solidFill>
                  <a:schemeClr val="accent1">
                    <a:lumMod val="50000"/>
                  </a:schemeClr>
                </a:solidFill>
                <a:latin typeface="Times New Roman" pitchFamily="18" charset="0"/>
                <a:cs typeface="Times New Roman" pitchFamily="18" charset="0"/>
              </a:rPr>
              <a:t>	Балаларды </a:t>
            </a:r>
            <a:r>
              <a:rPr lang="kk-KZ" sz="2400" b="1" dirty="0">
                <a:solidFill>
                  <a:schemeClr val="accent1">
                    <a:lumMod val="50000"/>
                  </a:schemeClr>
                </a:solidFill>
                <a:latin typeface="Times New Roman" pitchFamily="18" charset="0"/>
                <a:cs typeface="Times New Roman" pitchFamily="18" charset="0"/>
              </a:rPr>
              <a:t>алаңда біркелкі орналасуға, берілген тақырып бойынша серіктесімен диалог құра алуға, кеңістікті өздіктерінен бағдарлауға </a:t>
            </a:r>
            <a:r>
              <a:rPr lang="kk-KZ" sz="2400" b="1" dirty="0" smtClean="0">
                <a:solidFill>
                  <a:schemeClr val="accent1">
                    <a:lumMod val="50000"/>
                  </a:schemeClr>
                </a:solidFill>
                <a:latin typeface="Times New Roman" pitchFamily="18" charset="0"/>
                <a:cs typeface="Times New Roman" pitchFamily="18" charset="0"/>
              </a:rPr>
              <a:t>үйрету</a:t>
            </a:r>
            <a:r>
              <a:rPr lang="kk-KZ" sz="2400" b="1" dirty="0">
                <a:solidFill>
                  <a:schemeClr val="accent1">
                    <a:lumMod val="50000"/>
                  </a:schemeClr>
                </a:solidFill>
                <a:latin typeface="Times New Roman" pitchFamily="18" charset="0"/>
                <a:cs typeface="Times New Roman" pitchFamily="18" charset="0"/>
              </a:rPr>
              <a:t>;</a:t>
            </a:r>
            <a:endParaRPr lang="kk-KZ" sz="2400" b="1" dirty="0" smtClean="0">
              <a:solidFill>
                <a:schemeClr val="accent1">
                  <a:lumMod val="50000"/>
                </a:schemeClr>
              </a:solidFill>
              <a:latin typeface="Times New Roman" pitchFamily="18" charset="0"/>
              <a:cs typeface="Times New Roman" pitchFamily="18" charset="0"/>
            </a:endParaRPr>
          </a:p>
          <a:p>
            <a:pPr algn="just"/>
            <a:r>
              <a:rPr lang="kk-KZ" sz="2400" b="1" dirty="0">
                <a:solidFill>
                  <a:schemeClr val="accent1">
                    <a:lumMod val="50000"/>
                  </a:schemeClr>
                </a:solidFill>
                <a:latin typeface="Times New Roman" pitchFamily="18" charset="0"/>
                <a:cs typeface="Times New Roman" pitchFamily="18" charset="0"/>
              </a:rPr>
              <a:t>	</a:t>
            </a:r>
            <a:r>
              <a:rPr lang="kk-KZ" sz="2400" b="1" dirty="0" smtClean="0">
                <a:solidFill>
                  <a:schemeClr val="accent1">
                    <a:lumMod val="50000"/>
                  </a:schemeClr>
                </a:solidFill>
                <a:latin typeface="Times New Roman" pitchFamily="18" charset="0"/>
                <a:cs typeface="Times New Roman" pitchFamily="18" charset="0"/>
              </a:rPr>
              <a:t>Бөлек </a:t>
            </a:r>
            <a:r>
              <a:rPr lang="kk-KZ" sz="2400" b="1" dirty="0">
                <a:solidFill>
                  <a:schemeClr val="accent1">
                    <a:lumMod val="50000"/>
                  </a:schemeClr>
                </a:solidFill>
                <a:latin typeface="Times New Roman" pitchFamily="18" charset="0"/>
                <a:cs typeface="Times New Roman" pitchFamily="18" charset="0"/>
              </a:rPr>
              <a:t>бұлшық еттерін өздігінен босаңсыту және қатайту қабілетін дамыту, көріністегі кейіпкерлерінің сөздерін естерінде сақтату, көру, есту назарларын, есте сақтау, байқампаздық, бейнелі ойлау, қиялдау, елестету, театр өнеріне деген қызығушылық </a:t>
            </a:r>
            <a:r>
              <a:rPr lang="kk-KZ" sz="2400" b="1" dirty="0" smtClean="0">
                <a:solidFill>
                  <a:schemeClr val="accent1">
                    <a:lumMod val="50000"/>
                  </a:schemeClr>
                </a:solidFill>
                <a:latin typeface="Times New Roman" pitchFamily="18" charset="0"/>
                <a:cs typeface="Times New Roman" pitchFamily="18" charset="0"/>
              </a:rPr>
              <a:t>арттыру</a:t>
            </a:r>
            <a:r>
              <a:rPr lang="kk-KZ" sz="2400" b="1" dirty="0">
                <a:solidFill>
                  <a:schemeClr val="accent1">
                    <a:lumMod val="50000"/>
                  </a:schemeClr>
                </a:solidFill>
                <a:latin typeface="Times New Roman" pitchFamily="18" charset="0"/>
                <a:cs typeface="Times New Roman" pitchFamily="18" charset="0"/>
              </a:rPr>
              <a:t>;</a:t>
            </a:r>
            <a:endParaRPr lang="kk-KZ" sz="2400" b="1" dirty="0" smtClean="0">
              <a:solidFill>
                <a:schemeClr val="accent1">
                  <a:lumMod val="50000"/>
                </a:schemeClr>
              </a:solidFill>
              <a:latin typeface="Times New Roman" pitchFamily="18" charset="0"/>
              <a:cs typeface="Times New Roman" pitchFamily="18" charset="0"/>
            </a:endParaRPr>
          </a:p>
          <a:p>
            <a:pPr algn="just"/>
            <a:r>
              <a:rPr lang="kk-KZ" sz="2400" b="1" dirty="0" smtClean="0">
                <a:solidFill>
                  <a:schemeClr val="accent1">
                    <a:lumMod val="50000"/>
                  </a:schemeClr>
                </a:solidFill>
                <a:latin typeface="Times New Roman" pitchFamily="18" charset="0"/>
                <a:cs typeface="Times New Roman" pitchFamily="18" charset="0"/>
              </a:rPr>
              <a:t>	Достық қарым – қатынасқа тәрбиелеу.</a:t>
            </a:r>
            <a:endParaRPr lang="ru-RU" sz="24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96387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айзат\Desktop\Айгөлек ертегілер\WhatsApp Image 2020-02-06 at 09.08.2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7643" t="7585" b="9656"/>
          <a:stretch/>
        </p:blipFill>
        <p:spPr bwMode="auto">
          <a:xfrm>
            <a:off x="6511636" y="2258600"/>
            <a:ext cx="2368119" cy="43765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айзат\Desktop\Айгөлек ертегілер\WhatsApp Image 2020-02-06 at 09.08.22.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228" b="4138"/>
          <a:stretch/>
        </p:blipFill>
        <p:spPr bwMode="auto">
          <a:xfrm>
            <a:off x="251520" y="2780928"/>
            <a:ext cx="2736305" cy="37495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айзат\Desktop\Айгөлек ертегілер\WhatsApp Image 2020-02-06 at 09.18.46.jpeg"/>
          <p:cNvPicPr>
            <a:picLocks noChangeAspect="1" noChangeArrowheads="1"/>
          </p:cNvPicPr>
          <p:nvPr/>
        </p:nvPicPr>
        <p:blipFill rotWithShape="1">
          <a:blip r:embed="rId4">
            <a:extLst>
              <a:ext uri="{28A0092B-C50C-407E-A947-70E740481C1C}">
                <a14:useLocalDpi xmlns:a14="http://schemas.microsoft.com/office/drawing/2010/main" val="0"/>
              </a:ext>
            </a:extLst>
          </a:blip>
          <a:srcRect t="11035" b="18391"/>
          <a:stretch/>
        </p:blipFill>
        <p:spPr bwMode="auto">
          <a:xfrm>
            <a:off x="3275856" y="1484784"/>
            <a:ext cx="2880396" cy="4191943"/>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218390" y="332656"/>
            <a:ext cx="2919454" cy="523220"/>
          </a:xfrm>
          <a:prstGeom prst="rect">
            <a:avLst/>
          </a:prstGeom>
        </p:spPr>
        <p:txBody>
          <a:bodyPr wrap="none">
            <a:spAutoFit/>
          </a:bodyPr>
          <a:lstStyle/>
          <a:p>
            <a:pPr algn="ctr"/>
            <a:r>
              <a:rPr lang="kk-KZ" sz="2800" b="1" dirty="0" smtClean="0">
                <a:solidFill>
                  <a:srgbClr val="002060"/>
                </a:solidFill>
                <a:latin typeface="Times New Roman" pitchFamily="18" charset="0"/>
                <a:cs typeface="Times New Roman" pitchFamily="18" charset="0"/>
              </a:rPr>
              <a:t>«Үйшік» ертегісі</a:t>
            </a:r>
            <a:endParaRPr lang="ru-RU" sz="2800" dirty="0"/>
          </a:p>
        </p:txBody>
      </p:sp>
    </p:spTree>
    <p:extLst>
      <p:ext uri="{BB962C8B-B14F-4D97-AF65-F5344CB8AC3E}">
        <p14:creationId xmlns:p14="http://schemas.microsoft.com/office/powerpoint/2010/main" val="3700049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айзат\Desktop\Айгөлек ертегілер\WhatsApp Image 2020-02-06 at 09.18.48.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07" b="16322"/>
          <a:stretch/>
        </p:blipFill>
        <p:spPr bwMode="auto">
          <a:xfrm>
            <a:off x="199836" y="218288"/>
            <a:ext cx="2320444" cy="3642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айзат\Desktop\Айгөлек ертегілер\WhatsApp Image 2020-02-06 at 09.18.4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31" b="23365"/>
          <a:stretch/>
        </p:blipFill>
        <p:spPr bwMode="auto">
          <a:xfrm>
            <a:off x="4499992" y="271791"/>
            <a:ext cx="2055338" cy="35633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айзат\Desktop\Айгөлек ертегілер\WhatsApp Image 2020-02-06 at 09.07.45.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26" t="10115" b="17241"/>
          <a:stretch/>
        </p:blipFill>
        <p:spPr bwMode="auto">
          <a:xfrm>
            <a:off x="6723839" y="3605892"/>
            <a:ext cx="1979711" cy="29722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айзат\Desktop\Айгөлек ертегілер\WhatsApp Image 2020-02-06 at 09.08.24.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954" r="9596" b="10342"/>
          <a:stretch/>
        </p:blipFill>
        <p:spPr bwMode="auto">
          <a:xfrm>
            <a:off x="2520280" y="3861048"/>
            <a:ext cx="1780649" cy="271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2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7835793" cy="1200329"/>
          </a:xfrm>
          <a:prstGeom prst="rect">
            <a:avLst/>
          </a:prstGeom>
        </p:spPr>
        <p:txBody>
          <a:bodyPr wrap="square">
            <a:spAutoFit/>
          </a:bodyPr>
          <a:lstStyle/>
          <a:p>
            <a:pPr algn="just"/>
            <a:r>
              <a:rPr lang="kk-KZ" sz="2400" b="1" dirty="0">
                <a:latin typeface="Times New Roman" pitchFamily="18" charset="0"/>
                <a:cs typeface="Times New Roman" pitchFamily="18" charset="0"/>
              </a:rPr>
              <a:t>Би-ба-бо театры</a:t>
            </a:r>
            <a:r>
              <a:rPr lang="kk-KZ" sz="2400" dirty="0">
                <a:latin typeface="Times New Roman" pitchFamily="18" charset="0"/>
                <a:cs typeface="Times New Roman" pitchFamily="18" charset="0"/>
              </a:rPr>
              <a:t>. Бұл театрда қуыршақтардың әрекеттерін перденің артында тығылып тұратын жетекшілері жасайды </a:t>
            </a:r>
            <a:endParaRPr lang="ru-RU" sz="2400" dirty="0">
              <a:latin typeface="Times New Roman" pitchFamily="18" charset="0"/>
              <a:cs typeface="Times New Roman" pitchFamily="18" charset="0"/>
            </a:endParaRPr>
          </a:p>
        </p:txBody>
      </p:sp>
      <p:pic>
        <p:nvPicPr>
          <p:cNvPr id="4098" name="Picture 2" descr="https://ozon-st.cdn.ngenix.net/multimedia/1016053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772816"/>
            <a:ext cx="5171851" cy="26160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pinimg.com/originals/e7/8c/a8/e78ca86f26a496788853b02fc79046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717032"/>
            <a:ext cx="3875877" cy="284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57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йзат\Desktop\Айгөлек ертегілер\WhatsApp Image 2020-02-03 at 17.49.41.jpeg"/>
          <p:cNvPicPr>
            <a:picLocks noChangeAspect="1" noChangeArrowheads="1"/>
          </p:cNvPicPr>
          <p:nvPr/>
        </p:nvPicPr>
        <p:blipFill rotWithShape="1">
          <a:blip r:embed="rId2">
            <a:extLst>
              <a:ext uri="{28A0092B-C50C-407E-A947-70E740481C1C}">
                <a14:useLocalDpi xmlns:a14="http://schemas.microsoft.com/office/drawing/2010/main" val="0"/>
              </a:ext>
            </a:extLst>
          </a:blip>
          <a:srcRect t="17011" b="11954"/>
          <a:stretch/>
        </p:blipFill>
        <p:spPr bwMode="auto">
          <a:xfrm>
            <a:off x="899592" y="2572588"/>
            <a:ext cx="3044974" cy="38399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айзат\Desktop\Айгөлек ертегілер\WhatsApp Image 2020-02-03 at 17.49.45.jpeg"/>
          <p:cNvPicPr>
            <a:picLocks noChangeAspect="1" noChangeArrowheads="1"/>
          </p:cNvPicPr>
          <p:nvPr/>
        </p:nvPicPr>
        <p:blipFill rotWithShape="1">
          <a:blip r:embed="rId3">
            <a:extLst>
              <a:ext uri="{28A0092B-C50C-407E-A947-70E740481C1C}">
                <a14:useLocalDpi xmlns:a14="http://schemas.microsoft.com/office/drawing/2010/main" val="0"/>
              </a:ext>
            </a:extLst>
          </a:blip>
          <a:srcRect l="12069" r="8029"/>
          <a:stretch/>
        </p:blipFill>
        <p:spPr bwMode="auto">
          <a:xfrm>
            <a:off x="5076056" y="2502215"/>
            <a:ext cx="3710538" cy="38720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3608" y="1575204"/>
            <a:ext cx="2418419" cy="461665"/>
          </a:xfrm>
          <a:prstGeom prst="rect">
            <a:avLst/>
          </a:prstGeom>
          <a:noFill/>
        </p:spPr>
        <p:txBody>
          <a:bodyPr wrap="none" rtlCol="0">
            <a:spAutoFit/>
          </a:bodyPr>
          <a:lstStyle/>
          <a:p>
            <a:r>
              <a:rPr lang="kk-KZ" sz="2400" dirty="0" smtClean="0">
                <a:solidFill>
                  <a:srgbClr val="FF0000"/>
                </a:solidFill>
                <a:latin typeface="Times New Roman" pitchFamily="18" charset="0"/>
                <a:cs typeface="Times New Roman" pitchFamily="18" charset="0"/>
              </a:rPr>
              <a:t>«Үйшік» ертегісі</a:t>
            </a:r>
            <a:endParaRPr lang="ru-RU" sz="2400" dirty="0">
              <a:solidFill>
                <a:srgbClr val="FF0000"/>
              </a:solidFill>
              <a:latin typeface="Times New Roman" pitchFamily="18" charset="0"/>
              <a:cs typeface="Times New Roman" pitchFamily="18" charset="0"/>
            </a:endParaRPr>
          </a:p>
        </p:txBody>
      </p:sp>
      <p:sp>
        <p:nvSpPr>
          <p:cNvPr id="8" name="TextBox 7"/>
          <p:cNvSpPr txBox="1"/>
          <p:nvPr/>
        </p:nvSpPr>
        <p:spPr>
          <a:xfrm>
            <a:off x="5562182" y="1566295"/>
            <a:ext cx="2691314" cy="461665"/>
          </a:xfrm>
          <a:prstGeom prst="rect">
            <a:avLst/>
          </a:prstGeom>
          <a:noFill/>
        </p:spPr>
        <p:txBody>
          <a:bodyPr wrap="none" rtlCol="0">
            <a:spAutoFit/>
          </a:bodyPr>
          <a:lstStyle/>
          <a:p>
            <a:r>
              <a:rPr lang="kk-KZ" sz="2400" dirty="0" smtClean="0">
                <a:solidFill>
                  <a:srgbClr val="FF0000"/>
                </a:solidFill>
                <a:latin typeface="Times New Roman" pitchFamily="18" charset="0"/>
                <a:cs typeface="Times New Roman" pitchFamily="18" charset="0"/>
              </a:rPr>
              <a:t>«Жеті лақ» ертегісі</a:t>
            </a:r>
            <a:endParaRPr lang="ru-RU" sz="2400" dirty="0">
              <a:solidFill>
                <a:srgbClr val="FF0000"/>
              </a:solidFill>
              <a:latin typeface="Times New Roman" pitchFamily="18" charset="0"/>
              <a:cs typeface="Times New Roman" pitchFamily="18" charset="0"/>
            </a:endParaRPr>
          </a:p>
        </p:txBody>
      </p:sp>
      <p:sp>
        <p:nvSpPr>
          <p:cNvPr id="9" name="Прямоугольник 8"/>
          <p:cNvSpPr/>
          <p:nvPr/>
        </p:nvSpPr>
        <p:spPr>
          <a:xfrm>
            <a:off x="1691680" y="436760"/>
            <a:ext cx="6044219" cy="523220"/>
          </a:xfrm>
          <a:prstGeom prst="rect">
            <a:avLst/>
          </a:prstGeom>
        </p:spPr>
        <p:txBody>
          <a:bodyPr wrap="none">
            <a:spAutoFit/>
          </a:bodyPr>
          <a:lstStyle/>
          <a:p>
            <a:r>
              <a:rPr lang="kk-KZ" sz="2800" b="1" dirty="0" smtClean="0">
                <a:solidFill>
                  <a:srgbClr val="002060"/>
                </a:solidFill>
                <a:latin typeface="Times New Roman" pitchFamily="18" charset="0"/>
                <a:cs typeface="Times New Roman" pitchFamily="18" charset="0"/>
              </a:rPr>
              <a:t>Ертегілерді </a:t>
            </a:r>
            <a:r>
              <a:rPr lang="kk-KZ" sz="2800" b="1" dirty="0">
                <a:solidFill>
                  <a:srgbClr val="002060"/>
                </a:solidFill>
                <a:latin typeface="Times New Roman" pitchFamily="18" charset="0"/>
                <a:cs typeface="Times New Roman" pitchFamily="18" charset="0"/>
              </a:rPr>
              <a:t>театрландыру, сахналау</a:t>
            </a:r>
            <a:endParaRPr lang="ru-RU" sz="2800" dirty="0"/>
          </a:p>
        </p:txBody>
      </p:sp>
    </p:spTree>
    <p:extLst>
      <p:ext uri="{BB962C8B-B14F-4D97-AF65-F5344CB8AC3E}">
        <p14:creationId xmlns:p14="http://schemas.microsoft.com/office/powerpoint/2010/main" val="3793610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6672"/>
            <a:ext cx="7684996" cy="1938992"/>
          </a:xfrm>
          <a:prstGeom prst="rect">
            <a:avLst/>
          </a:prstGeom>
        </p:spPr>
        <p:txBody>
          <a:bodyPr wrap="square">
            <a:spAutoFit/>
          </a:bodyPr>
          <a:lstStyle/>
          <a:p>
            <a:pPr lvl="0" algn="just"/>
            <a:r>
              <a:rPr lang="kk-KZ" sz="2400" b="1" dirty="0">
                <a:latin typeface="Times New Roman" pitchFamily="18" charset="0"/>
                <a:cs typeface="Times New Roman" pitchFamily="18" charset="0"/>
              </a:rPr>
              <a:t>Суретті </a:t>
            </a:r>
            <a:r>
              <a:rPr lang="kk-KZ" sz="2400" b="1" dirty="0" smtClean="0">
                <a:latin typeface="Times New Roman" pitchFamily="18" charset="0"/>
                <a:cs typeface="Times New Roman" pitchFamily="18" charset="0"/>
              </a:rPr>
              <a:t>театр </a:t>
            </a:r>
            <a:r>
              <a:rPr lang="kk-KZ" sz="2400" dirty="0" smtClean="0">
                <a:latin typeface="Times New Roman" pitchFamily="18" charset="0"/>
                <a:cs typeface="Times New Roman" pitchFamily="18" charset="0"/>
              </a:rPr>
              <a:t>– </a:t>
            </a:r>
            <a:r>
              <a:rPr lang="kk-KZ" sz="2400" dirty="0">
                <a:latin typeface="Times New Roman" pitchFamily="18" charset="0"/>
                <a:cs typeface="Times New Roman" pitchFamily="18" charset="0"/>
              </a:rPr>
              <a:t>мұндай театр баланың шығармашылық қабілеттерін дамытып, эстетикалық тәрбие алуға әсер етеді. Кішкене балалар кітаптардағы суреттерді көруді жақсы көреді, егер қозғалыстағы суреттерді тіптен рахаттана көреді.</a:t>
            </a:r>
            <a:endParaRPr lang="kk-KZ" sz="2400" dirty="0">
              <a:solidFill>
                <a:prstClr val="black"/>
              </a:solidFill>
              <a:latin typeface="Times New Roman" panose="02020603050405020304" pitchFamily="18" charset="0"/>
              <a:cs typeface="Times New Roman" panose="02020603050405020304" pitchFamily="18" charset="0"/>
            </a:endParaRPr>
          </a:p>
        </p:txBody>
      </p:sp>
      <p:pic>
        <p:nvPicPr>
          <p:cNvPr id="5" name="Picture 2" descr="C:\Users\айзат\Desktop\Айгөлек ертегілер\WhatsApp Image 2020-02-06 at 13.02.18.jpeg"/>
          <p:cNvPicPr>
            <a:picLocks noChangeAspect="1" noChangeArrowheads="1"/>
          </p:cNvPicPr>
          <p:nvPr/>
        </p:nvPicPr>
        <p:blipFill rotWithShape="1">
          <a:blip r:embed="rId2">
            <a:extLst>
              <a:ext uri="{28A0092B-C50C-407E-A947-70E740481C1C}">
                <a14:useLocalDpi xmlns:a14="http://schemas.microsoft.com/office/drawing/2010/main" val="0"/>
              </a:ext>
            </a:extLst>
          </a:blip>
          <a:srcRect t="17402" b="4852"/>
          <a:stretch/>
        </p:blipFill>
        <p:spPr bwMode="auto">
          <a:xfrm>
            <a:off x="1475656" y="2636912"/>
            <a:ext cx="6480225" cy="398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70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49466" y="1052736"/>
            <a:ext cx="7826990" cy="4832092"/>
          </a:xfrm>
          <a:prstGeom prst="rect">
            <a:avLst/>
          </a:prstGeom>
        </p:spPr>
        <p:txBody>
          <a:bodyPr wrap="square">
            <a:spAutoFit/>
          </a:bodyPr>
          <a:lstStyle/>
          <a:p>
            <a:pPr algn="just"/>
            <a:r>
              <a:rPr lang="kk-KZ" sz="2800" dirty="0">
                <a:latin typeface="Times New Roman" pitchFamily="18" charset="0"/>
                <a:cs typeface="Times New Roman" pitchFamily="18" charset="0"/>
              </a:rPr>
              <a:t>Мектепке дейінгі балалардың коммуникативтік және шығармашылық қабілеттерін дамыту </a:t>
            </a:r>
            <a:r>
              <a:rPr lang="kk-KZ" sz="2800" dirty="0">
                <a:solidFill>
                  <a:srgbClr val="FF0000"/>
                </a:solidFill>
                <a:latin typeface="Times New Roman" pitchFamily="18" charset="0"/>
                <a:cs typeface="Times New Roman" pitchFamily="18" charset="0"/>
              </a:rPr>
              <a:t>жұмысында театрландырылған ойындар өз жемісін береді: балалардың сөздік қоры байып, белсенді бола түседі, олар өздерін еркін ұстап, ең бастысы эмоционалды өрлеу сезіледі. Кім болмасын кішкентай кезінен театрдың сиқырлы кеңістігінде болғандарға, әлем өзінің тамашалығымен сақталып, олардың жан дүниелері қараймайды, қатігезденбейді және рухани кедейленбейді.</a:t>
            </a:r>
            <a:endParaRPr lang="ru-RU"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4683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748" y="2060848"/>
            <a:ext cx="7016408" cy="2123658"/>
          </a:xfrm>
          <a:prstGeom prst="rect">
            <a:avLst/>
          </a:prstGeom>
          <a:noFill/>
        </p:spPr>
        <p:txBody>
          <a:bodyPr wrap="none" lIns="91440" tIns="45720" rIns="91440" bIns="45720">
            <a:spAutoFit/>
          </a:bodyPr>
          <a:lstStyle/>
          <a:p>
            <a:pPr algn="ctr"/>
            <a:r>
              <a:rPr lang="ru-RU" sz="6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Назарларыңызға</a:t>
            </a:r>
            <a:r>
              <a:rPr lang="ru-RU"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p>
          <a:p>
            <a:pPr algn="ctr"/>
            <a:r>
              <a:rPr lang="ru-RU" sz="6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рақмет</a:t>
            </a:r>
            <a:r>
              <a:rPr lang="ru-RU"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ru-RU"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283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6632"/>
            <a:ext cx="8280920" cy="6494085"/>
          </a:xfrm>
          <a:prstGeom prst="rect">
            <a:avLst/>
          </a:prstGeom>
        </p:spPr>
        <p:txBody>
          <a:bodyPr wrap="square">
            <a:spAutoFit/>
          </a:bodyPr>
          <a:lstStyle/>
          <a:p>
            <a:pPr algn="ctr"/>
            <a:r>
              <a:rPr lang="kk-KZ" sz="2800" b="1" dirty="0" smtClean="0">
                <a:solidFill>
                  <a:srgbClr val="C00000"/>
                </a:solidFill>
                <a:latin typeface="Times New Roman" pitchFamily="18" charset="0"/>
                <a:cs typeface="Times New Roman" pitchFamily="18" charset="0"/>
              </a:rPr>
              <a:t>Балалармен жұмыстың негізгі бағыттары: </a:t>
            </a:r>
          </a:p>
          <a:p>
            <a:pPr algn="just"/>
            <a:endParaRPr lang="kk-KZ" sz="2800" b="1" dirty="0" smtClean="0">
              <a:solidFill>
                <a:schemeClr val="accent1">
                  <a:lumMod val="50000"/>
                </a:schemeClr>
              </a:solidFill>
              <a:latin typeface="Times New Roman" pitchFamily="18" charset="0"/>
              <a:cs typeface="Times New Roman" pitchFamily="18" charset="0"/>
            </a:endParaRPr>
          </a:p>
          <a:p>
            <a:pPr lvl="0" algn="just"/>
            <a:r>
              <a:rPr lang="kk-KZ" sz="2400" b="1" dirty="0" smtClean="0">
                <a:solidFill>
                  <a:srgbClr val="FF0000"/>
                </a:solidFill>
                <a:latin typeface="Times New Roman" pitchFamily="18" charset="0"/>
                <a:cs typeface="Times New Roman" pitchFamily="18" charset="0"/>
              </a:rPr>
              <a:t>1. Театрландырылған </a:t>
            </a:r>
            <a:r>
              <a:rPr lang="kk-KZ" sz="2400" b="1" dirty="0">
                <a:solidFill>
                  <a:srgbClr val="FF0000"/>
                </a:solidFill>
                <a:latin typeface="Times New Roman" pitchFamily="18" charset="0"/>
                <a:cs typeface="Times New Roman" pitchFamily="18" charset="0"/>
              </a:rPr>
              <a:t>ойын</a:t>
            </a:r>
            <a:endParaRPr lang="ru-RU" sz="2400" b="1" dirty="0">
              <a:solidFill>
                <a:srgbClr val="FF0000"/>
              </a:solidFill>
              <a:latin typeface="Times New Roman" pitchFamily="18" charset="0"/>
              <a:cs typeface="Times New Roman" pitchFamily="18" charset="0"/>
            </a:endParaRPr>
          </a:p>
          <a:p>
            <a:pPr algn="just"/>
            <a:r>
              <a:rPr lang="kk-KZ" sz="2400" dirty="0">
                <a:latin typeface="Times New Roman" pitchFamily="18" charset="0"/>
                <a:cs typeface="Times New Roman" pitchFamily="18" charset="0"/>
              </a:rPr>
              <a:t>Міндеттері: Балаларды алаңда біркелкі орналасуға, берілген тақырып бойынша серіктесімен диалог құра алуға, кеңістікті өздіктерінен бағдарлауға үйрету. Бөлек бұлшық еттерін өздігінен босаңсыту және қатайту қабілетін дамыту, көріністегі кейіпкерлерінің сөздерін естерінде сақтату, көру, есту назарларын, есте сақтау, байқампаздық, бейнелі ойлау, қиялдау, елестету, театр өнеріне деген қызығушылық арттыру.</a:t>
            </a:r>
            <a:endParaRPr lang="ru-RU" sz="2400" dirty="0">
              <a:latin typeface="Times New Roman" pitchFamily="18" charset="0"/>
              <a:cs typeface="Times New Roman" pitchFamily="18" charset="0"/>
            </a:endParaRPr>
          </a:p>
          <a:p>
            <a:pPr lvl="0" algn="just"/>
            <a:endParaRPr lang="kk-KZ" sz="2400" dirty="0" smtClean="0">
              <a:latin typeface="Times New Roman" pitchFamily="18" charset="0"/>
              <a:cs typeface="Times New Roman" pitchFamily="18" charset="0"/>
            </a:endParaRPr>
          </a:p>
          <a:p>
            <a:pPr lvl="0" algn="just"/>
            <a:r>
              <a:rPr lang="kk-KZ" sz="2400" b="1" dirty="0" smtClean="0">
                <a:solidFill>
                  <a:srgbClr val="FF0000"/>
                </a:solidFill>
                <a:latin typeface="Times New Roman" pitchFamily="18" charset="0"/>
                <a:cs typeface="Times New Roman" pitchFamily="18" charset="0"/>
              </a:rPr>
              <a:t>2. Ритмопластика </a:t>
            </a:r>
            <a:endParaRPr lang="ru-RU" sz="2400" b="1" dirty="0">
              <a:solidFill>
                <a:srgbClr val="FF0000"/>
              </a:solidFill>
              <a:latin typeface="Times New Roman" pitchFamily="18" charset="0"/>
              <a:cs typeface="Times New Roman" pitchFamily="18" charset="0"/>
            </a:endParaRPr>
          </a:p>
          <a:p>
            <a:pPr algn="just"/>
            <a:r>
              <a:rPr lang="kk-KZ" sz="2400" dirty="0">
                <a:latin typeface="Times New Roman" pitchFamily="18" charset="0"/>
                <a:cs typeface="Times New Roman" pitchFamily="18" charset="0"/>
              </a:rPr>
              <a:t>Міндеттері: өздіктерінен музыкалық дабылға немесе берілген командаға жауап беруге, әрекет етуге келісімді түрде дайындығын арттыру, қозғалысты үйлестіруге үйрету, алдын ала ойластырылған  қалыптарын естерінде сақтау және оны бейнелі түрде жеткізе алуға үйрету</a:t>
            </a:r>
            <a:r>
              <a:rPr lang="kk-KZ"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765800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16632"/>
            <a:ext cx="8424936" cy="6370975"/>
          </a:xfrm>
          <a:prstGeom prst="rect">
            <a:avLst/>
          </a:prstGeom>
        </p:spPr>
        <p:txBody>
          <a:bodyPr wrap="square">
            <a:spAutoFit/>
          </a:bodyPr>
          <a:lstStyle/>
          <a:p>
            <a:pPr algn="ctr"/>
            <a:r>
              <a:rPr lang="kk-KZ" sz="2400" b="1" dirty="0" smtClean="0">
                <a:solidFill>
                  <a:srgbClr val="C00000"/>
                </a:solidFill>
                <a:latin typeface="Times New Roman" pitchFamily="18" charset="0"/>
                <a:cs typeface="Times New Roman" pitchFamily="18" charset="0"/>
              </a:rPr>
              <a:t>Балалармен жұмыстың негізгі бағыттары: </a:t>
            </a:r>
          </a:p>
          <a:p>
            <a:pPr algn="just"/>
            <a:endParaRPr lang="kk-KZ" sz="2400" dirty="0" smtClean="0">
              <a:solidFill>
                <a:schemeClr val="accent1">
                  <a:lumMod val="50000"/>
                </a:schemeClr>
              </a:solidFill>
              <a:latin typeface="Times New Roman" pitchFamily="18" charset="0"/>
              <a:cs typeface="Times New Roman" pitchFamily="18" charset="0"/>
            </a:endParaRPr>
          </a:p>
          <a:p>
            <a:pPr lvl="0" algn="just"/>
            <a:r>
              <a:rPr lang="kk-KZ" sz="2400" dirty="0" smtClean="0">
                <a:solidFill>
                  <a:srgbClr val="FF0000"/>
                </a:solidFill>
                <a:latin typeface="Times New Roman" pitchFamily="18" charset="0"/>
                <a:cs typeface="Times New Roman" pitchFamily="18" charset="0"/>
              </a:rPr>
              <a:t>3.Мәдениет </a:t>
            </a:r>
            <a:r>
              <a:rPr lang="kk-KZ" sz="2400" dirty="0">
                <a:solidFill>
                  <a:srgbClr val="FF0000"/>
                </a:solidFill>
                <a:latin typeface="Times New Roman" pitchFamily="18" charset="0"/>
                <a:cs typeface="Times New Roman" pitchFamily="18" charset="0"/>
              </a:rPr>
              <a:t>және сөйлеу тәсілі (техникасы)</a:t>
            </a:r>
            <a:endParaRPr lang="ru-RU" sz="2400" dirty="0">
              <a:solidFill>
                <a:srgbClr val="FF0000"/>
              </a:solidFill>
              <a:latin typeface="Times New Roman" pitchFamily="18" charset="0"/>
              <a:cs typeface="Times New Roman" pitchFamily="18" charset="0"/>
            </a:endParaRPr>
          </a:p>
          <a:p>
            <a:pPr algn="just"/>
            <a:r>
              <a:rPr lang="kk-KZ" sz="2400" dirty="0">
                <a:latin typeface="Times New Roman" pitchFamily="18" charset="0"/>
                <a:cs typeface="Times New Roman" pitchFamily="18" charset="0"/>
              </a:rPr>
              <a:t>Міндеттері: сөйлеу тынысы және дұрыс артикуляциясын, айқын дикциясын, түрлі дауыс екпінін, сөйлеу қисынын дамыту; кішігірім әңгімелер мен ертегілірді құрастыруға, қарапайым ұйқастарды табуға үйрету; жаңылтпаштар мен тақпақтарды айтқызып, сөздік қорыларын дамыту.</a:t>
            </a:r>
            <a:endParaRPr lang="ru-RU" sz="2400" dirty="0">
              <a:latin typeface="Times New Roman" pitchFamily="18" charset="0"/>
              <a:cs typeface="Times New Roman" pitchFamily="18" charset="0"/>
            </a:endParaRPr>
          </a:p>
          <a:p>
            <a:pPr lvl="0" algn="just"/>
            <a:endParaRPr lang="kk-KZ" sz="2400" dirty="0" smtClean="0">
              <a:latin typeface="Times New Roman" pitchFamily="18" charset="0"/>
              <a:cs typeface="Times New Roman" pitchFamily="18" charset="0"/>
            </a:endParaRPr>
          </a:p>
          <a:p>
            <a:pPr lvl="0" algn="just"/>
            <a:r>
              <a:rPr lang="kk-KZ" sz="2400" dirty="0" smtClean="0">
                <a:solidFill>
                  <a:srgbClr val="FF0000"/>
                </a:solidFill>
                <a:latin typeface="Times New Roman" pitchFamily="18" charset="0"/>
                <a:cs typeface="Times New Roman" pitchFamily="18" charset="0"/>
              </a:rPr>
              <a:t>4.Көрініспен </a:t>
            </a:r>
            <a:r>
              <a:rPr lang="kk-KZ" sz="2400" dirty="0">
                <a:solidFill>
                  <a:srgbClr val="FF0000"/>
                </a:solidFill>
                <a:latin typeface="Times New Roman" pitchFamily="18" charset="0"/>
                <a:cs typeface="Times New Roman" pitchFamily="18" charset="0"/>
              </a:rPr>
              <a:t>жұмыс</a:t>
            </a:r>
            <a:r>
              <a:rPr lang="kk-KZ" sz="2400" dirty="0">
                <a:latin typeface="Times New Roman" pitchFamily="18" charset="0"/>
                <a:cs typeface="Times New Roman" pitchFamily="18" charset="0"/>
              </a:rPr>
              <a:t> пьесамен немесе ертегімен танысуды қамтиды, сонымен қатар этюдтан бастап көріністің туылуына  дейін авторлық пьесаға незізделеді.</a:t>
            </a:r>
            <a:endParaRPr lang="ru-RU" sz="2400" dirty="0">
              <a:latin typeface="Times New Roman" pitchFamily="18" charset="0"/>
              <a:cs typeface="Times New Roman" pitchFamily="18" charset="0"/>
            </a:endParaRPr>
          </a:p>
          <a:p>
            <a:pPr algn="just"/>
            <a:r>
              <a:rPr lang="kk-KZ" sz="2400" dirty="0">
                <a:latin typeface="Times New Roman" pitchFamily="18" charset="0"/>
                <a:cs typeface="Times New Roman" pitchFamily="18" charset="0"/>
              </a:rPr>
              <a:t>Міндеттері: этюдтарды ертегі бойынша құрастырып үйрену; жорамалданған нәрсе бойынша дағдыларын дамыту; дауыс екпінін әртүрлі көңіл -күй  сезімін білдіруге (қуанышты, көңілсіз, таңқалған, ашуланған, т.б.) байланысты қолдана алуға  үйрету.</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850718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3511" y="260648"/>
            <a:ext cx="8280920" cy="6370975"/>
          </a:xfrm>
          <a:prstGeom prst="rect">
            <a:avLst/>
          </a:prstGeom>
        </p:spPr>
        <p:txBody>
          <a:bodyPr wrap="square">
            <a:spAutoFit/>
          </a:bodyPr>
          <a:lstStyle/>
          <a:p>
            <a:pPr algn="ctr"/>
            <a:r>
              <a:rPr lang="kk-KZ" sz="2400" b="1" dirty="0" smtClean="0">
                <a:solidFill>
                  <a:srgbClr val="FF0000"/>
                </a:solidFill>
                <a:latin typeface="Times New Roman" pitchFamily="18" charset="0"/>
                <a:cs typeface="Times New Roman" pitchFamily="18" charset="0"/>
              </a:rPr>
              <a:t>Балалардың </a:t>
            </a:r>
            <a:r>
              <a:rPr lang="kk-KZ" sz="2400" b="1" dirty="0">
                <a:solidFill>
                  <a:srgbClr val="FF0000"/>
                </a:solidFill>
                <a:latin typeface="Times New Roman" pitchFamily="18" charset="0"/>
                <a:cs typeface="Times New Roman" pitchFamily="18" charset="0"/>
              </a:rPr>
              <a:t>театрландырылған қызметке </a:t>
            </a:r>
            <a:r>
              <a:rPr lang="kk-KZ" sz="2400" b="1" dirty="0" smtClean="0">
                <a:solidFill>
                  <a:srgbClr val="FF0000"/>
                </a:solidFill>
                <a:latin typeface="Times New Roman" pitchFamily="18" charset="0"/>
                <a:cs typeface="Times New Roman" pitchFamily="18" charset="0"/>
              </a:rPr>
              <a:t>қатысуы:</a:t>
            </a:r>
          </a:p>
          <a:p>
            <a:pPr algn="just"/>
            <a:endParaRPr lang="kk-KZ" sz="2400" dirty="0" smtClean="0">
              <a:latin typeface="Times New Roman" pitchFamily="18" charset="0"/>
              <a:cs typeface="Times New Roman" pitchFamily="18" charset="0"/>
            </a:endParaRPr>
          </a:p>
          <a:p>
            <a:pPr marL="342900" indent="-342900" algn="just">
              <a:buFont typeface="Wingdings" pitchFamily="2" charset="2"/>
              <a:buChar char="Ø"/>
            </a:pPr>
            <a:r>
              <a:rPr lang="kk-KZ" sz="2400" dirty="0" smtClean="0">
                <a:latin typeface="Times New Roman" pitchFamily="18" charset="0"/>
                <a:cs typeface="Times New Roman" pitchFamily="18" charset="0"/>
              </a:rPr>
              <a:t>балалардың </a:t>
            </a:r>
            <a:r>
              <a:rPr lang="kk-KZ" sz="2400" dirty="0">
                <a:latin typeface="Times New Roman" pitchFamily="18" charset="0"/>
                <a:cs typeface="Times New Roman" pitchFamily="18" charset="0"/>
              </a:rPr>
              <a:t>тілдік қорларының байуына, </a:t>
            </a:r>
            <a:endParaRPr lang="kk-KZ" sz="2400" dirty="0" smtClean="0">
              <a:latin typeface="Times New Roman" pitchFamily="18" charset="0"/>
              <a:cs typeface="Times New Roman" pitchFamily="18" charset="0"/>
            </a:endParaRPr>
          </a:p>
          <a:p>
            <a:pPr marL="342900" indent="-342900" algn="just">
              <a:buFont typeface="Wingdings" pitchFamily="2" charset="2"/>
              <a:buChar char="Ø"/>
            </a:pPr>
            <a:r>
              <a:rPr lang="kk-KZ" sz="2400" dirty="0" smtClean="0">
                <a:latin typeface="Times New Roman" pitchFamily="18" charset="0"/>
                <a:cs typeface="Times New Roman" pitchFamily="18" charset="0"/>
              </a:rPr>
              <a:t>шығармашылық </a:t>
            </a:r>
            <a:r>
              <a:rPr lang="kk-KZ" sz="2400" dirty="0">
                <a:latin typeface="Times New Roman" pitchFamily="18" charset="0"/>
                <a:cs typeface="Times New Roman" pitchFamily="18" charset="0"/>
              </a:rPr>
              <a:t>және ауызша сөйлеуінің дамуына, </a:t>
            </a:r>
            <a:endParaRPr lang="kk-KZ" sz="2400" dirty="0" smtClean="0">
              <a:latin typeface="Times New Roman" pitchFamily="18" charset="0"/>
              <a:cs typeface="Times New Roman" pitchFamily="18" charset="0"/>
            </a:endParaRPr>
          </a:p>
          <a:p>
            <a:pPr marL="342900" indent="-342900" algn="just">
              <a:buFont typeface="Wingdings" pitchFamily="2" charset="2"/>
              <a:buChar char="Ø"/>
            </a:pPr>
            <a:r>
              <a:rPr lang="kk-KZ" sz="2400" dirty="0" smtClean="0">
                <a:latin typeface="Times New Roman" pitchFamily="18" charset="0"/>
                <a:cs typeface="Times New Roman" pitchFamily="18" charset="0"/>
              </a:rPr>
              <a:t>ұялшақтықтары </a:t>
            </a:r>
            <a:r>
              <a:rPr lang="kk-KZ" sz="2400" dirty="0">
                <a:latin typeface="Times New Roman" pitchFamily="18" charset="0"/>
                <a:cs typeface="Times New Roman" pitchFamily="18" charset="0"/>
              </a:rPr>
              <a:t>мен өздеріне деген сенімсіздіктерін жеңулеріне жақсы әсер етеді. </a:t>
            </a:r>
            <a:endParaRPr lang="kk-KZ" sz="2400" dirty="0" smtClean="0">
              <a:latin typeface="Times New Roman" pitchFamily="18" charset="0"/>
              <a:cs typeface="Times New Roman" pitchFamily="18" charset="0"/>
            </a:endParaRPr>
          </a:p>
          <a:p>
            <a:pPr marL="342900" indent="-342900" algn="just">
              <a:buFont typeface="Wingdings" pitchFamily="2" charset="2"/>
              <a:buChar char="Ø"/>
            </a:pPr>
            <a:r>
              <a:rPr lang="kk-KZ" sz="2400" dirty="0" smtClean="0">
                <a:latin typeface="Times New Roman" pitchFamily="18" charset="0"/>
                <a:cs typeface="Times New Roman" pitchFamily="18" charset="0"/>
              </a:rPr>
              <a:t>Қоршаған </a:t>
            </a:r>
            <a:r>
              <a:rPr lang="kk-KZ" sz="2400" dirty="0">
                <a:latin typeface="Times New Roman" pitchFamily="18" charset="0"/>
                <a:cs typeface="Times New Roman" pitchFamily="18" charset="0"/>
              </a:rPr>
              <a:t>ортаның шынайылылығы  туралы, Қазақстан аумағында тұратын халықтардың ұлттық мәдениеті туралы танымдары кеңиді.</a:t>
            </a:r>
            <a:endParaRPr lang="ru-RU" sz="2400" dirty="0">
              <a:latin typeface="Times New Roman" pitchFamily="18" charset="0"/>
              <a:cs typeface="Times New Roman" pitchFamily="18" charset="0"/>
            </a:endParaRPr>
          </a:p>
          <a:p>
            <a:pPr algn="just"/>
            <a:endParaRPr lang="kk-KZ" sz="2400" dirty="0" smtClean="0">
              <a:latin typeface="Times New Roman" pitchFamily="18" charset="0"/>
              <a:cs typeface="Times New Roman" pitchFamily="18" charset="0"/>
            </a:endParaRPr>
          </a:p>
          <a:p>
            <a:pPr algn="just"/>
            <a:r>
              <a:rPr lang="kk-KZ" sz="2400" dirty="0" smtClean="0">
                <a:latin typeface="Times New Roman" pitchFamily="18" charset="0"/>
                <a:cs typeface="Times New Roman" pitchFamily="18" charset="0"/>
              </a:rPr>
              <a:t>Алға </a:t>
            </a:r>
            <a:r>
              <a:rPr lang="kk-KZ" sz="2400" dirty="0">
                <a:latin typeface="Times New Roman" pitchFamily="18" charset="0"/>
                <a:cs typeface="Times New Roman" pitchFamily="18" charset="0"/>
              </a:rPr>
              <a:t>қойған мақсатқа жету үшін топта әртүрлі дәстүрлі емес </a:t>
            </a:r>
            <a:r>
              <a:rPr lang="kk-KZ" sz="2400" i="1" dirty="0">
                <a:solidFill>
                  <a:srgbClr val="FF0000"/>
                </a:solidFill>
                <a:latin typeface="Times New Roman" pitchFamily="18" charset="0"/>
                <a:cs typeface="Times New Roman" pitchFamily="18" charset="0"/>
              </a:rPr>
              <a:t>пәндік </a:t>
            </a:r>
            <a:r>
              <a:rPr lang="kk-KZ" sz="2400" i="1" dirty="0" smtClean="0">
                <a:solidFill>
                  <a:srgbClr val="FF0000"/>
                </a:solidFill>
                <a:latin typeface="Times New Roman" pitchFamily="18" charset="0"/>
                <a:cs typeface="Times New Roman" pitchFamily="18" charset="0"/>
              </a:rPr>
              <a:t>– дамытушылық </a:t>
            </a:r>
            <a:r>
              <a:rPr lang="kk-KZ" sz="2400" i="1" dirty="0">
                <a:solidFill>
                  <a:srgbClr val="FF0000"/>
                </a:solidFill>
                <a:latin typeface="Times New Roman" pitchFamily="18" charset="0"/>
                <a:cs typeface="Times New Roman" pitchFamily="18" charset="0"/>
              </a:rPr>
              <a:t>орта құру  </a:t>
            </a:r>
            <a:r>
              <a:rPr lang="kk-KZ" sz="2400" dirty="0">
                <a:latin typeface="Times New Roman" pitchFamily="18" charset="0"/>
                <a:cs typeface="Times New Roman" pitchFamily="18" charset="0"/>
              </a:rPr>
              <a:t>тиімді болып саналады. Осыған байланысты топтарда  «Театр әлемі» атты бұрышты: ойыншықтар, атрибуттар, әдеби шығармалар, бетперделер, театр қуыршақтары мен киімдері ТҚ (үнтаспалар, теледидар, классикалық үнтаспалар, балалар шығармашылықтары) безендіруге болады.</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16971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4626"/>
            <a:ext cx="8712968" cy="6336702"/>
          </a:xfrm>
        </p:spPr>
        <p:txBody>
          <a:bodyPr>
            <a:normAutofit/>
          </a:bodyPr>
          <a:lstStyle/>
          <a:p>
            <a:pPr marL="182880" lvl="0" indent="0">
              <a:buNone/>
            </a:pPr>
            <a:r>
              <a:rPr lang="kk-KZ" sz="3600" b="0" dirty="0" smtClean="0">
                <a:solidFill>
                  <a:schemeClr val="accent1">
                    <a:lumMod val="50000"/>
                  </a:schemeClr>
                </a:solidFill>
                <a:effectLst/>
                <a:latin typeface="Times New Roman" pitchFamily="18" charset="0"/>
                <a:cs typeface="Times New Roman" panose="02020603050405020304" pitchFamily="18" charset="0"/>
              </a:rPr>
              <a:t/>
            </a:r>
            <a:br>
              <a:rPr lang="kk-KZ" sz="3600" b="0" dirty="0" smtClean="0">
                <a:solidFill>
                  <a:schemeClr val="accent1">
                    <a:lumMod val="50000"/>
                  </a:schemeClr>
                </a:solidFill>
                <a:effectLst/>
                <a:latin typeface="Times New Roman" pitchFamily="18" charset="0"/>
                <a:cs typeface="Times New Roman" panose="02020603050405020304" pitchFamily="18" charset="0"/>
              </a:rPr>
            </a:br>
            <a:r>
              <a:rPr lang="kk-KZ" sz="3600" b="0" dirty="0">
                <a:solidFill>
                  <a:schemeClr val="accent1">
                    <a:lumMod val="50000"/>
                  </a:schemeClr>
                </a:solidFill>
                <a:effectLst/>
                <a:latin typeface="Times New Roman" pitchFamily="18" charset="0"/>
                <a:cs typeface="Times New Roman" panose="02020603050405020304" pitchFamily="18" charset="0"/>
              </a:rPr>
              <a:t/>
            </a:r>
            <a:br>
              <a:rPr lang="kk-KZ" sz="3600" b="0" dirty="0">
                <a:solidFill>
                  <a:schemeClr val="accent1">
                    <a:lumMod val="50000"/>
                  </a:schemeClr>
                </a:solidFill>
                <a:effectLst/>
                <a:latin typeface="Times New Roman" pitchFamily="18" charset="0"/>
                <a:cs typeface="Times New Roman" panose="02020603050405020304" pitchFamily="18" charset="0"/>
              </a:rPr>
            </a:br>
            <a:endParaRPr lang="ru-RU" sz="2800" dirty="0">
              <a:solidFill>
                <a:schemeClr val="accent1">
                  <a:lumMod val="50000"/>
                </a:schemeClr>
              </a:solidFill>
            </a:endParaRPr>
          </a:p>
        </p:txBody>
      </p:sp>
      <p:sp>
        <p:nvSpPr>
          <p:cNvPr id="4" name="Прямоугольник 3"/>
          <p:cNvSpPr/>
          <p:nvPr/>
        </p:nvSpPr>
        <p:spPr>
          <a:xfrm>
            <a:off x="1557318" y="332656"/>
            <a:ext cx="6768752"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800" dirty="0" smtClean="0">
                <a:solidFill>
                  <a:schemeClr val="accent1">
                    <a:lumMod val="50000"/>
                  </a:schemeClr>
                </a:solidFill>
                <a:latin typeface="Times New Roman" panose="02020603050405020304" pitchFamily="18" charset="0"/>
                <a:cs typeface="Times New Roman" panose="02020603050405020304" pitchFamily="18" charset="0"/>
              </a:rPr>
              <a:t>Театрландырылған ойынның жіктелуі</a:t>
            </a:r>
            <a:endParaRPr lang="ru-RU"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55576" y="2116801"/>
            <a:ext cx="3456384" cy="880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800" dirty="0" smtClean="0">
                <a:solidFill>
                  <a:srgbClr val="002060"/>
                </a:solidFill>
                <a:latin typeface="Times New Roman" panose="02020603050405020304" pitchFamily="18" charset="0"/>
                <a:cs typeface="Times New Roman" panose="02020603050405020304" pitchFamily="18" charset="0"/>
              </a:rPr>
              <a:t>Драмматизация</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364086" y="2081986"/>
            <a:ext cx="3438903" cy="9149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800" dirty="0" smtClean="0">
                <a:solidFill>
                  <a:srgbClr val="002060"/>
                </a:solidFill>
                <a:latin typeface="Times New Roman" panose="02020603050405020304" pitchFamily="18" charset="0"/>
                <a:cs typeface="Times New Roman" panose="02020603050405020304" pitchFamily="18" charset="0"/>
              </a:rPr>
              <a:t>Режиссерлық</a:t>
            </a:r>
            <a:endParaRPr lang="ru-RU" sz="2800" dirty="0">
              <a:solidFill>
                <a:srgbClr val="002060"/>
              </a:solidFill>
              <a:latin typeface="Times New Roman" panose="02020603050405020304" pitchFamily="18" charset="0"/>
              <a:cs typeface="Times New Roman" panose="02020603050405020304" pitchFamily="18" charset="0"/>
            </a:endParaRPr>
          </a:p>
        </p:txBody>
      </p:sp>
      <p:cxnSp>
        <p:nvCxnSpPr>
          <p:cNvPr id="8" name="Прямая со стрелкой 7"/>
          <p:cNvCxnSpPr/>
          <p:nvPr/>
        </p:nvCxnSpPr>
        <p:spPr>
          <a:xfrm flipH="1">
            <a:off x="3707904" y="1340768"/>
            <a:ext cx="50405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5940152" y="1268760"/>
            <a:ext cx="57606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79512" y="3284984"/>
            <a:ext cx="4379111" cy="33123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000" b="1" dirty="0">
                <a:solidFill>
                  <a:schemeClr val="tx1"/>
                </a:solidFill>
                <a:latin typeface="Times New Roman" pitchFamily="18" charset="0"/>
                <a:cs typeface="Times New Roman" pitchFamily="18" charset="0"/>
              </a:rPr>
              <a:t>Драмалау ойындарында</a:t>
            </a:r>
            <a:r>
              <a:rPr lang="kk-KZ" sz="2000" dirty="0">
                <a:solidFill>
                  <a:schemeClr val="tx1"/>
                </a:solidFill>
                <a:latin typeface="Times New Roman" pitchFamily="18" charset="0"/>
                <a:cs typeface="Times New Roman" pitchFamily="18" charset="0"/>
              </a:rPr>
              <a:t> бала рөлді «артист» ретінде орындай отырып, көркемдік құралдар кешенінің көмегімен бейнені өздігінен жасайды. Бұл жерде суырып салудың орын алуы мүмкін, ол тек мәтінге ғана емес, сондай-ақ сахналық көрініске де қатысты болуы мүмкін.</a:t>
            </a:r>
            <a:endParaRPr lang="ru-RU" sz="2000" dirty="0">
              <a:solidFill>
                <a:schemeClr val="tx1"/>
              </a:solidFill>
              <a:latin typeface="Times New Roman" pitchFamily="18" charset="0"/>
              <a:cs typeface="Times New Roman" pitchFamily="18" charset="0"/>
            </a:endParaRPr>
          </a:p>
          <a:p>
            <a:pPr algn="ctr"/>
            <a:endParaRPr lang="ru-RU" sz="2000" dirty="0">
              <a:solidFill>
                <a:schemeClr val="tx1"/>
              </a:solidFill>
              <a:latin typeface="Times New Roman" pitchFamily="18" charset="0"/>
              <a:cs typeface="Times New Roman" pitchFamily="18" charset="0"/>
            </a:endParaRPr>
          </a:p>
        </p:txBody>
      </p:sp>
      <p:sp>
        <p:nvSpPr>
          <p:cNvPr id="10" name="Прямоугольник 9"/>
          <p:cNvSpPr/>
          <p:nvPr/>
        </p:nvSpPr>
        <p:spPr>
          <a:xfrm>
            <a:off x="4764889" y="3284984"/>
            <a:ext cx="4271608" cy="33244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k-KZ" sz="2000" b="1" dirty="0" smtClean="0">
              <a:solidFill>
                <a:schemeClr val="tx1"/>
              </a:solidFill>
              <a:latin typeface="Times New Roman" pitchFamily="18" charset="0"/>
              <a:cs typeface="Times New Roman" pitchFamily="18" charset="0"/>
            </a:endParaRPr>
          </a:p>
          <a:p>
            <a:pPr algn="ctr"/>
            <a:r>
              <a:rPr lang="kk-KZ" sz="2000" b="1" dirty="0" smtClean="0">
                <a:solidFill>
                  <a:schemeClr val="tx1"/>
                </a:solidFill>
                <a:latin typeface="Times New Roman" pitchFamily="18" charset="0"/>
                <a:cs typeface="Times New Roman" pitchFamily="18" charset="0"/>
              </a:rPr>
              <a:t>Режисерлік </a:t>
            </a:r>
            <a:r>
              <a:rPr lang="kk-KZ" sz="2000" b="1" dirty="0">
                <a:solidFill>
                  <a:schemeClr val="tx1"/>
                </a:solidFill>
                <a:latin typeface="Times New Roman" pitchFamily="18" charset="0"/>
                <a:cs typeface="Times New Roman" pitchFamily="18" charset="0"/>
              </a:rPr>
              <a:t>ойында</a:t>
            </a:r>
            <a:r>
              <a:rPr lang="kk-KZ" sz="2000" dirty="0">
                <a:solidFill>
                  <a:schemeClr val="tx1"/>
                </a:solidFill>
                <a:latin typeface="Times New Roman" pitchFamily="18" charset="0"/>
                <a:cs typeface="Times New Roman" pitchFamily="18" charset="0"/>
              </a:rPr>
              <a:t> «артистер» ойыншықтар немесе оның орынбасарлары болып табылады, ал бала қызметті «сценарийші және режиссер» ретінде ұйымдастыра отырып, артистерді басқарады. Кейіпкерлерді дыбыстайды және сюжетке түсініктеме береді, бұл жерде дауыс екпіні мен мимика неғұрлым маңызды болмақ.</a:t>
            </a:r>
            <a:endParaRPr lang="ru-RU" sz="2000" dirty="0">
              <a:solidFill>
                <a:schemeClr val="tx1"/>
              </a:solidFill>
              <a:latin typeface="Times New Roman" pitchFamily="18" charset="0"/>
              <a:cs typeface="Times New Roman" pitchFamily="18" charset="0"/>
            </a:endParaRPr>
          </a:p>
          <a:p>
            <a:pPr algn="ct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5654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332656"/>
            <a:ext cx="8424936" cy="6247864"/>
          </a:xfrm>
          <a:prstGeom prst="rect">
            <a:avLst/>
          </a:prstGeom>
        </p:spPr>
        <p:txBody>
          <a:bodyPr wrap="square">
            <a:spAutoFit/>
          </a:bodyPr>
          <a:lstStyle/>
          <a:p>
            <a:pPr algn="just"/>
            <a:r>
              <a:rPr lang="kk-KZ" sz="2000" dirty="0">
                <a:latin typeface="Times New Roman" pitchFamily="18" charset="0"/>
                <a:cs typeface="Times New Roman" pitchFamily="18" charset="0"/>
              </a:rPr>
              <a:t>Жұмыс табысты болу үшін қызметті кезең-кезеңімен жоспарлап, балалардың жас ерекшеліктерін есепке алу </a:t>
            </a:r>
            <a:r>
              <a:rPr lang="kk-KZ" sz="2000" dirty="0" smtClean="0">
                <a:latin typeface="Times New Roman" pitchFamily="18" charset="0"/>
                <a:cs typeface="Times New Roman" pitchFamily="18" charset="0"/>
              </a:rPr>
              <a:t>керек.</a:t>
            </a:r>
            <a:endParaRPr lang="ru-RU" sz="2000" dirty="0">
              <a:latin typeface="Times New Roman" pitchFamily="18" charset="0"/>
              <a:cs typeface="Times New Roman" pitchFamily="18" charset="0"/>
            </a:endParaRPr>
          </a:p>
          <a:p>
            <a:pPr algn="just"/>
            <a:r>
              <a:rPr lang="kk-KZ" sz="2000" b="1" i="1" dirty="0">
                <a:solidFill>
                  <a:srgbClr val="FF0000"/>
                </a:solidFill>
                <a:latin typeface="Times New Roman" pitchFamily="18" charset="0"/>
                <a:cs typeface="Times New Roman" pitchFamily="18" charset="0"/>
              </a:rPr>
              <a:t>Кіші топтарда</a:t>
            </a:r>
            <a:r>
              <a:rPr lang="kk-KZ" sz="2000" b="1" dirty="0">
                <a:solidFill>
                  <a:srgbClr val="FF0000"/>
                </a:solidFill>
                <a:latin typeface="Times New Roman" pitchFamily="18" charset="0"/>
                <a:cs typeface="Times New Roman" pitchFamily="18" charset="0"/>
              </a:rPr>
              <a:t> </a:t>
            </a:r>
            <a:r>
              <a:rPr lang="kk-KZ" sz="2000" dirty="0">
                <a:latin typeface="Times New Roman" pitchFamily="18" charset="0"/>
                <a:cs typeface="Times New Roman" pitchFamily="18" charset="0"/>
              </a:rPr>
              <a:t>- балаларды би-ба-бо театрға арналған қуыршағымен және театрландырылған ойындармен таныстыру. Кішкентай бөбектер тәрбиешілер мен ересектердің көрсеткен ертегілерімен басқада қойылымдарын көреді.</a:t>
            </a:r>
            <a:endParaRPr lang="ru-RU" sz="2000" dirty="0">
              <a:latin typeface="Times New Roman" pitchFamily="18" charset="0"/>
              <a:cs typeface="Times New Roman" pitchFamily="18" charset="0"/>
            </a:endParaRPr>
          </a:p>
          <a:p>
            <a:pPr algn="just"/>
            <a:r>
              <a:rPr lang="kk-KZ" sz="2000" b="1" i="1" dirty="0">
                <a:solidFill>
                  <a:srgbClr val="FF0000"/>
                </a:solidFill>
                <a:latin typeface="Times New Roman" pitchFamily="18" charset="0"/>
                <a:cs typeface="Times New Roman" pitchFamily="18" charset="0"/>
              </a:rPr>
              <a:t>Ортаңғы топ</a:t>
            </a:r>
            <a:r>
              <a:rPr lang="kk-KZ" sz="2000" b="1" dirty="0">
                <a:solidFill>
                  <a:srgbClr val="FF0000"/>
                </a:solidFill>
                <a:latin typeface="Times New Roman" pitchFamily="18" charset="0"/>
                <a:cs typeface="Times New Roman" pitchFamily="18" charset="0"/>
              </a:rPr>
              <a:t> </a:t>
            </a:r>
            <a:r>
              <a:rPr lang="kk-KZ" sz="2000" dirty="0">
                <a:latin typeface="Times New Roman" pitchFamily="18" charset="0"/>
                <a:cs typeface="Times New Roman" pitchFamily="18" charset="0"/>
              </a:rPr>
              <a:t>- балалары дәйекті түрде театр түрлерімен, актерлік шеберлік негіздерімен танысады. Бұл үшін этюдтарды оқыту, назар салу және қабылдауын дамыту қолданылады; түрлі эмоцияларды, көңіл - күйді, жеке мінез - құлық қасиеттерін көрсету дағдыларын дамытады.</a:t>
            </a:r>
            <a:endParaRPr lang="ru-RU" sz="2000" dirty="0">
              <a:latin typeface="Times New Roman" pitchFamily="18" charset="0"/>
              <a:cs typeface="Times New Roman" pitchFamily="18" charset="0"/>
            </a:endParaRPr>
          </a:p>
          <a:p>
            <a:pPr algn="just"/>
            <a:r>
              <a:rPr lang="kk-KZ" sz="2000" b="1" i="1" dirty="0">
                <a:solidFill>
                  <a:srgbClr val="FF0000"/>
                </a:solidFill>
                <a:latin typeface="Times New Roman" pitchFamily="18" charset="0"/>
                <a:cs typeface="Times New Roman" pitchFamily="18" charset="0"/>
              </a:rPr>
              <a:t>Ересек топ</a:t>
            </a:r>
            <a:r>
              <a:rPr lang="kk-KZ" sz="2000" b="1" dirty="0">
                <a:solidFill>
                  <a:srgbClr val="FF0000"/>
                </a:solidFill>
                <a:latin typeface="Times New Roman" pitchFamily="18" charset="0"/>
                <a:cs typeface="Times New Roman" pitchFamily="18" charset="0"/>
              </a:rPr>
              <a:t> </a:t>
            </a:r>
            <a:r>
              <a:rPr lang="kk-KZ" sz="2000" b="1" dirty="0">
                <a:latin typeface="Times New Roman" pitchFamily="18" charset="0"/>
                <a:cs typeface="Times New Roman" pitchFamily="18" charset="0"/>
              </a:rPr>
              <a:t>- </a:t>
            </a:r>
            <a:r>
              <a:rPr lang="kk-KZ" sz="2000" dirty="0">
                <a:latin typeface="Times New Roman" pitchFamily="18" charset="0"/>
                <a:cs typeface="Times New Roman" pitchFamily="18" charset="0"/>
              </a:rPr>
              <a:t>қуыршақ театры театрландырылған ойындармен біріктіріледі. Өздеріне сенімсіз балалар қуыршақ театрын көбіне жақсы көреді, себебі балаларға көрермендерден тығылатын перде керек. Ұялшақтықтарын жеңген балалар қойылымға (спектакльге) драмалық театрдың актерлары сияқты қатысады. Сонымен бірге бір -бірін бақылай отырып, өз тәжірибелерін жетілдіреді.</a:t>
            </a:r>
            <a:endParaRPr lang="ru-RU" sz="2000" dirty="0">
              <a:latin typeface="Times New Roman" pitchFamily="18" charset="0"/>
              <a:cs typeface="Times New Roman" pitchFamily="18" charset="0"/>
            </a:endParaRPr>
          </a:p>
          <a:p>
            <a:pPr algn="just"/>
            <a:r>
              <a:rPr lang="kk-KZ" sz="2000" b="1" i="1" dirty="0">
                <a:solidFill>
                  <a:srgbClr val="FF0000"/>
                </a:solidFill>
                <a:latin typeface="Times New Roman" pitchFamily="18" charset="0"/>
                <a:cs typeface="Times New Roman" pitchFamily="18" charset="0"/>
              </a:rPr>
              <a:t>Мектепалды даярлық топары</a:t>
            </a:r>
            <a:r>
              <a:rPr lang="kk-KZ" sz="2000" b="1" dirty="0">
                <a:solidFill>
                  <a:srgbClr val="FF0000"/>
                </a:solidFill>
                <a:latin typeface="Times New Roman" pitchFamily="18" charset="0"/>
                <a:cs typeface="Times New Roman" pitchFamily="18" charset="0"/>
              </a:rPr>
              <a:t> </a:t>
            </a:r>
            <a:r>
              <a:rPr lang="kk-KZ" sz="2000" dirty="0">
                <a:latin typeface="Times New Roman" pitchFamily="18" charset="0"/>
                <a:cs typeface="Times New Roman" pitchFamily="18" charset="0"/>
              </a:rPr>
              <a:t>- барлық балалар көріністер мен театрландырылған ойындарға белсенді қатысады, театрландырылған ойындар кейіпкерлерінің мінездерінің күрделенуімен, мизансценалардың қиындығымен ерекшеленеді.</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358211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1"/>
            <a:ext cx="8424936" cy="2554545"/>
          </a:xfrm>
          <a:prstGeom prst="rect">
            <a:avLst/>
          </a:prstGeom>
        </p:spPr>
        <p:txBody>
          <a:bodyPr wrap="square">
            <a:spAutoFit/>
          </a:bodyPr>
          <a:lstStyle/>
          <a:p>
            <a:pPr algn="just"/>
            <a:r>
              <a:rPr lang="kk-KZ" sz="2000" b="1" dirty="0">
                <a:latin typeface="Times New Roman" panose="02020603050405020304" pitchFamily="18" charset="0"/>
                <a:cs typeface="Times New Roman" panose="02020603050405020304" pitchFamily="18" charset="0"/>
              </a:rPr>
              <a:t>Саусақ театры - </a:t>
            </a:r>
            <a:r>
              <a:rPr lang="kk-KZ" sz="2000" dirty="0">
                <a:latin typeface="Times New Roman" panose="02020603050405020304" pitchFamily="18" charset="0"/>
                <a:cs typeface="Times New Roman" panose="02020603050405020304" pitchFamily="18" charset="0"/>
              </a:rPr>
              <a:t>саусақтардың </a:t>
            </a:r>
            <a:r>
              <a:rPr lang="kk-KZ" sz="2000" dirty="0" smtClean="0">
                <a:latin typeface="Times New Roman" panose="02020603050405020304" pitchFamily="18" charset="0"/>
                <a:cs typeface="Times New Roman" panose="02020603050405020304" pitchFamily="18" charset="0"/>
              </a:rPr>
              <a:t>көмегімен </a:t>
            </a:r>
            <a:r>
              <a:rPr lang="kk-KZ" sz="2000" dirty="0">
                <a:latin typeface="Times New Roman" panose="02020603050405020304" pitchFamily="18" charset="0"/>
                <a:cs typeface="Times New Roman" panose="02020603050405020304" pitchFamily="18" charset="0"/>
              </a:rPr>
              <a:t>қандай да болмасын ертегіні немесе </a:t>
            </a:r>
            <a:r>
              <a:rPr lang="kk-KZ" sz="2000" dirty="0" smtClean="0">
                <a:latin typeface="Times New Roman" panose="02020603050405020304" pitchFamily="18" charset="0"/>
                <a:cs typeface="Times New Roman" panose="02020603050405020304" pitchFamily="18" charset="0"/>
              </a:rPr>
              <a:t>өлең, </a:t>
            </a:r>
            <a:r>
              <a:rPr lang="kk-KZ" sz="2000" dirty="0">
                <a:latin typeface="Times New Roman" panose="02020603050405020304" pitchFamily="18" charset="0"/>
                <a:cs typeface="Times New Roman" panose="02020603050405020304" pitchFamily="18" charset="0"/>
              </a:rPr>
              <a:t>тақпақ шумағын саханалау болып табылады</a:t>
            </a:r>
            <a:r>
              <a:rPr lang="kk-KZ" sz="2000" dirty="0" smtClean="0">
                <a:latin typeface="Times New Roman" panose="02020603050405020304" pitchFamily="18" charset="0"/>
                <a:cs typeface="Times New Roman" panose="02020603050405020304" pitchFamily="18" charset="0"/>
              </a:rPr>
              <a:t>. Саусақ </a:t>
            </a:r>
            <a:r>
              <a:rPr lang="kk-KZ" sz="2000" dirty="0">
                <a:latin typeface="Times New Roman" panose="02020603050405020304" pitchFamily="18" charset="0"/>
                <a:cs typeface="Times New Roman" panose="02020603050405020304" pitchFamily="18" charset="0"/>
              </a:rPr>
              <a:t>театры арқылы баланың сөйлеуге деген </a:t>
            </a:r>
            <a:r>
              <a:rPr lang="kk-KZ" sz="2000" dirty="0" smtClean="0">
                <a:latin typeface="Times New Roman" panose="02020603050405020304" pitchFamily="18" charset="0"/>
                <a:cs typeface="Times New Roman" panose="02020603050405020304" pitchFamily="18" charset="0"/>
              </a:rPr>
              <a:t>талпынысы, </a:t>
            </a:r>
            <a:r>
              <a:rPr lang="kk-KZ" sz="2000" dirty="0">
                <a:latin typeface="Times New Roman" panose="02020603050405020304" pitchFamily="18" charset="0"/>
                <a:cs typeface="Times New Roman" panose="02020603050405020304" pitchFamily="18" charset="0"/>
              </a:rPr>
              <a:t>қабілеті </a:t>
            </a:r>
            <a:r>
              <a:rPr lang="kk-KZ" sz="2000" dirty="0" smtClean="0">
                <a:latin typeface="Times New Roman" panose="02020603050405020304" pitchFamily="18" charset="0"/>
                <a:cs typeface="Times New Roman" panose="02020603050405020304" pitchFamily="18" charset="0"/>
              </a:rPr>
              <a:t>дамып, </a:t>
            </a:r>
            <a:r>
              <a:rPr lang="kk-KZ" sz="2000" dirty="0">
                <a:latin typeface="Times New Roman" panose="02020603050405020304" pitchFamily="18" charset="0"/>
                <a:cs typeface="Times New Roman" panose="02020603050405020304" pitchFamily="18" charset="0"/>
              </a:rPr>
              <a:t>ынтасы артады және шығармашылық әркетіне жол ашылады</a:t>
            </a:r>
            <a:r>
              <a:rPr lang="kk-KZ" sz="2000" dirty="0" smtClean="0">
                <a:latin typeface="Times New Roman" panose="02020603050405020304" pitchFamily="18" charset="0"/>
                <a:cs typeface="Times New Roman" panose="02020603050405020304" pitchFamily="18" charset="0"/>
              </a:rPr>
              <a:t>. Саусақ </a:t>
            </a:r>
            <a:r>
              <a:rPr lang="kk-KZ" sz="2000" dirty="0">
                <a:latin typeface="Times New Roman" panose="02020603050405020304" pitchFamily="18" charset="0"/>
                <a:cs typeface="Times New Roman" panose="02020603050405020304" pitchFamily="18" charset="0"/>
              </a:rPr>
              <a:t>ойын ойнай </a:t>
            </a:r>
            <a:r>
              <a:rPr lang="kk-KZ" sz="2000" dirty="0" smtClean="0">
                <a:latin typeface="Times New Roman" panose="02020603050405020304" pitchFamily="18" charset="0"/>
                <a:cs typeface="Times New Roman" panose="02020603050405020304" pitchFamily="18" charset="0"/>
              </a:rPr>
              <a:t>отырып, </a:t>
            </a:r>
            <a:r>
              <a:rPr lang="kk-KZ" sz="2000" dirty="0">
                <a:latin typeface="Times New Roman" panose="02020603050405020304" pitchFamily="18" charset="0"/>
                <a:cs typeface="Times New Roman" panose="02020603050405020304" pitchFamily="18" charset="0"/>
              </a:rPr>
              <a:t>балалар қоршаған ортадағы заттар мен құбылыстарды бейнелей алады</a:t>
            </a:r>
            <a:r>
              <a:rPr lang="kk-KZ" sz="2000" dirty="0" smtClean="0">
                <a:latin typeface="Times New Roman" panose="02020603050405020304" pitchFamily="18" charset="0"/>
                <a:cs typeface="Times New Roman" panose="02020603050405020304" pitchFamily="18" charset="0"/>
              </a:rPr>
              <a:t>. Саусақтың </a:t>
            </a:r>
            <a:r>
              <a:rPr lang="kk-KZ" sz="2000" dirty="0">
                <a:latin typeface="Times New Roman" panose="02020603050405020304" pitchFamily="18" charset="0"/>
                <a:cs typeface="Times New Roman" panose="02020603050405020304" pitchFamily="18" charset="0"/>
              </a:rPr>
              <a:t>қимыл қозғалысына қарап бала қуанады</a:t>
            </a:r>
            <a:r>
              <a:rPr lang="kk-KZ" sz="2000" dirty="0" smtClean="0">
                <a:latin typeface="Times New Roman" panose="02020603050405020304" pitchFamily="18" charset="0"/>
                <a:cs typeface="Times New Roman" panose="02020603050405020304" pitchFamily="18" charset="0"/>
              </a:rPr>
              <a:t>, шаттанады, </a:t>
            </a:r>
            <a:r>
              <a:rPr lang="kk-KZ" sz="2000" dirty="0">
                <a:latin typeface="Times New Roman" panose="02020603050405020304" pitchFamily="18" charset="0"/>
                <a:cs typeface="Times New Roman" panose="02020603050405020304" pitchFamily="18" charset="0"/>
              </a:rPr>
              <a:t>сөз айтуға тырысады</a:t>
            </a:r>
            <a:r>
              <a:rPr lang="kk-KZ" sz="2000" dirty="0" smtClean="0">
                <a:latin typeface="Times New Roman" panose="02020603050405020304" pitchFamily="18" charset="0"/>
                <a:cs typeface="Times New Roman" panose="02020603050405020304" pitchFamily="18" charset="0"/>
              </a:rPr>
              <a:t>. Оң, сол, жоғары, төмен деген түсініктерді </a:t>
            </a:r>
            <a:r>
              <a:rPr lang="kk-KZ" sz="2000" dirty="0">
                <a:latin typeface="Times New Roman" panose="02020603050405020304" pitchFamily="18" charset="0"/>
                <a:cs typeface="Times New Roman" panose="02020603050405020304" pitchFamily="18" charset="0"/>
              </a:rPr>
              <a:t>бағдарлай алады.</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66"/>
          <a:stretch/>
        </p:blipFill>
        <p:spPr bwMode="auto">
          <a:xfrm>
            <a:off x="611560" y="3186038"/>
            <a:ext cx="3888432" cy="301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101"/>
          <a:stretch/>
        </p:blipFill>
        <p:spPr bwMode="auto">
          <a:xfrm>
            <a:off x="5652120" y="3154671"/>
            <a:ext cx="3031602" cy="337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17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332657"/>
            <a:ext cx="4680520" cy="33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284984"/>
            <a:ext cx="4752527" cy="340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772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271</TotalTime>
  <Words>1040</Words>
  <Application>Microsoft Office PowerPoint</Application>
  <PresentationFormat>Экран (4:3)</PresentationFormat>
  <Paragraphs>64</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Воздушный поток</vt:lpstr>
      <vt:lpstr>Театрландырылған әрекет мектеп жасына дейінгі балалардың шығармашылық және әлеуметтік – коммуникативтік қабілеттерін дамыту құралы   </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Театрландырылған іс-әркет арқылы мектеп жасына дейінгі балалардың  тілдерін дамыту    дайындаған тәрбиеші СабырбаеваМ.С. 2014-2015 оқу жылы </dc:title>
  <dc:creator>Кымбат</dc:creator>
  <cp:lastModifiedBy>Пользователь Windows</cp:lastModifiedBy>
  <cp:revision>27</cp:revision>
  <dcterms:created xsi:type="dcterms:W3CDTF">2015-02-27T04:18:17Z</dcterms:created>
  <dcterms:modified xsi:type="dcterms:W3CDTF">2020-06-11T03:32:15Z</dcterms:modified>
</cp:coreProperties>
</file>