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E18351-EDB8-4789-99F9-8D8B88FD66E1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51325700-B529-4456-B592-8CB54508764B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Белсенді әдістері</a:t>
          </a:r>
        </a:p>
        <a:p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*Түсіндіру және сипаттау;*сұрақ қою және талқылау,*зерттеу және зерделеу, *рефлекция және бағамдау</a:t>
          </a:r>
        </a:p>
      </dgm:t>
    </dgm:pt>
    <dgm:pt modelId="{6CD4164A-CE72-4916-914E-5DB60F7385B0}" type="parTrans" cxnId="{46D1E1A7-7E69-4797-802E-44995871040F}">
      <dgm:prSet/>
      <dgm:spPr/>
      <dgm:t>
        <a:bodyPr/>
        <a:lstStyle/>
        <a:p>
          <a:endParaRPr lang="ru-RU"/>
        </a:p>
      </dgm:t>
    </dgm:pt>
    <dgm:pt modelId="{FB41EAD4-1D12-4BF7-833B-4F21D8CE579F}" type="sibTrans" cxnId="{46D1E1A7-7E69-4797-802E-44995871040F}">
      <dgm:prSet/>
      <dgm:spPr/>
      <dgm:t>
        <a:bodyPr/>
        <a:lstStyle/>
        <a:p>
          <a:endParaRPr lang="ru-RU"/>
        </a:p>
      </dgm:t>
    </dgm:pt>
    <dgm:pt modelId="{B42F9D4F-9E27-47A8-B09D-8607F244D0A4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Саралау тәсілдері</a:t>
          </a:r>
          <a:endParaRPr lang="kk-KZ" sz="16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kk-KZ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*диалог және қолдау көрсету</a:t>
          </a:r>
        </a:p>
        <a:p>
          <a:r>
            <a:rPr lang="kk-KZ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*бағалау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9015362-02A4-408C-8FCE-DDC6BBF7B542}" type="parTrans" cxnId="{AEE8BA94-BB60-4997-BFA5-94ACD505C124}">
      <dgm:prSet/>
      <dgm:spPr/>
      <dgm:t>
        <a:bodyPr/>
        <a:lstStyle/>
        <a:p>
          <a:endParaRPr lang="ru-RU"/>
        </a:p>
      </dgm:t>
    </dgm:pt>
    <dgm:pt modelId="{75169535-62D7-4D4A-9C69-ECACED503F52}" type="sibTrans" cxnId="{AEE8BA94-BB60-4997-BFA5-94ACD505C124}">
      <dgm:prSet/>
      <dgm:spPr/>
      <dgm:t>
        <a:bodyPr/>
        <a:lstStyle/>
        <a:p>
          <a:endParaRPr lang="ru-RU"/>
        </a:p>
      </dgm:t>
    </dgm:pt>
    <dgm:pt modelId="{151EDBCF-924A-417C-AE3D-16666C556DF0}" type="pres">
      <dgm:prSet presAssocID="{B2E18351-EDB8-4789-99F9-8D8B88FD66E1}" presName="Name0" presStyleCnt="0">
        <dgm:presLayoutVars>
          <dgm:dir/>
          <dgm:animLvl val="lvl"/>
          <dgm:resizeHandles val="exact"/>
        </dgm:presLayoutVars>
      </dgm:prSet>
      <dgm:spPr/>
    </dgm:pt>
    <dgm:pt modelId="{4110E6FF-4959-4A71-8AD0-2423FBFABC8F}" type="pres">
      <dgm:prSet presAssocID="{51325700-B529-4456-B592-8CB54508764B}" presName="parTxOnly" presStyleLbl="node1" presStyleIdx="0" presStyleCnt="2" custScaleX="109704" custScaleY="130083" custLinFactNeighborX="27920" custLinFactNeighborY="-564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CAF213-FF03-4732-A5F9-70DA4434B704}" type="pres">
      <dgm:prSet presAssocID="{FB41EAD4-1D12-4BF7-833B-4F21D8CE579F}" presName="parTxOnlySpace" presStyleCnt="0"/>
      <dgm:spPr/>
    </dgm:pt>
    <dgm:pt modelId="{A69625E8-8252-430E-8912-B418C6C5379D}" type="pres">
      <dgm:prSet presAssocID="{B42F9D4F-9E27-47A8-B09D-8607F244D0A4}" presName="parTxOnly" presStyleLbl="node1" presStyleIdx="1" presStyleCnt="2" custAng="0" custScaleX="103048" custScaleY="139655" custLinFactX="-155327" custLinFactY="100000" custLinFactNeighborX="-200000" custLinFactNeighborY="11838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0B7E36-BD25-4CC2-A762-4406E8BFF163}" type="presOf" srcId="{51325700-B529-4456-B592-8CB54508764B}" destId="{4110E6FF-4959-4A71-8AD0-2423FBFABC8F}" srcOrd="0" destOrd="0" presId="urn:microsoft.com/office/officeart/2005/8/layout/chevron1"/>
    <dgm:cxn modelId="{46D1E1A7-7E69-4797-802E-44995871040F}" srcId="{B2E18351-EDB8-4789-99F9-8D8B88FD66E1}" destId="{51325700-B529-4456-B592-8CB54508764B}" srcOrd="0" destOrd="0" parTransId="{6CD4164A-CE72-4916-914E-5DB60F7385B0}" sibTransId="{FB41EAD4-1D12-4BF7-833B-4F21D8CE579F}"/>
    <dgm:cxn modelId="{70E02B14-BF93-43A7-8958-9D2F1F5F4DF0}" type="presOf" srcId="{B42F9D4F-9E27-47A8-B09D-8607F244D0A4}" destId="{A69625E8-8252-430E-8912-B418C6C5379D}" srcOrd="0" destOrd="0" presId="urn:microsoft.com/office/officeart/2005/8/layout/chevron1"/>
    <dgm:cxn modelId="{AEE8BA94-BB60-4997-BFA5-94ACD505C124}" srcId="{B2E18351-EDB8-4789-99F9-8D8B88FD66E1}" destId="{B42F9D4F-9E27-47A8-B09D-8607F244D0A4}" srcOrd="1" destOrd="0" parTransId="{F9015362-02A4-408C-8FCE-DDC6BBF7B542}" sibTransId="{75169535-62D7-4D4A-9C69-ECACED503F52}"/>
    <dgm:cxn modelId="{99607623-960D-44E6-B451-C222417519E3}" type="presOf" srcId="{B2E18351-EDB8-4789-99F9-8D8B88FD66E1}" destId="{151EDBCF-924A-417C-AE3D-16666C556DF0}" srcOrd="0" destOrd="0" presId="urn:microsoft.com/office/officeart/2005/8/layout/chevron1"/>
    <dgm:cxn modelId="{737FE7B4-ABC3-4EC2-98CE-10749A2F68A5}" type="presParOf" srcId="{151EDBCF-924A-417C-AE3D-16666C556DF0}" destId="{4110E6FF-4959-4A71-8AD0-2423FBFABC8F}" srcOrd="0" destOrd="0" presId="urn:microsoft.com/office/officeart/2005/8/layout/chevron1"/>
    <dgm:cxn modelId="{A9DE9310-96CD-4A63-9EB6-E7EB7EB6ED9E}" type="presParOf" srcId="{151EDBCF-924A-417C-AE3D-16666C556DF0}" destId="{FDCAF213-FF03-4732-A5F9-70DA4434B704}" srcOrd="1" destOrd="0" presId="urn:microsoft.com/office/officeart/2005/8/layout/chevron1"/>
    <dgm:cxn modelId="{B3AEBB00-AC0A-4C4D-952B-78DC085C3972}" type="presParOf" srcId="{151EDBCF-924A-417C-AE3D-16666C556DF0}" destId="{A69625E8-8252-430E-8912-B418C6C5379D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EF31A3-84DA-416B-BA67-581188ECED19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C99087-86F6-4605-BBBA-9FBD9D33E9D4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Ықшам сабақ</a:t>
          </a:r>
          <a:endParaRPr lang="ru-RU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C0E3C4-F7A7-4BDF-AABB-4B55954328BA}" type="parTrans" cxnId="{BCD53883-1289-40F7-812D-44FA5729CC89}">
      <dgm:prSet/>
      <dgm:spPr/>
      <dgm:t>
        <a:bodyPr/>
        <a:lstStyle/>
        <a:p>
          <a:endParaRPr lang="ru-RU"/>
        </a:p>
      </dgm:t>
    </dgm:pt>
    <dgm:pt modelId="{F20B710C-B184-4D7F-9CDA-8A92149CE508}" type="sibTrans" cxnId="{BCD53883-1289-40F7-812D-44FA5729CC89}">
      <dgm:prSet/>
      <dgm:spPr/>
      <dgm:t>
        <a:bodyPr/>
        <a:lstStyle/>
        <a:p>
          <a:endParaRPr lang="ru-RU"/>
        </a:p>
      </dgm:t>
    </dgm:pt>
    <dgm:pt modelId="{111E751D-21D5-4C2E-BCA8-D6EEBC016F7E}">
      <dgm:prSet phldrT="[Текст]" custT="1"/>
      <dgm:spPr/>
      <dgm:t>
        <a:bodyPr/>
        <a:lstStyle/>
        <a:p>
          <a:pPr algn="l"/>
          <a:r>
            <a:rPr lang="kk-KZ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Не қиын болды</a:t>
          </a:r>
        </a:p>
        <a:p>
          <a:pPr algn="l"/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Бастауыш сынып оқушыларын сабақ барысында жалықтырмай ынталандаратын әдістерді таңдау.Жоспарлауда күтілетін нәтижелерді анықтаулар</a:t>
          </a:r>
        </a:p>
      </dgm:t>
    </dgm:pt>
    <dgm:pt modelId="{5B110D8B-4AEC-499C-B8EA-F31D89E79ABD}" type="parTrans" cxnId="{9A94AD5B-4737-44CF-B0F0-2953B5A8C4B4}">
      <dgm:prSet/>
      <dgm:spPr/>
      <dgm:t>
        <a:bodyPr/>
        <a:lstStyle/>
        <a:p>
          <a:endParaRPr lang="ru-RU"/>
        </a:p>
      </dgm:t>
    </dgm:pt>
    <dgm:pt modelId="{3C8CFB0A-7AF8-43D3-A12A-82908198F943}" type="sibTrans" cxnId="{9A94AD5B-4737-44CF-B0F0-2953B5A8C4B4}">
      <dgm:prSet/>
      <dgm:spPr/>
      <dgm:t>
        <a:bodyPr/>
        <a:lstStyle/>
        <a:p>
          <a:endParaRPr lang="ru-RU"/>
        </a:p>
      </dgm:t>
    </dgm:pt>
    <dgm:pt modelId="{2B1C8431-E368-4E06-A544-8F67823E076A}">
      <dgm:prSet phldrT="[Текст]" custT="1"/>
      <dgm:spPr/>
      <dgm:t>
        <a:bodyPr/>
        <a:lstStyle/>
        <a:p>
          <a:r>
            <a:rPr lang="kk-KZ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Алдағы жоспарым</a:t>
          </a:r>
        </a:p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Жаңартылған оқу бағдарламасына  байланысты коучингтерге қатысамын және белсенді  оқытуға байланысты  материалдарды оқып білімімді жетілдіремін.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D4C1AA2-E28C-4488-9E12-B8D9EFABA305}" type="parTrans" cxnId="{1DC8EAB4-E748-4A3C-AE59-71BA7F2DF6FF}">
      <dgm:prSet/>
      <dgm:spPr/>
      <dgm:t>
        <a:bodyPr/>
        <a:lstStyle/>
        <a:p>
          <a:endParaRPr lang="ru-RU"/>
        </a:p>
      </dgm:t>
    </dgm:pt>
    <dgm:pt modelId="{6528944A-2B81-4E8C-B6BD-F9EBD7766DBC}" type="sibTrans" cxnId="{1DC8EAB4-E748-4A3C-AE59-71BA7F2DF6FF}">
      <dgm:prSet/>
      <dgm:spPr/>
      <dgm:t>
        <a:bodyPr/>
        <a:lstStyle/>
        <a:p>
          <a:endParaRPr lang="ru-RU"/>
        </a:p>
      </dgm:t>
    </dgm:pt>
    <dgm:pt modelId="{F0BC796A-3AF3-4C12-8C59-88073C55D655}">
      <dgm:prSet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Қысқа мерзімді жоспарды құруды үйрендім. Белсенді оқу әдістерін оқу мақсатына сай қолдануды және саралау  тәсілдерін қолдануды үйрендім.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0212FE1-33E9-462E-A3EC-6EDBC233AD42}" type="parTrans" cxnId="{8DBE3856-A3C5-41B0-B8BB-B37292EFC35D}">
      <dgm:prSet/>
      <dgm:spPr/>
      <dgm:t>
        <a:bodyPr/>
        <a:lstStyle/>
        <a:p>
          <a:endParaRPr lang="ru-RU"/>
        </a:p>
      </dgm:t>
    </dgm:pt>
    <dgm:pt modelId="{66E9D805-FC94-48C7-87B8-6A923181652A}" type="sibTrans" cxnId="{8DBE3856-A3C5-41B0-B8BB-B37292EFC35D}">
      <dgm:prSet/>
      <dgm:spPr/>
      <dgm:t>
        <a:bodyPr/>
        <a:lstStyle/>
        <a:p>
          <a:endParaRPr lang="ru-RU"/>
        </a:p>
      </dgm:t>
    </dgm:pt>
    <dgm:pt modelId="{179925AB-DFF7-4FB5-86D3-E1DCD4EB8F30}" type="pres">
      <dgm:prSet presAssocID="{72EF31A3-84DA-416B-BA67-581188ECED1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7B69B8-DD40-4487-896C-C4F1B31786ED}" type="pres">
      <dgm:prSet presAssocID="{24C99087-86F6-4605-BBBA-9FBD9D33E9D4}" presName="roof" presStyleLbl="dkBgShp" presStyleIdx="0" presStyleCnt="2"/>
      <dgm:spPr/>
      <dgm:t>
        <a:bodyPr/>
        <a:lstStyle/>
        <a:p>
          <a:endParaRPr lang="ru-RU"/>
        </a:p>
      </dgm:t>
    </dgm:pt>
    <dgm:pt modelId="{D3A27EBB-CBF4-4319-8E26-502F067F38AE}" type="pres">
      <dgm:prSet presAssocID="{24C99087-86F6-4605-BBBA-9FBD9D33E9D4}" presName="pillars" presStyleCnt="0"/>
      <dgm:spPr/>
    </dgm:pt>
    <dgm:pt modelId="{7DD39E54-1278-4EB2-9E74-25E0DB450FE9}" type="pres">
      <dgm:prSet presAssocID="{24C99087-86F6-4605-BBBA-9FBD9D33E9D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8D2A2-2E40-4159-A183-384DB364F84A}" type="pres">
      <dgm:prSet presAssocID="{F0BC796A-3AF3-4C12-8C59-88073C55D65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A90FA6-8791-4382-B433-B84310A96493}" type="pres">
      <dgm:prSet presAssocID="{2B1C8431-E368-4E06-A544-8F67823E076A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21374-42F4-4A76-9082-0D4255ABE854}" type="pres">
      <dgm:prSet presAssocID="{24C99087-86F6-4605-BBBA-9FBD9D33E9D4}" presName="base" presStyleLbl="dkBgShp" presStyleIdx="1" presStyleCnt="2" custFlipVert="1" custScaleY="69278"/>
      <dgm:spPr/>
    </dgm:pt>
  </dgm:ptLst>
  <dgm:cxnLst>
    <dgm:cxn modelId="{9A94AD5B-4737-44CF-B0F0-2953B5A8C4B4}" srcId="{24C99087-86F6-4605-BBBA-9FBD9D33E9D4}" destId="{111E751D-21D5-4C2E-BCA8-D6EEBC016F7E}" srcOrd="0" destOrd="0" parTransId="{5B110D8B-4AEC-499C-B8EA-F31D89E79ABD}" sibTransId="{3C8CFB0A-7AF8-43D3-A12A-82908198F943}"/>
    <dgm:cxn modelId="{BCD53883-1289-40F7-812D-44FA5729CC89}" srcId="{72EF31A3-84DA-416B-BA67-581188ECED19}" destId="{24C99087-86F6-4605-BBBA-9FBD9D33E9D4}" srcOrd="0" destOrd="0" parTransId="{1FC0E3C4-F7A7-4BDF-AABB-4B55954328BA}" sibTransId="{F20B710C-B184-4D7F-9CDA-8A92149CE508}"/>
    <dgm:cxn modelId="{1DC8EAB4-E748-4A3C-AE59-71BA7F2DF6FF}" srcId="{24C99087-86F6-4605-BBBA-9FBD9D33E9D4}" destId="{2B1C8431-E368-4E06-A544-8F67823E076A}" srcOrd="2" destOrd="0" parTransId="{CD4C1AA2-E28C-4488-9E12-B8D9EFABA305}" sibTransId="{6528944A-2B81-4E8C-B6BD-F9EBD7766DBC}"/>
    <dgm:cxn modelId="{8DBE3856-A3C5-41B0-B8BB-B37292EFC35D}" srcId="{24C99087-86F6-4605-BBBA-9FBD9D33E9D4}" destId="{F0BC796A-3AF3-4C12-8C59-88073C55D655}" srcOrd="1" destOrd="0" parTransId="{80212FE1-33E9-462E-A3EC-6EDBC233AD42}" sibTransId="{66E9D805-FC94-48C7-87B8-6A923181652A}"/>
    <dgm:cxn modelId="{4D10CC87-A20A-4720-9E2C-516C3BFC0A4B}" type="presOf" srcId="{24C99087-86F6-4605-BBBA-9FBD9D33E9D4}" destId="{A57B69B8-DD40-4487-896C-C4F1B31786ED}" srcOrd="0" destOrd="0" presId="urn:microsoft.com/office/officeart/2005/8/layout/hList3"/>
    <dgm:cxn modelId="{F3A50ADE-75C9-4A00-B47B-7F20675432C3}" type="presOf" srcId="{72EF31A3-84DA-416B-BA67-581188ECED19}" destId="{179925AB-DFF7-4FB5-86D3-E1DCD4EB8F30}" srcOrd="0" destOrd="0" presId="urn:microsoft.com/office/officeart/2005/8/layout/hList3"/>
    <dgm:cxn modelId="{1F3DAC9E-89FE-4DA7-B3D4-51FA3B939DD8}" type="presOf" srcId="{2B1C8431-E368-4E06-A544-8F67823E076A}" destId="{66A90FA6-8791-4382-B433-B84310A96493}" srcOrd="0" destOrd="0" presId="urn:microsoft.com/office/officeart/2005/8/layout/hList3"/>
    <dgm:cxn modelId="{812AC908-52A9-4728-AC03-382EA94447FE}" type="presOf" srcId="{F0BC796A-3AF3-4C12-8C59-88073C55D655}" destId="{9E98D2A2-2E40-4159-A183-384DB364F84A}" srcOrd="0" destOrd="0" presId="urn:microsoft.com/office/officeart/2005/8/layout/hList3"/>
    <dgm:cxn modelId="{404CD984-DF88-49A1-9695-1AB767EC4AAB}" type="presOf" srcId="{111E751D-21D5-4C2E-BCA8-D6EEBC016F7E}" destId="{7DD39E54-1278-4EB2-9E74-25E0DB450FE9}" srcOrd="0" destOrd="0" presId="urn:microsoft.com/office/officeart/2005/8/layout/hList3"/>
    <dgm:cxn modelId="{6582424C-23D7-4A85-815E-6FDCC1837D63}" type="presParOf" srcId="{179925AB-DFF7-4FB5-86D3-E1DCD4EB8F30}" destId="{A57B69B8-DD40-4487-896C-C4F1B31786ED}" srcOrd="0" destOrd="0" presId="urn:microsoft.com/office/officeart/2005/8/layout/hList3"/>
    <dgm:cxn modelId="{0E8C96E8-4237-4D4A-803A-E633154184AC}" type="presParOf" srcId="{179925AB-DFF7-4FB5-86D3-E1DCD4EB8F30}" destId="{D3A27EBB-CBF4-4319-8E26-502F067F38AE}" srcOrd="1" destOrd="0" presId="urn:microsoft.com/office/officeart/2005/8/layout/hList3"/>
    <dgm:cxn modelId="{95234228-A5B3-472A-8694-67B89780DB45}" type="presParOf" srcId="{D3A27EBB-CBF4-4319-8E26-502F067F38AE}" destId="{7DD39E54-1278-4EB2-9E74-25E0DB450FE9}" srcOrd="0" destOrd="0" presId="urn:microsoft.com/office/officeart/2005/8/layout/hList3"/>
    <dgm:cxn modelId="{81FAEF49-7126-41B8-9E5B-2F205D8A7E43}" type="presParOf" srcId="{D3A27EBB-CBF4-4319-8E26-502F067F38AE}" destId="{9E98D2A2-2E40-4159-A183-384DB364F84A}" srcOrd="1" destOrd="0" presId="urn:microsoft.com/office/officeart/2005/8/layout/hList3"/>
    <dgm:cxn modelId="{893F8E88-0DE1-4D86-896B-00A5C6F4C3A1}" type="presParOf" srcId="{D3A27EBB-CBF4-4319-8E26-502F067F38AE}" destId="{66A90FA6-8791-4382-B433-B84310A96493}" srcOrd="2" destOrd="0" presId="urn:microsoft.com/office/officeart/2005/8/layout/hList3"/>
    <dgm:cxn modelId="{1C90907A-F6F7-477E-A78F-D9B169E0BC28}" type="presParOf" srcId="{179925AB-DFF7-4FB5-86D3-E1DCD4EB8F30}" destId="{46A21374-42F4-4A76-9082-0D4255ABE85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B51D80-9513-46BC-94AB-5966BBF31576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3AAC32D-78F5-4C4F-AFDC-AEC489F175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0"/>
            <a:ext cx="70009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Түркістан облысы, Созақ ауданы, Таукент кенті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Ісмет Кеңесбаев атындағы жалпы орта мектебі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5918" y="714356"/>
            <a:ext cx="5500726" cy="401479"/>
          </a:xfrm>
          <a:prstGeom prst="snip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Бастауыш сынып мұғалімі Саденова Айнұр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00034" y="2571744"/>
            <a:ext cx="1714512" cy="1285884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57422" y="2214554"/>
            <a:ext cx="5786478" cy="1643074"/>
          </a:xfrm>
          <a:prstGeom prst="roundRect">
            <a:avLst>
              <a:gd name="adj" fmla="val 1235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3"/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1.1.1.1 қоршаған </a:t>
            </a:r>
            <a: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әлем құбылыстары, процестері мен нысандарын зерттеудің қажеттілігін түсіндіру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1.2.2.1 жануарлар мен өсімдіктерді салыстыру, олардың ұқсастықтары мен айырмашылығын анықтау;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571472" y="4643446"/>
            <a:ext cx="1714512" cy="1285884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мақсаты: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22" y="4286256"/>
            <a:ext cx="6572264" cy="2286016"/>
          </a:xfrm>
          <a:prstGeom prst="roundRect">
            <a:avLst>
              <a:gd name="adj" fmla="val 1235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Барлық оқушылар орындай алады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Қоршаған әлем  жануарлар</a:t>
            </a:r>
            <a:r>
              <a:rPr lang="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мен өсімдіктерді зерттей отырып олардың ұқсастығы мен айырашылығын анықтау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Оқушылардың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көпшілігі орындай алады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Оқушылар өсімдіктердің жануарлардан айырмашылығын түсінеді, оның ішінде жануарлардың қозғалуға қабілетті екенін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бледі,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Кейбір оқушылар орындай алады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Өсімдіктің қозғалмай қоректенетінін және жануарлардың өз қорегін өзі табатынын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14348" y="1285860"/>
            <a:ext cx="7072362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Жаратылыстану пәні</a:t>
            </a:r>
            <a:r>
              <a:rPr lang="kk-KZ" sz="20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kk-KZ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тақырыбы: Жануарлар-тірі ағзалар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910" y="214290"/>
            <a:ext cx="814393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Белсенді оқыту әдістері  және саралау тәсілдері.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357158" y="1643050"/>
          <a:ext cx="807249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428597" y="785794"/>
            <a:ext cx="4500593" cy="1000132"/>
            <a:chOff x="71438" y="214319"/>
            <a:chExt cx="3073102" cy="1749554"/>
          </a:xfrm>
        </p:grpSpPr>
        <p:sp>
          <p:nvSpPr>
            <p:cNvPr id="10" name="Нашивка 9"/>
            <p:cNvSpPr/>
            <p:nvPr/>
          </p:nvSpPr>
          <p:spPr>
            <a:xfrm>
              <a:off x="71438" y="214319"/>
              <a:ext cx="3008837" cy="174955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Нашивка 4"/>
            <p:cNvSpPr/>
            <p:nvPr/>
          </p:nvSpPr>
          <p:spPr>
            <a:xfrm>
              <a:off x="71438" y="214319"/>
              <a:ext cx="3073102" cy="1749554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Тапсырма: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kk-KZ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ВЕНН диаграмма</a:t>
              </a:r>
              <a:r>
                <a:rPr lang="kk-KZ" sz="20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”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жеке жұмыс</a:t>
              </a:r>
              <a:endParaRPr lang="ru-RU" sz="20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5000628" y="1785926"/>
            <a:ext cx="3500462" cy="221457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Жануарлар мен  өсімдіктерді қалай топтастырғанын түсіндіреді. Оны талқылау барысында сұрақтарына жауап табады.Жануарлар мен өсімдіктерді зерттейді Қателікке алып келген түсінбеушіікті айқындайды</a:t>
            </a: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628" y="4357694"/>
            <a:ext cx="3500462" cy="22860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Диалогты оқушылар сұрақ жауап арқылы түсінбеген оқушыларға қолдау көрсету оқушының нәтижесіне көз жеткізу.Тапсырмаларды тексеріп қажеттігіне қарай бағалап отыру</a:t>
            </a: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28596" y="214290"/>
            <a:ext cx="2928958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251520" y="1785926"/>
            <a:ext cx="2320216" cy="3214710"/>
          </a:xfrm>
          <a:prstGeom prst="round2DiagRect">
            <a:avLst>
              <a:gd name="adj1" fmla="val 32947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критерилері</a:t>
            </a:r>
          </a:p>
          <a:p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 алушы:</a:t>
            </a:r>
          </a:p>
          <a:p>
            <a:pPr>
              <a:buFont typeface="Wingdings" pitchFamily="2" charset="2"/>
              <a:buChar char="q"/>
            </a:pPr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Өсімдіктер мен жануарлар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ұқсастығын анықтайды;</a:t>
            </a:r>
          </a:p>
          <a:p>
            <a:pPr>
              <a:buFont typeface="Wingdings" pitchFamily="2" charset="2"/>
              <a:buChar char="q"/>
            </a:pPr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Өсімдіктер мен жануарлардың айырмашылығын анықтайды</a:t>
            </a:r>
            <a:r>
              <a:rPr lang="kk-KZ" sz="11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14744" y="0"/>
            <a:ext cx="5429256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3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1.1.1.1 қоршаған әлем құбылыстары, процестері мен нысандарын зерттеудің қажеттілігін түсіндіру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1.2.2.1 жануарлар мен өсімдіктерді салыстыру, олардың ұқсастықтары мен айырмашылығын анықтау;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Двойная стрелка вверх/вниз 14"/>
          <p:cNvSpPr/>
          <p:nvPr/>
        </p:nvSpPr>
        <p:spPr>
          <a:xfrm>
            <a:off x="7358082" y="1785926"/>
            <a:ext cx="484632" cy="1071570"/>
          </a:xfrm>
          <a:prstGeom prst="up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3286116" y="1785926"/>
            <a:ext cx="2571768" cy="3006832"/>
          </a:xfrm>
          <a:prstGeom prst="round2DiagRect">
            <a:avLst>
              <a:gd name="adj1" fmla="val 32947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Венн” диаграммасы арқылы өсімдіктер мен жануарлар арасындағы ұқсастықтарды,айырмашылықты табу.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6286512" y="1643050"/>
            <a:ext cx="2357454" cy="3143272"/>
          </a:xfrm>
          <a:prstGeom prst="round2DiagRect">
            <a:avLst>
              <a:gd name="adj1" fmla="val 32947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r>
              <a:rPr lang="kk-KZ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 алушы:</a:t>
            </a:r>
          </a:p>
          <a:p>
            <a:pPr>
              <a:buFont typeface="Wingdings" pitchFamily="2" charset="2"/>
              <a:buChar char="q"/>
            </a:pPr>
            <a:r>
              <a:rPr lang="kk-KZ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Тәжірибе арқылы өсімдіктер мен жануарлардың айырмашылығын ажырату </a:t>
            </a:r>
          </a:p>
          <a:p>
            <a:pPr>
              <a:buFont typeface="Wingdings" pitchFamily="2" charset="2"/>
              <a:buChar char="q"/>
            </a:pPr>
            <a:r>
              <a:rPr lang="kk-KZ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Өсімдіктер мен жануарлардың айырмашылығын,ұқ</a:t>
            </a:r>
          </a:p>
          <a:p>
            <a:r>
              <a:rPr lang="kk-KZ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састығын анықтайды.</a:t>
            </a:r>
            <a:endParaRPr lang="ru-RU" sz="1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43042" y="5143512"/>
            <a:ext cx="414340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Қалыптастырушы бағалау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*Жұлдызшалар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*смайлмктер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*Екі жұлдыз, бір тілек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3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0" y="0"/>
          <a:ext cx="914400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43240" y="2143116"/>
            <a:ext cx="2289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үйрендім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1147</TotalTime>
  <Words>295</Words>
  <Application>Microsoft Office PowerPoint</Application>
  <PresentationFormat>Экран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Айгерим Баймаганбетова</cp:lastModifiedBy>
  <cp:revision>129</cp:revision>
  <dcterms:created xsi:type="dcterms:W3CDTF">2018-07-28T06:24:56Z</dcterms:created>
  <dcterms:modified xsi:type="dcterms:W3CDTF">2020-06-09T08:50:35Z</dcterms:modified>
</cp:coreProperties>
</file>