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1" r:id="rId3"/>
    <p:sldId id="263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5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https://edu.mcfr.kz/images/articles/3882/50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229600" cy="4525963"/>
          </a:xfrm>
        </p:spPr>
        <p:txBody>
          <a:bodyPr/>
          <a:lstStyle/>
          <a:p>
            <a:r>
              <a:rPr lang="kk-KZ" b="1" dirty="0" smtClean="0">
                <a:solidFill>
                  <a:srgbClr val="002060"/>
                </a:solidFill>
              </a:rPr>
              <a:t>Арнайы білім беру-баланың өзін әлеуметтік ортада өзге тұлғалармен тең ұстап, бейімделуіне жол ашады.</a:t>
            </a:r>
          </a:p>
          <a:p>
            <a:pPr>
              <a:buNone/>
            </a:pP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err="1" smtClean="0"/>
              <a:t>Арнайы</a:t>
            </a:r>
            <a:r>
              <a:rPr lang="ru-RU" dirty="0" smtClean="0"/>
              <a:t> </a:t>
            </a:r>
            <a:r>
              <a:rPr lang="ru-RU" dirty="0" err="1" smtClean="0"/>
              <a:t>білім</a:t>
            </a:r>
            <a:r>
              <a:rPr lang="ru-RU" dirty="0" smtClean="0"/>
              <a:t> </a:t>
            </a:r>
            <a:r>
              <a:rPr lang="ru-RU" dirty="0" err="1" smtClean="0"/>
              <a:t>беруде</a:t>
            </a:r>
            <a:r>
              <a:rPr lang="ru-RU" dirty="0" smtClean="0"/>
              <a:t>-  </a:t>
            </a:r>
            <a:r>
              <a:rPr lang="ru-RU" dirty="0" err="1" smtClean="0"/>
              <a:t>психологиялық-педагогикалық қолдау маңызды рөл атқарады.</a:t>
            </a:r>
            <a:r>
              <a:rPr lang="ru-RU" dirty="0" smtClean="0"/>
              <a:t> </a:t>
            </a:r>
            <a:r>
              <a:rPr lang="ru-RU" dirty="0" err="1" smtClean="0"/>
              <a:t>Психологиялық-педагогикалық қолдау мамандардың жүйелі ұйымдасқан, бір</a:t>
            </a:r>
            <a:r>
              <a:rPr lang="ru-RU" dirty="0" smtClean="0"/>
              <a:t> </a:t>
            </a:r>
            <a:r>
              <a:rPr lang="ru-RU" dirty="0" err="1" smtClean="0"/>
              <a:t>тұтас әрекеттерінің барысында</a:t>
            </a:r>
            <a:r>
              <a:rPr lang="ru-RU" dirty="0" smtClean="0"/>
              <a:t> </a:t>
            </a:r>
            <a:r>
              <a:rPr lang="ru-RU" dirty="0" err="1" smtClean="0"/>
              <a:t>әрбір баланың білім</a:t>
            </a:r>
            <a:r>
              <a:rPr lang="ru-RU" dirty="0" smtClean="0"/>
              <a:t> </a:t>
            </a:r>
            <a:r>
              <a:rPr lang="ru-RU" dirty="0" err="1" smtClean="0"/>
              <a:t>беру-тәрбие үдерісінде өз мүмкіндігі </a:t>
            </a:r>
            <a:r>
              <a:rPr lang="ru-RU" dirty="0" smtClean="0"/>
              <a:t>мен </a:t>
            </a:r>
            <a:r>
              <a:rPr lang="ru-RU" dirty="0" err="1" smtClean="0"/>
              <a:t>қажеттіліктеріне сәйкес табысты</a:t>
            </a:r>
            <a:r>
              <a:rPr lang="ru-RU" dirty="0" smtClean="0"/>
              <a:t> </a:t>
            </a:r>
            <a:r>
              <a:rPr lang="ru-RU" dirty="0" err="1" smtClean="0"/>
              <a:t>оқуы мен</a:t>
            </a:r>
            <a:r>
              <a:rPr lang="ru-RU" dirty="0" smtClean="0"/>
              <a:t> </a:t>
            </a:r>
            <a:r>
              <a:rPr lang="ru-RU" dirty="0" err="1" smtClean="0"/>
              <a:t>дамуы</a:t>
            </a:r>
            <a:r>
              <a:rPr lang="ru-RU" dirty="0" smtClean="0"/>
              <a:t> </a:t>
            </a:r>
            <a:r>
              <a:rPr lang="ru-RU" dirty="0" err="1" smtClean="0"/>
              <a:t>үшін қажетті әлеуметтік-психологиялық және педагогикалық қолдау балаға көмек </a:t>
            </a:r>
            <a:r>
              <a:rPr lang="ru-RU" dirty="0" smtClean="0"/>
              <a:t>(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қолдау</a:t>
            </a:r>
            <a:r>
              <a:rPr lang="ru-RU" dirty="0" smtClean="0"/>
              <a:t>) </a:t>
            </a:r>
            <a:r>
              <a:rPr lang="ru-RU" dirty="0" err="1" smtClean="0"/>
              <a:t>көрсетудің ерекше</a:t>
            </a:r>
            <a:r>
              <a:rPr lang="ru-RU" dirty="0" smtClean="0"/>
              <a:t> </a:t>
            </a:r>
            <a:r>
              <a:rPr lang="ru-RU" dirty="0" err="1" smtClean="0"/>
              <a:t>түрі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Отчет о проведении Недели инклюзивного образования — МБДОУ №30 Березка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0"/>
            <a:ext cx="3218116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6000" y="-9320644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err="1" smtClean="0"/>
              <a:t>Арнайы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білім</a:t>
            </a:r>
            <a:r>
              <a:rPr lang="ru-RU" sz="1200" dirty="0" smtClean="0"/>
              <a:t> </a:t>
            </a:r>
            <a:r>
              <a:rPr lang="ru-RU" sz="1200" dirty="0" err="1" smtClean="0"/>
              <a:t>беруде</a:t>
            </a:r>
            <a:r>
              <a:rPr lang="ru-RU" sz="1200" dirty="0" smtClean="0"/>
              <a:t> </a:t>
            </a:r>
            <a:r>
              <a:rPr lang="ru-RU" sz="1200" dirty="0" err="1" smtClean="0"/>
              <a:t>психологиялық-педагогикалық қолдау төмендегілерге бағытталуы тиіс</a:t>
            </a:r>
            <a:r>
              <a:rPr lang="ru-RU" sz="1200" dirty="0" smtClean="0"/>
              <a:t>:</a:t>
            </a: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pPr lvl="1"/>
            <a:r>
              <a:rPr lang="ru-RU" sz="1200" dirty="0" err="1" smtClean="0"/>
              <a:t>баланың денсаулығын және дене</a:t>
            </a:r>
            <a:r>
              <a:rPr lang="ru-RU" sz="1200" dirty="0" smtClean="0"/>
              <a:t> </a:t>
            </a:r>
            <a:r>
              <a:rPr lang="ru-RU" sz="1200" dirty="0" err="1" smtClean="0"/>
              <a:t>күшін қолдау: </a:t>
            </a:r>
            <a:r>
              <a:rPr lang="ru-RU" sz="1200" dirty="0" smtClean="0"/>
              <a:t>бала </a:t>
            </a:r>
            <a:r>
              <a:rPr lang="ru-RU" sz="1200" dirty="0" err="1" smtClean="0"/>
              <a:t>өмірінің денсаулық-сақтау түзімін ұйымдастыру</a:t>
            </a:r>
            <a:r>
              <a:rPr lang="ru-RU" sz="1200" dirty="0" smtClean="0"/>
              <a:t>, </a:t>
            </a:r>
            <a:r>
              <a:rPr lang="ru-RU" sz="1200" dirty="0" err="1" smtClean="0"/>
              <a:t>оларды</a:t>
            </a:r>
            <a:r>
              <a:rPr lang="ru-RU" sz="1200" dirty="0" smtClean="0"/>
              <a:t> </a:t>
            </a:r>
            <a:r>
              <a:rPr lang="ru-RU" sz="1200" dirty="0" err="1" smtClean="0"/>
              <a:t>жеке</a:t>
            </a:r>
            <a:r>
              <a:rPr lang="ru-RU" sz="1200" dirty="0" smtClean="0"/>
              <a:t> </a:t>
            </a:r>
            <a:r>
              <a:rPr lang="ru-RU" sz="1200" dirty="0" err="1" smtClean="0"/>
              <a:t>таңдалған қимылдық белсенділіктерге</a:t>
            </a:r>
            <a:r>
              <a:rPr lang="ru-RU" sz="1200" dirty="0" smtClean="0"/>
              <a:t>, </a:t>
            </a:r>
            <a:r>
              <a:rPr lang="ru-RU" sz="1200" dirty="0" err="1" smtClean="0"/>
              <a:t>денсаулықты нығайтатын сабақтарға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қатыстыру</a:t>
            </a:r>
            <a:r>
              <a:rPr lang="ru-RU" sz="1100" dirty="0" smtClean="0"/>
              <a:t>;</a:t>
            </a:r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lvl="1"/>
            <a:r>
              <a:rPr lang="ru-RU" sz="1100" dirty="0" err="1" smtClean="0"/>
              <a:t>балалардың зерде</a:t>
            </a:r>
            <a:r>
              <a:rPr lang="ru-RU" sz="1100" dirty="0" smtClean="0"/>
              <a:t> </a:t>
            </a:r>
            <a:r>
              <a:rPr lang="ru-RU" sz="1100" dirty="0" err="1" smtClean="0"/>
              <a:t>дамуын</a:t>
            </a:r>
            <a:r>
              <a:rPr lang="ru-RU" sz="1100" dirty="0" smtClean="0"/>
              <a:t> </a:t>
            </a:r>
            <a:r>
              <a:rPr lang="ru-RU" sz="1100" dirty="0" err="1" smtClean="0"/>
              <a:t>қолдау: әрбір баланың танымдық ерекшелігін</a:t>
            </a:r>
            <a:r>
              <a:rPr lang="ru-RU" sz="1100" dirty="0" smtClean="0"/>
              <a:t> </a:t>
            </a:r>
            <a:r>
              <a:rPr lang="ru-RU" sz="1100" dirty="0" err="1" smtClean="0"/>
              <a:t>анықтау және дамыту</a:t>
            </a:r>
            <a:r>
              <a:rPr lang="ru-RU" sz="1100" dirty="0" smtClean="0"/>
              <a:t>, </a:t>
            </a:r>
            <a:r>
              <a:rPr lang="ru-RU" sz="1100" dirty="0" err="1" smtClean="0"/>
              <a:t>оқу әрекетінің табысты</a:t>
            </a:r>
            <a:r>
              <a:rPr lang="ru-RU" sz="1100" dirty="0" smtClean="0"/>
              <a:t> </a:t>
            </a:r>
            <a:r>
              <a:rPr lang="ru-RU" sz="1100" dirty="0" err="1" smtClean="0"/>
              <a:t>болуы</a:t>
            </a:r>
            <a:r>
              <a:rPr lang="ru-RU" sz="1100" dirty="0" smtClean="0"/>
              <a:t> </a:t>
            </a:r>
            <a:r>
              <a:rPr lang="ru-RU" sz="1100" dirty="0" err="1" smtClean="0"/>
              <a:t>үшін жағдай тудыру</a:t>
            </a:r>
            <a:r>
              <a:rPr lang="ru-RU" sz="1100" dirty="0" smtClean="0"/>
              <a:t>;</a:t>
            </a:r>
          </a:p>
          <a:p>
            <a:endParaRPr lang="ru-RU" sz="1100" dirty="0" smtClean="0"/>
          </a:p>
          <a:p>
            <a:pPr lvl="1"/>
            <a:r>
              <a:rPr lang="ru-RU" sz="1100" dirty="0" err="1" smtClean="0"/>
              <a:t>баланы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438400" y="-9168244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err="1" smtClean="0"/>
              <a:t>Арнайы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білім</a:t>
            </a:r>
            <a:r>
              <a:rPr lang="ru-RU" sz="1200" dirty="0" smtClean="0"/>
              <a:t> </a:t>
            </a:r>
            <a:r>
              <a:rPr lang="ru-RU" sz="1200" dirty="0" err="1" smtClean="0"/>
              <a:t>беруде</a:t>
            </a:r>
            <a:r>
              <a:rPr lang="ru-RU" sz="1200" dirty="0" smtClean="0"/>
              <a:t> </a:t>
            </a:r>
            <a:r>
              <a:rPr lang="ru-RU" sz="1200" dirty="0" err="1" smtClean="0"/>
              <a:t>психологиялық-педагогикалық қолдау төмендегілерге бағытталуы тиіс</a:t>
            </a:r>
            <a:r>
              <a:rPr lang="ru-RU" sz="1200" dirty="0" smtClean="0"/>
              <a:t>:</a:t>
            </a: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pPr lvl="1"/>
            <a:r>
              <a:rPr lang="ru-RU" sz="1200" dirty="0" err="1" smtClean="0"/>
              <a:t>баланың денсаулығын және дене</a:t>
            </a:r>
            <a:r>
              <a:rPr lang="ru-RU" sz="1200" dirty="0" smtClean="0"/>
              <a:t> </a:t>
            </a:r>
            <a:r>
              <a:rPr lang="ru-RU" sz="1200" dirty="0" err="1" smtClean="0"/>
              <a:t>күшін қолдау: </a:t>
            </a:r>
            <a:r>
              <a:rPr lang="ru-RU" sz="1200" dirty="0" smtClean="0"/>
              <a:t>бала </a:t>
            </a:r>
            <a:r>
              <a:rPr lang="ru-RU" sz="1200" dirty="0" err="1" smtClean="0"/>
              <a:t>өмірінің денсаулық-сақтау түзімін ұйымдастыру</a:t>
            </a:r>
            <a:r>
              <a:rPr lang="ru-RU" sz="1200" dirty="0" smtClean="0"/>
              <a:t>, </a:t>
            </a:r>
            <a:r>
              <a:rPr lang="ru-RU" sz="1200" dirty="0" err="1" smtClean="0"/>
              <a:t>оларды</a:t>
            </a:r>
            <a:r>
              <a:rPr lang="ru-RU" sz="1200" dirty="0" smtClean="0"/>
              <a:t> </a:t>
            </a:r>
            <a:r>
              <a:rPr lang="ru-RU" sz="1200" dirty="0" err="1" smtClean="0"/>
              <a:t>жеке</a:t>
            </a:r>
            <a:r>
              <a:rPr lang="ru-RU" sz="1200" dirty="0" smtClean="0"/>
              <a:t> </a:t>
            </a:r>
            <a:r>
              <a:rPr lang="ru-RU" sz="1200" dirty="0" err="1" smtClean="0"/>
              <a:t>таңдалған қимылдық белсенділіктерге</a:t>
            </a:r>
            <a:r>
              <a:rPr lang="ru-RU" sz="1200" dirty="0" smtClean="0"/>
              <a:t>, </a:t>
            </a:r>
            <a:r>
              <a:rPr lang="ru-RU" sz="1200" dirty="0" err="1" smtClean="0"/>
              <a:t>денсаулықты нығайтатын сабақтарға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қатыстыру</a:t>
            </a:r>
            <a:r>
              <a:rPr lang="ru-RU" sz="1100" dirty="0" smtClean="0"/>
              <a:t>;</a:t>
            </a:r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lvl="1"/>
            <a:r>
              <a:rPr lang="ru-RU" sz="1100" dirty="0" err="1" smtClean="0"/>
              <a:t>балалардың зерде</a:t>
            </a:r>
            <a:r>
              <a:rPr lang="ru-RU" sz="1100" dirty="0" smtClean="0"/>
              <a:t> </a:t>
            </a:r>
            <a:r>
              <a:rPr lang="ru-RU" sz="1100" dirty="0" err="1" smtClean="0"/>
              <a:t>дамуын</a:t>
            </a:r>
            <a:r>
              <a:rPr lang="ru-RU" sz="1100" dirty="0" smtClean="0"/>
              <a:t> </a:t>
            </a:r>
            <a:r>
              <a:rPr lang="ru-RU" sz="1100" dirty="0" err="1" smtClean="0"/>
              <a:t>қолдау: әрбір баланың танымдық ерекшелігін</a:t>
            </a:r>
            <a:r>
              <a:rPr lang="ru-RU" sz="1100" dirty="0" smtClean="0"/>
              <a:t> </a:t>
            </a:r>
            <a:r>
              <a:rPr lang="ru-RU" sz="1100" dirty="0" err="1" smtClean="0"/>
              <a:t>анықтау және дамыту</a:t>
            </a:r>
            <a:r>
              <a:rPr lang="ru-RU" sz="1100" dirty="0" smtClean="0"/>
              <a:t>, </a:t>
            </a:r>
            <a:r>
              <a:rPr lang="ru-RU" sz="1100" dirty="0" err="1" smtClean="0"/>
              <a:t>оқу әрекетінің табысты</a:t>
            </a:r>
            <a:r>
              <a:rPr lang="ru-RU" sz="1100" dirty="0" smtClean="0"/>
              <a:t> </a:t>
            </a:r>
            <a:r>
              <a:rPr lang="ru-RU" sz="1100" dirty="0" err="1" smtClean="0"/>
              <a:t>болуы</a:t>
            </a:r>
            <a:r>
              <a:rPr lang="ru-RU" sz="1100" dirty="0" smtClean="0"/>
              <a:t> </a:t>
            </a:r>
            <a:r>
              <a:rPr lang="ru-RU" sz="1100" dirty="0" err="1" smtClean="0"/>
              <a:t>үшін жағдай тудыру</a:t>
            </a:r>
            <a:r>
              <a:rPr lang="ru-RU" sz="1100" dirty="0" smtClean="0"/>
              <a:t>;</a:t>
            </a:r>
          </a:p>
          <a:p>
            <a:endParaRPr lang="ru-RU" sz="1100" dirty="0" smtClean="0"/>
          </a:p>
          <a:p>
            <a:pPr lvl="1"/>
            <a:r>
              <a:rPr lang="ru-RU" sz="1100" dirty="0" err="1" smtClean="0"/>
              <a:t>баланы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90800" y="-9015844"/>
            <a:ext cx="4572000" cy="240065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err="1" smtClean="0"/>
              <a:t>Арнайы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білім</a:t>
            </a:r>
            <a:r>
              <a:rPr lang="ru-RU" sz="1200" dirty="0" smtClean="0"/>
              <a:t> </a:t>
            </a:r>
            <a:r>
              <a:rPr lang="ru-RU" sz="1200" dirty="0" err="1" smtClean="0"/>
              <a:t>беруде</a:t>
            </a:r>
            <a:r>
              <a:rPr lang="ru-RU" sz="1200" dirty="0" smtClean="0"/>
              <a:t> </a:t>
            </a:r>
            <a:r>
              <a:rPr lang="ru-RU" sz="1200" dirty="0" err="1" smtClean="0"/>
              <a:t>психологиялық-педагогикалық қолдау төмендегілерге бағытталуы тиіс</a:t>
            </a:r>
            <a:r>
              <a:rPr lang="ru-RU" sz="1200" dirty="0" smtClean="0"/>
              <a:t>:</a:t>
            </a:r>
          </a:p>
          <a:p>
            <a:endParaRPr lang="ru-RU" sz="1200" dirty="0" smtClean="0">
              <a:solidFill>
                <a:srgbClr val="FF0000"/>
              </a:solidFill>
            </a:endParaRPr>
          </a:p>
          <a:p>
            <a:pPr lvl="1"/>
            <a:r>
              <a:rPr lang="ru-RU" sz="1200" dirty="0" err="1" smtClean="0"/>
              <a:t>баланың денсаулығын және дене</a:t>
            </a:r>
            <a:r>
              <a:rPr lang="ru-RU" sz="1200" dirty="0" smtClean="0"/>
              <a:t> </a:t>
            </a:r>
            <a:r>
              <a:rPr lang="ru-RU" sz="1200" dirty="0" err="1" smtClean="0"/>
              <a:t>күшін қолдау: </a:t>
            </a:r>
            <a:r>
              <a:rPr lang="ru-RU" sz="1200" dirty="0" smtClean="0"/>
              <a:t>бала </a:t>
            </a:r>
            <a:r>
              <a:rPr lang="ru-RU" sz="1200" dirty="0" err="1" smtClean="0"/>
              <a:t>өмірінің денсаулық-сақтау түзімін ұйымдастыру</a:t>
            </a:r>
            <a:r>
              <a:rPr lang="ru-RU" sz="1200" dirty="0" smtClean="0"/>
              <a:t>, </a:t>
            </a:r>
            <a:r>
              <a:rPr lang="ru-RU" sz="1200" dirty="0" err="1" smtClean="0"/>
              <a:t>оларды</a:t>
            </a:r>
            <a:r>
              <a:rPr lang="ru-RU" sz="1200" dirty="0" smtClean="0"/>
              <a:t> </a:t>
            </a:r>
            <a:r>
              <a:rPr lang="ru-RU" sz="1200" dirty="0" err="1" smtClean="0"/>
              <a:t>жеке</a:t>
            </a:r>
            <a:r>
              <a:rPr lang="ru-RU" sz="1200" dirty="0" smtClean="0"/>
              <a:t> </a:t>
            </a:r>
            <a:r>
              <a:rPr lang="ru-RU" sz="1200" dirty="0" err="1" smtClean="0"/>
              <a:t>таңдалған қимылдық белсенділіктерге</a:t>
            </a:r>
            <a:r>
              <a:rPr lang="ru-RU" sz="1200" dirty="0" smtClean="0"/>
              <a:t>, </a:t>
            </a:r>
            <a:r>
              <a:rPr lang="ru-RU" sz="1200" dirty="0" err="1" smtClean="0"/>
              <a:t>денсаулықты нығайтатын сабақтарға </a:t>
            </a:r>
            <a:r>
              <a:rPr lang="ru-RU" sz="1100" dirty="0" err="1" smtClean="0">
                <a:latin typeface="Times New Roman" pitchFamily="18" charset="0"/>
                <a:cs typeface="Times New Roman" pitchFamily="18" charset="0"/>
              </a:rPr>
              <a:t>қатыстыру</a:t>
            </a:r>
            <a:r>
              <a:rPr lang="ru-RU" sz="1100" dirty="0" smtClean="0"/>
              <a:t>;</a:t>
            </a:r>
          </a:p>
          <a:p>
            <a:pPr>
              <a:buNone/>
            </a:pPr>
            <a:r>
              <a:rPr lang="ru-RU" sz="1100" dirty="0" smtClean="0"/>
              <a:t> </a:t>
            </a:r>
          </a:p>
          <a:p>
            <a:pPr lvl="1"/>
            <a:r>
              <a:rPr lang="ru-RU" sz="1100" dirty="0" err="1" smtClean="0"/>
              <a:t>балалардың зерде</a:t>
            </a:r>
            <a:r>
              <a:rPr lang="ru-RU" sz="1100" dirty="0" smtClean="0"/>
              <a:t> </a:t>
            </a:r>
            <a:r>
              <a:rPr lang="ru-RU" sz="1100" dirty="0" err="1" smtClean="0"/>
              <a:t>дамуын</a:t>
            </a:r>
            <a:r>
              <a:rPr lang="ru-RU" sz="1100" dirty="0" smtClean="0"/>
              <a:t> </a:t>
            </a:r>
            <a:r>
              <a:rPr lang="ru-RU" sz="1100" dirty="0" err="1" smtClean="0"/>
              <a:t>қолдау: әрбір баланың танымдық ерекшелігін</a:t>
            </a:r>
            <a:r>
              <a:rPr lang="ru-RU" sz="1100" dirty="0" smtClean="0"/>
              <a:t> </a:t>
            </a:r>
            <a:r>
              <a:rPr lang="ru-RU" sz="1100" dirty="0" err="1" smtClean="0"/>
              <a:t>анықтау және дамыту</a:t>
            </a:r>
            <a:r>
              <a:rPr lang="ru-RU" sz="1100" dirty="0" smtClean="0"/>
              <a:t>, </a:t>
            </a:r>
            <a:r>
              <a:rPr lang="ru-RU" sz="1100" dirty="0" err="1" smtClean="0"/>
              <a:t>оқу әрекетінің табысты</a:t>
            </a:r>
            <a:r>
              <a:rPr lang="ru-RU" sz="1100" dirty="0" smtClean="0"/>
              <a:t> </a:t>
            </a:r>
            <a:r>
              <a:rPr lang="ru-RU" sz="1100" dirty="0" err="1" smtClean="0"/>
              <a:t>болуы</a:t>
            </a:r>
            <a:r>
              <a:rPr lang="ru-RU" sz="1100" dirty="0" smtClean="0"/>
              <a:t> </a:t>
            </a:r>
            <a:r>
              <a:rPr lang="ru-RU" sz="1100" dirty="0" err="1" smtClean="0"/>
              <a:t>үшін жағдай тудыру</a:t>
            </a:r>
            <a:r>
              <a:rPr lang="ru-RU" sz="1100" dirty="0" smtClean="0"/>
              <a:t>;</a:t>
            </a:r>
          </a:p>
          <a:p>
            <a:endParaRPr lang="ru-RU" sz="1100" dirty="0" smtClean="0"/>
          </a:p>
          <a:p>
            <a:pPr lvl="1"/>
            <a:r>
              <a:rPr lang="ru-RU" sz="1100" dirty="0" err="1" smtClean="0"/>
              <a:t>баланы</a:t>
            </a:r>
            <a:r>
              <a:rPr lang="ru-RU" sz="1100" dirty="0" smtClean="0"/>
              <a:t> </a:t>
            </a:r>
            <a:endParaRPr lang="ru-RU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188640"/>
            <a:ext cx="7056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Арнайы білім беруде 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психологиялық-педагогикалық </a:t>
            </a:r>
          </a:p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қолдау бағыттары</a:t>
            </a:r>
            <a:r>
              <a:rPr lang="kk-KZ" dirty="0" smtClean="0"/>
              <a:t>: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95536" y="2060848"/>
            <a:ext cx="84604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itchFamily="2" charset="2"/>
              <a:buChar char="Ø"/>
            </a:pPr>
            <a:r>
              <a:rPr lang="ru-RU" dirty="0" smtClean="0"/>
              <a:t>       </a:t>
            </a:r>
            <a:r>
              <a:rPr lang="ru-RU" dirty="0" err="1" smtClean="0"/>
              <a:t>Баланың денсаулығын және күшін </a:t>
            </a:r>
            <a:r>
              <a:rPr lang="ru-RU" dirty="0" err="1" smtClean="0"/>
              <a:t>қолдау: </a:t>
            </a:r>
            <a:r>
              <a:rPr lang="ru-RU" dirty="0" smtClean="0"/>
              <a:t>бала </a:t>
            </a:r>
            <a:r>
              <a:rPr lang="ru-RU" dirty="0" err="1" smtClean="0"/>
              <a:t>өмірінің </a:t>
            </a:r>
            <a:r>
              <a:rPr lang="ru-RU" dirty="0" err="1" smtClean="0"/>
              <a:t>денсаулық-сақтау түзімін ұйымдастыру</a:t>
            </a:r>
            <a:r>
              <a:rPr lang="ru-RU" dirty="0" smtClean="0"/>
              <a:t>, </a:t>
            </a:r>
            <a:r>
              <a:rPr lang="ru-RU" dirty="0" err="1" smtClean="0"/>
              <a:t>оларды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таңдалған қимылдық белсенділіктерге</a:t>
            </a:r>
            <a:r>
              <a:rPr lang="ru-RU" dirty="0" smtClean="0"/>
              <a:t>,  </a:t>
            </a:r>
            <a:r>
              <a:rPr lang="ru-RU" dirty="0" err="1" smtClean="0"/>
              <a:t>денсаулықты нығайтатын сабақтарға  қатыстыру</a:t>
            </a:r>
            <a:r>
              <a:rPr lang="ru-RU" dirty="0" smtClean="0"/>
              <a:t>;</a:t>
            </a:r>
          </a:p>
          <a:p>
            <a:pPr lvl="1"/>
            <a:endParaRPr lang="kk-KZ" dirty="0" smtClean="0"/>
          </a:p>
          <a:p>
            <a:pPr lvl="1">
              <a:buFont typeface="Wingdings" pitchFamily="2" charset="2"/>
              <a:buChar char="Ø"/>
            </a:pPr>
            <a:r>
              <a:rPr lang="kk-KZ" dirty="0" smtClean="0"/>
              <a:t> балалардың зерде дамуын қолдау, әрбір баланың жеке танымдық ерекшелігін анықтау және дамыту, оқу әрекетінің табысты болуы үшін жағдай тудыру</a:t>
            </a:r>
          </a:p>
          <a:p>
            <a:pPr lvl="1"/>
            <a:endParaRPr lang="kk-KZ" dirty="0" smtClean="0"/>
          </a:p>
          <a:p>
            <a:pPr lvl="1">
              <a:buFont typeface="Wingdings" pitchFamily="2" charset="2"/>
              <a:buChar char="Ø"/>
            </a:pPr>
            <a:r>
              <a:rPr lang="kk-KZ" dirty="0" smtClean="0"/>
              <a:t>  баланы қарым-қатынас саласында қолдау:</a:t>
            </a:r>
            <a:r>
              <a:rPr lang="ru-RU" dirty="0" err="1" smtClean="0"/>
              <a:t>балаларға гуманистік</a:t>
            </a:r>
            <a:r>
              <a:rPr lang="ru-RU" dirty="0" smtClean="0"/>
              <a:t> </a:t>
            </a:r>
            <a:r>
              <a:rPr lang="ru-RU" dirty="0" err="1" smtClean="0"/>
              <a:t>өзара әрекеттенуіне жағдай тудыру</a:t>
            </a:r>
            <a:r>
              <a:rPr lang="ru-RU" dirty="0" smtClean="0"/>
              <a:t>, </a:t>
            </a:r>
            <a:r>
              <a:rPr lang="ru-RU" dirty="0" err="1" smtClean="0"/>
              <a:t>балалардың қолы </a:t>
            </a:r>
            <a:r>
              <a:rPr lang="ru-RU" dirty="0" smtClean="0"/>
              <a:t>бос </a:t>
            </a:r>
            <a:r>
              <a:rPr lang="ru-RU" dirty="0" err="1" smtClean="0"/>
              <a:t>кезіндегі</a:t>
            </a:r>
            <a:r>
              <a:rPr lang="ru-RU" dirty="0" smtClean="0"/>
              <a:t> </a:t>
            </a:r>
            <a:r>
              <a:rPr lang="ru-RU" dirty="0" err="1" smtClean="0"/>
              <a:t>әрекеттерде жеке</a:t>
            </a:r>
            <a:r>
              <a:rPr lang="ru-RU" dirty="0" smtClean="0"/>
              <a:t> </a:t>
            </a:r>
            <a:r>
              <a:rPr lang="ru-RU" dirty="0" err="1" smtClean="0"/>
              <a:t>қабілеттерін байқатуларын қолдау</a:t>
            </a:r>
            <a:r>
              <a:rPr lang="ru-RU" dirty="0" smtClean="0"/>
              <a:t>, </a:t>
            </a:r>
            <a:r>
              <a:rPr lang="ru-RU" dirty="0" err="1" smtClean="0"/>
              <a:t>тәртіп түрін саналы</a:t>
            </a:r>
            <a:r>
              <a:rPr lang="ru-RU" dirty="0" smtClean="0"/>
              <a:t> </a:t>
            </a:r>
            <a:r>
              <a:rPr lang="ru-RU" dirty="0" err="1" smtClean="0"/>
              <a:t>түрде таңдауына көмектесу</a:t>
            </a:r>
            <a:r>
              <a:rPr lang="ru-RU" dirty="0" smtClean="0"/>
              <a:t>;</a:t>
            </a:r>
          </a:p>
          <a:p>
            <a:pPr lvl="1">
              <a:buFont typeface="Wingdings" pitchFamily="2" charset="2"/>
              <a:buChar char="Ø"/>
            </a:pPr>
            <a:endParaRPr lang="kk-KZ" dirty="0" smtClean="0"/>
          </a:p>
          <a:p>
            <a:pPr lvl="0">
              <a:buFont typeface="Wingdings" pitchFamily="2" charset="2"/>
              <a:buChar char="Ø"/>
            </a:pPr>
            <a:r>
              <a:rPr lang="kk-KZ" dirty="0" smtClean="0"/>
              <a:t> </a:t>
            </a:r>
            <a:r>
              <a:rPr lang="kk-KZ" dirty="0" smtClean="0"/>
              <a:t>     </a:t>
            </a:r>
            <a:r>
              <a:rPr lang="ru-RU" dirty="0" err="1" smtClean="0"/>
              <a:t>баланың </a:t>
            </a:r>
            <a:r>
              <a:rPr lang="ru-RU" dirty="0" err="1" smtClean="0"/>
              <a:t>жанұясын қолдау: жанұялық қатынасты зерттеу</a:t>
            </a:r>
            <a:r>
              <a:rPr lang="ru-RU" dirty="0" smtClean="0"/>
              <a:t>, </a:t>
            </a:r>
            <a:r>
              <a:rPr lang="ru-RU" dirty="0" err="1" smtClean="0"/>
              <a:t>олардың</a:t>
            </a:r>
            <a:endParaRPr lang="ru-RU" dirty="0" smtClean="0"/>
          </a:p>
          <a:p>
            <a:pPr lvl="0"/>
            <a:r>
              <a:rPr lang="ru-RU" dirty="0" smtClean="0"/>
              <a:t>          </a:t>
            </a:r>
            <a:r>
              <a:rPr lang="ru-RU" dirty="0" err="1" smtClean="0"/>
              <a:t>үйлесімді болуына</a:t>
            </a:r>
            <a:r>
              <a:rPr lang="ru-RU" dirty="0" smtClean="0"/>
              <a:t> </a:t>
            </a:r>
            <a:r>
              <a:rPr lang="ru-RU" dirty="0" err="1" smtClean="0"/>
              <a:t>көмек көрсету.</a:t>
            </a:r>
            <a:endParaRPr lang="ru-RU" dirty="0" smtClean="0"/>
          </a:p>
          <a:p>
            <a:pPr lvl="1">
              <a:buFont typeface="Wingdings" pitchFamily="2" charset="2"/>
              <a:buChar char="Ø"/>
            </a:pPr>
            <a:endParaRPr lang="kk-KZ" dirty="0" smtClean="0"/>
          </a:p>
          <a:p>
            <a:pPr lvl="1">
              <a:buFont typeface="Wingdings" pitchFamily="2" charset="2"/>
              <a:buChar char="Ø"/>
            </a:pPr>
            <a:endParaRPr lang="kk-KZ" dirty="0" smtClean="0"/>
          </a:p>
          <a:p>
            <a:pPr lvl="1">
              <a:buFont typeface="Wingdings" pitchFamily="2" charset="2"/>
              <a:buChar char="Ø"/>
            </a:pPr>
            <a:endParaRPr lang="kk-KZ" dirty="0" smtClean="0"/>
          </a:p>
          <a:p>
            <a:pPr lvl="1">
              <a:buFont typeface="Wingdings" pitchFamily="2" charset="2"/>
              <a:buChar char="Ø"/>
            </a:pPr>
            <a:endParaRPr lang="ru-RU" dirty="0" smtClean="0"/>
          </a:p>
          <a:p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>
            <a:off x="4355976" y="1340768"/>
            <a:ext cx="432048" cy="792088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741945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endParaRPr lang="kk-KZ" sz="2000" b="1" i="1" dirty="0" smtClean="0">
              <a:solidFill>
                <a:srgbClr val="FF0000"/>
              </a:solidFill>
            </a:endParaRPr>
          </a:p>
          <a:p>
            <a:r>
              <a:rPr lang="ru-RU" sz="2000" b="1" i="1" dirty="0" smtClean="0">
                <a:solidFill>
                  <a:srgbClr val="FF0000"/>
                </a:solidFill>
              </a:rPr>
              <a:t>               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Психологиялық-педагогикалық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қолдаудың негізгі</a:t>
            </a:r>
            <a:r>
              <a:rPr lang="ru-RU" sz="2000" b="1" i="1" dirty="0" smtClean="0">
                <a:solidFill>
                  <a:srgbClr val="FF0000"/>
                </a:solidFill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</a:rPr>
              <a:t>қағидалары</a:t>
            </a:r>
            <a:r>
              <a:rPr lang="ru-RU" dirty="0" err="1" smtClean="0"/>
              <a:t>:</a:t>
            </a:r>
            <a:endParaRPr lang="ru-RU" dirty="0" smtClean="0"/>
          </a:p>
          <a:p>
            <a:pPr lvl="0">
              <a:buFont typeface="Wingdings" pitchFamily="2" charset="2"/>
              <a:buChar char="Ø"/>
            </a:pPr>
            <a:endParaRPr lang="kk-KZ" dirty="0" smtClean="0"/>
          </a:p>
          <a:p>
            <a:pPr lvl="0">
              <a:buFont typeface="Wingdings" pitchFamily="2" charset="2"/>
              <a:buChar char="Ø"/>
            </a:pPr>
            <a:r>
              <a:rPr lang="kk-KZ" dirty="0" smtClean="0"/>
              <a:t> </a:t>
            </a:r>
            <a:r>
              <a:rPr lang="ru-RU" dirty="0" smtClean="0"/>
              <a:t>бала </a:t>
            </a:r>
            <a:r>
              <a:rPr lang="ru-RU" dirty="0" err="1" smtClean="0"/>
              <a:t>дамуындағы кез</a:t>
            </a:r>
            <a:r>
              <a:rPr lang="ru-RU" dirty="0" smtClean="0"/>
              <a:t> </a:t>
            </a:r>
            <a:r>
              <a:rPr lang="ru-RU" dirty="0" err="1" smtClean="0"/>
              <a:t>келген</a:t>
            </a:r>
            <a:r>
              <a:rPr lang="ru-RU" dirty="0" smtClean="0"/>
              <a:t> </a:t>
            </a:r>
            <a:r>
              <a:rPr lang="ru-RU" dirty="0" err="1" smtClean="0"/>
              <a:t>мәселені шешудің кешенді</a:t>
            </a:r>
            <a:r>
              <a:rPr lang="ru-RU" dirty="0" smtClean="0"/>
              <a:t>, </a:t>
            </a:r>
            <a:r>
              <a:rPr lang="ru-RU" dirty="0" err="1" smtClean="0"/>
              <a:t>пәнаралық тәсілдері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/>
              <a:t>білім</a:t>
            </a:r>
            <a:r>
              <a:rPr lang="ru-RU" dirty="0" smtClean="0"/>
              <a:t> беру </a:t>
            </a:r>
            <a:r>
              <a:rPr lang="ru-RU" dirty="0" err="1" smtClean="0"/>
              <a:t>үдеріндегі баланың дамуын</a:t>
            </a:r>
            <a:r>
              <a:rPr lang="ru-RU" dirty="0" smtClean="0"/>
              <a:t> </a:t>
            </a:r>
            <a:r>
              <a:rPr lang="ru-RU" dirty="0" err="1" smtClean="0"/>
              <a:t>қолдаудың үзіліссіздігі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/>
              <a:t>қолдау үдерісін ақпараттық-әдістемелік қамсыздандыру.</a:t>
            </a:r>
            <a:endParaRPr lang="ru-RU" dirty="0" smtClean="0"/>
          </a:p>
          <a:p>
            <a:r>
              <a:rPr lang="ru-RU" dirty="0" smtClean="0"/>
              <a:t> </a:t>
            </a:r>
          </a:p>
          <a:p>
            <a:pPr lvl="0">
              <a:buFont typeface="Wingdings" pitchFamily="2" charset="2"/>
              <a:buChar char="Ø"/>
            </a:pPr>
            <a:r>
              <a:rPr lang="ru-RU" dirty="0" err="1" smtClean="0"/>
              <a:t>қолдау  әрекетін  әлеуметтік-педагогикалық  және  психологиялық</a:t>
            </a:r>
            <a:endParaRPr lang="ru-RU" dirty="0" smtClean="0"/>
          </a:p>
          <a:p>
            <a:r>
              <a:rPr lang="ru-RU" dirty="0" smtClean="0"/>
              <a:t> </a:t>
            </a:r>
            <a:r>
              <a:rPr lang="ru-RU" dirty="0" err="1" smtClean="0"/>
              <a:t>жобалау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даму </a:t>
            </a:r>
            <a:r>
              <a:rPr lang="ru-RU" dirty="0" err="1" smtClean="0"/>
              <a:t>мүмкіндіктері шектеулі</a:t>
            </a:r>
            <a:r>
              <a:rPr lang="ru-RU" dirty="0" smtClean="0"/>
              <a:t> </a:t>
            </a:r>
            <a:r>
              <a:rPr lang="ru-RU" dirty="0" err="1" smtClean="0"/>
              <a:t>оқушыларды психологиялық-педагогикалық қолдау</a:t>
            </a:r>
            <a:r>
              <a:rPr lang="ru-RU" dirty="0" smtClean="0"/>
              <a:t> </a:t>
            </a:r>
            <a:endParaRPr lang="ru-RU" dirty="0" smtClean="0"/>
          </a:p>
          <a:p>
            <a:pPr lvl="0"/>
            <a:r>
              <a:rPr lang="ru-RU" dirty="0" err="1" smtClean="0"/>
              <a:t>ата-аналарды</a:t>
            </a:r>
            <a:r>
              <a:rPr lang="ru-RU" dirty="0" smtClean="0"/>
              <a:t>, </a:t>
            </a:r>
            <a:r>
              <a:rPr lang="ru-RU" dirty="0" err="1" smtClean="0"/>
              <a:t>педагогикалық </a:t>
            </a:r>
            <a:r>
              <a:rPr lang="ru-RU" dirty="0" err="1" smtClean="0"/>
              <a:t>жәнебалалар </a:t>
            </a:r>
            <a:r>
              <a:rPr lang="ru-RU" dirty="0" err="1" smtClean="0"/>
              <a:t>ұжымын белсенді</a:t>
            </a:r>
            <a:r>
              <a:rPr lang="ru-RU" dirty="0" smtClean="0"/>
              <a:t> </a:t>
            </a:r>
            <a:r>
              <a:rPr lang="ru-RU" dirty="0" err="1" smtClean="0"/>
              <a:t>тарту</a:t>
            </a:r>
            <a:r>
              <a:rPr lang="ru-RU" dirty="0" smtClean="0"/>
              <a:t> </a:t>
            </a:r>
            <a:r>
              <a:rPr lang="ru-RU" dirty="0" err="1" smtClean="0"/>
              <a:t>болып</a:t>
            </a:r>
            <a:r>
              <a:rPr lang="ru-RU" dirty="0" smtClean="0"/>
              <a:t> </a:t>
            </a:r>
            <a:r>
              <a:rPr lang="ru-RU" dirty="0" err="1" smtClean="0"/>
              <a:t>табылады</a:t>
            </a:r>
            <a:r>
              <a:rPr lang="ru-RU" dirty="0" smtClean="0"/>
              <a:t> </a:t>
            </a:r>
            <a:r>
              <a:rPr lang="ru-RU" dirty="0" smtClean="0"/>
              <a:t>[</a:t>
            </a:r>
            <a:endParaRPr lang="ru-RU" dirty="0" smtClean="0"/>
          </a:p>
          <a:p>
            <a:pPr lvl="0">
              <a:buFont typeface="Wingdings" pitchFamily="2" charset="2"/>
              <a:buChar char="Ø"/>
            </a:pPr>
            <a:endParaRPr lang="kk-KZ" dirty="0" smtClean="0"/>
          </a:p>
          <a:p>
            <a:pPr lvl="0">
              <a:buFont typeface="Wingdings" pitchFamily="2" charset="2"/>
              <a:buChar char="Ø"/>
            </a:pPr>
            <a:endParaRPr lang="kk-KZ" dirty="0" smtClean="0"/>
          </a:p>
          <a:p>
            <a:pPr lvl="0"/>
            <a:endParaRPr lang="ru-RU" dirty="0" smtClean="0"/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pic>
        <p:nvPicPr>
          <p:cNvPr id="6" name="Рисунок 5" descr="Памятка для воспитателей на тему: &quot;Инклюзивное образование в ДОУ&quot;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4581128"/>
            <a:ext cx="4032448" cy="1866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</TotalTime>
  <Words>281</Words>
  <Application>Microsoft Office PowerPoint</Application>
  <PresentationFormat>Экран (4:3)</PresentationFormat>
  <Paragraphs>55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Манав Алмагуль</dc:creator>
  <cp:lastModifiedBy>Манав Алмагуль</cp:lastModifiedBy>
  <cp:revision>12</cp:revision>
  <dcterms:created xsi:type="dcterms:W3CDTF">2020-06-05T10:13:39Z</dcterms:created>
  <dcterms:modified xsi:type="dcterms:W3CDTF">2020-06-05T11:47:00Z</dcterms:modified>
</cp:coreProperties>
</file>