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1" r:id="rId3"/>
    <p:sldId id="263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edu.mcfr.kz/images/articles/3882/5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229600" cy="4525963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</a:rPr>
              <a:t>Арнайы білім беру-баланың өзін әлеуметтік ортада өзге тұлғалармен тең ұстап, бейімделуіне жол ашады.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ru-RU" dirty="0" err="1" smtClean="0"/>
              <a:t>Арнайы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беруде</a:t>
            </a:r>
            <a:r>
              <a:rPr lang="ru-RU" dirty="0" smtClean="0"/>
              <a:t>-  </a:t>
            </a:r>
            <a:r>
              <a:rPr lang="ru-RU" dirty="0" err="1" smtClean="0"/>
              <a:t>психологиялық-педагогикалық қолдау маңызды рөл атқарады.</a:t>
            </a:r>
            <a:r>
              <a:rPr lang="ru-RU" dirty="0" smtClean="0"/>
              <a:t> </a:t>
            </a:r>
            <a:r>
              <a:rPr lang="ru-RU" dirty="0" err="1" smtClean="0"/>
              <a:t>Психологиялық-педагогикалық қолдау мамандардың жүйелі ұйымдасқан, бір</a:t>
            </a:r>
            <a:r>
              <a:rPr lang="ru-RU" dirty="0" smtClean="0"/>
              <a:t> </a:t>
            </a:r>
            <a:r>
              <a:rPr lang="ru-RU" dirty="0" err="1" smtClean="0"/>
              <a:t>тұтас әрекеттерінің барысында</a:t>
            </a:r>
            <a:r>
              <a:rPr lang="ru-RU" dirty="0" smtClean="0"/>
              <a:t> </a:t>
            </a:r>
            <a:r>
              <a:rPr lang="ru-RU" dirty="0" err="1" smtClean="0"/>
              <a:t>әрбір баланың білім</a:t>
            </a:r>
            <a:r>
              <a:rPr lang="ru-RU" dirty="0" smtClean="0"/>
              <a:t> </a:t>
            </a:r>
            <a:r>
              <a:rPr lang="ru-RU" dirty="0" err="1" smtClean="0"/>
              <a:t>беру-тәрбие үдерісінде өз мүмкіндігі </a:t>
            </a:r>
            <a:r>
              <a:rPr lang="ru-RU" dirty="0" smtClean="0"/>
              <a:t>мен </a:t>
            </a:r>
            <a:r>
              <a:rPr lang="ru-RU" dirty="0" err="1" smtClean="0"/>
              <a:t>қажеттіліктеріне сәйкес табысты</a:t>
            </a:r>
            <a:r>
              <a:rPr lang="ru-RU" dirty="0" smtClean="0"/>
              <a:t> </a:t>
            </a:r>
            <a:r>
              <a:rPr lang="ru-RU" dirty="0" err="1" smtClean="0"/>
              <a:t>оқуы мен</a:t>
            </a:r>
            <a:r>
              <a:rPr lang="ru-RU" dirty="0" smtClean="0"/>
              <a:t>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үшін қажетті әлеуметтік-психологиялық және педагогикалық қолдау балаға көмек </a:t>
            </a:r>
            <a:r>
              <a:rPr lang="ru-RU" dirty="0" smtClean="0"/>
              <a:t>(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қолдау</a:t>
            </a:r>
            <a:r>
              <a:rPr lang="ru-RU" dirty="0" smtClean="0"/>
              <a:t>) </a:t>
            </a:r>
            <a:r>
              <a:rPr lang="ru-RU" dirty="0" err="1" smtClean="0"/>
              <a:t>көрсетудің ерекше</a:t>
            </a:r>
            <a:r>
              <a:rPr lang="ru-RU" dirty="0" smtClean="0"/>
              <a:t> </a:t>
            </a:r>
            <a:r>
              <a:rPr lang="ru-RU" dirty="0" err="1" smtClean="0"/>
              <a:t>түрі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Отчет о проведении Недели инклюзивного образования — МБДОУ №30 Берез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0"/>
            <a:ext cx="3218116" cy="177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-9320644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err="1" smtClean="0"/>
              <a:t>Арнайы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білім</a:t>
            </a:r>
            <a:r>
              <a:rPr lang="ru-RU" sz="1200" dirty="0" smtClean="0"/>
              <a:t> </a:t>
            </a:r>
            <a:r>
              <a:rPr lang="ru-RU" sz="1200" dirty="0" err="1" smtClean="0"/>
              <a:t>беруде</a:t>
            </a:r>
            <a:r>
              <a:rPr lang="ru-RU" sz="1200" dirty="0" smtClean="0"/>
              <a:t> </a:t>
            </a:r>
            <a:r>
              <a:rPr lang="ru-RU" sz="1200" dirty="0" err="1" smtClean="0"/>
              <a:t>психологиялық-педагогикалық қолдау төмендегілерге бағытталуы тиіс</a:t>
            </a:r>
            <a:r>
              <a:rPr lang="ru-RU" sz="1200" dirty="0" smtClean="0"/>
              <a:t>:</a:t>
            </a: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pPr lvl="1"/>
            <a:r>
              <a:rPr lang="ru-RU" sz="1200" dirty="0" err="1" smtClean="0"/>
              <a:t>баланың денсаулығын және дене</a:t>
            </a:r>
            <a:r>
              <a:rPr lang="ru-RU" sz="1200" dirty="0" smtClean="0"/>
              <a:t> </a:t>
            </a:r>
            <a:r>
              <a:rPr lang="ru-RU" sz="1200" dirty="0" err="1" smtClean="0"/>
              <a:t>күшін қолдау: </a:t>
            </a:r>
            <a:r>
              <a:rPr lang="ru-RU" sz="1200" dirty="0" smtClean="0"/>
              <a:t>бала </a:t>
            </a:r>
            <a:r>
              <a:rPr lang="ru-RU" sz="1200" dirty="0" err="1" smtClean="0"/>
              <a:t>өмірінің денсаулық-сақтау түзімін ұйымдастыру</a:t>
            </a:r>
            <a:r>
              <a:rPr lang="ru-RU" sz="1200" dirty="0" smtClean="0"/>
              <a:t>, </a:t>
            </a:r>
            <a:r>
              <a:rPr lang="ru-RU" sz="1200" dirty="0" err="1" smtClean="0"/>
              <a:t>оларды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жеке</a:t>
            </a:r>
            <a:r>
              <a:rPr lang="ru-RU" sz="1200" dirty="0" smtClean="0"/>
              <a:t> </a:t>
            </a:r>
            <a:r>
              <a:rPr lang="ru-RU" sz="1200" dirty="0" err="1" smtClean="0"/>
              <a:t>таңдалған қимылдық белсенділіктерге</a:t>
            </a:r>
            <a:r>
              <a:rPr lang="ru-RU" sz="1200" dirty="0" smtClean="0"/>
              <a:t>, </a:t>
            </a:r>
            <a:r>
              <a:rPr lang="ru-RU" sz="1200" dirty="0" err="1" smtClean="0"/>
              <a:t>денсаулықты нығайтатын сабақтарға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қатыстыру</a:t>
            </a:r>
            <a:r>
              <a:rPr lang="ru-RU" sz="1100" dirty="0" smtClean="0"/>
              <a:t>;</a:t>
            </a:r>
          </a:p>
          <a:p>
            <a:pPr>
              <a:buNone/>
            </a:pPr>
            <a:r>
              <a:rPr lang="ru-RU" sz="1100" dirty="0" smtClean="0"/>
              <a:t> </a:t>
            </a:r>
          </a:p>
          <a:p>
            <a:pPr lvl="1"/>
            <a:r>
              <a:rPr lang="ru-RU" sz="1100" dirty="0" err="1" smtClean="0"/>
              <a:t>балалардың зерде</a:t>
            </a:r>
            <a:r>
              <a:rPr lang="ru-RU" sz="1100" dirty="0" smtClean="0"/>
              <a:t> </a:t>
            </a:r>
            <a:r>
              <a:rPr lang="ru-RU" sz="1100" dirty="0" err="1" smtClean="0"/>
              <a:t>дамуын</a:t>
            </a:r>
            <a:r>
              <a:rPr lang="ru-RU" sz="1100" dirty="0" smtClean="0"/>
              <a:t> </a:t>
            </a:r>
            <a:r>
              <a:rPr lang="ru-RU" sz="1100" dirty="0" err="1" smtClean="0"/>
              <a:t>қолдау: әрбір баланың танымдық ерекшелігін</a:t>
            </a:r>
            <a:r>
              <a:rPr lang="ru-RU" sz="1100" dirty="0" smtClean="0"/>
              <a:t> </a:t>
            </a:r>
            <a:r>
              <a:rPr lang="ru-RU" sz="1100" dirty="0" err="1" smtClean="0"/>
              <a:t>анықтау және дамыту</a:t>
            </a:r>
            <a:r>
              <a:rPr lang="ru-RU" sz="1100" dirty="0" smtClean="0"/>
              <a:t>, </a:t>
            </a:r>
            <a:r>
              <a:rPr lang="ru-RU" sz="1100" dirty="0" err="1" smtClean="0"/>
              <a:t>оқу әрекетінің табысты</a:t>
            </a:r>
            <a:r>
              <a:rPr lang="ru-RU" sz="1100" dirty="0" smtClean="0"/>
              <a:t> </a:t>
            </a:r>
            <a:r>
              <a:rPr lang="ru-RU" sz="1100" dirty="0" err="1" smtClean="0"/>
              <a:t>болуы</a:t>
            </a:r>
            <a:r>
              <a:rPr lang="ru-RU" sz="1100" dirty="0" smtClean="0"/>
              <a:t> </a:t>
            </a:r>
            <a:r>
              <a:rPr lang="ru-RU" sz="1100" dirty="0" err="1" smtClean="0"/>
              <a:t>үшін жағдай тудыру</a:t>
            </a:r>
            <a:r>
              <a:rPr lang="ru-RU" sz="1100" dirty="0" smtClean="0"/>
              <a:t>;</a:t>
            </a:r>
          </a:p>
          <a:p>
            <a:endParaRPr lang="ru-RU" sz="1100" dirty="0" smtClean="0"/>
          </a:p>
          <a:p>
            <a:pPr lvl="1"/>
            <a:r>
              <a:rPr lang="ru-RU" sz="1100" dirty="0" err="1" smtClean="0"/>
              <a:t>баланы</a:t>
            </a:r>
            <a:r>
              <a:rPr lang="ru-RU" sz="1100" dirty="0" smtClean="0"/>
              <a:t> </a:t>
            </a:r>
            <a:endParaRPr lang="ru-RU" sz="1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38400" y="-9168244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err="1" smtClean="0"/>
              <a:t>Арнайы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білім</a:t>
            </a:r>
            <a:r>
              <a:rPr lang="ru-RU" sz="1200" dirty="0" smtClean="0"/>
              <a:t> </a:t>
            </a:r>
            <a:r>
              <a:rPr lang="ru-RU" sz="1200" dirty="0" err="1" smtClean="0"/>
              <a:t>беруде</a:t>
            </a:r>
            <a:r>
              <a:rPr lang="ru-RU" sz="1200" dirty="0" smtClean="0"/>
              <a:t> </a:t>
            </a:r>
            <a:r>
              <a:rPr lang="ru-RU" sz="1200" dirty="0" err="1" smtClean="0"/>
              <a:t>психологиялық-педагогикалық қолдау төмендегілерге бағытталуы тиіс</a:t>
            </a:r>
            <a:r>
              <a:rPr lang="ru-RU" sz="1200" dirty="0" smtClean="0"/>
              <a:t>:</a:t>
            </a: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pPr lvl="1"/>
            <a:r>
              <a:rPr lang="ru-RU" sz="1200" dirty="0" err="1" smtClean="0"/>
              <a:t>баланың денсаулығын және дене</a:t>
            </a:r>
            <a:r>
              <a:rPr lang="ru-RU" sz="1200" dirty="0" smtClean="0"/>
              <a:t> </a:t>
            </a:r>
            <a:r>
              <a:rPr lang="ru-RU" sz="1200" dirty="0" err="1" smtClean="0"/>
              <a:t>күшін қолдау: </a:t>
            </a:r>
            <a:r>
              <a:rPr lang="ru-RU" sz="1200" dirty="0" smtClean="0"/>
              <a:t>бала </a:t>
            </a:r>
            <a:r>
              <a:rPr lang="ru-RU" sz="1200" dirty="0" err="1" smtClean="0"/>
              <a:t>өмірінің денсаулық-сақтау түзімін ұйымдастыру</a:t>
            </a:r>
            <a:r>
              <a:rPr lang="ru-RU" sz="1200" dirty="0" smtClean="0"/>
              <a:t>, </a:t>
            </a:r>
            <a:r>
              <a:rPr lang="ru-RU" sz="1200" dirty="0" err="1" smtClean="0"/>
              <a:t>оларды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жеке</a:t>
            </a:r>
            <a:r>
              <a:rPr lang="ru-RU" sz="1200" dirty="0" smtClean="0"/>
              <a:t> </a:t>
            </a:r>
            <a:r>
              <a:rPr lang="ru-RU" sz="1200" dirty="0" err="1" smtClean="0"/>
              <a:t>таңдалған қимылдық белсенділіктерге</a:t>
            </a:r>
            <a:r>
              <a:rPr lang="ru-RU" sz="1200" dirty="0" smtClean="0"/>
              <a:t>, </a:t>
            </a:r>
            <a:r>
              <a:rPr lang="ru-RU" sz="1200" dirty="0" err="1" smtClean="0"/>
              <a:t>денсаулықты нығайтатын сабақтарға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қатыстыру</a:t>
            </a:r>
            <a:r>
              <a:rPr lang="ru-RU" sz="1100" dirty="0" smtClean="0"/>
              <a:t>;</a:t>
            </a:r>
          </a:p>
          <a:p>
            <a:pPr>
              <a:buNone/>
            </a:pPr>
            <a:r>
              <a:rPr lang="ru-RU" sz="1100" dirty="0" smtClean="0"/>
              <a:t> </a:t>
            </a:r>
          </a:p>
          <a:p>
            <a:pPr lvl="1"/>
            <a:r>
              <a:rPr lang="ru-RU" sz="1100" dirty="0" err="1" smtClean="0"/>
              <a:t>балалардың зерде</a:t>
            </a:r>
            <a:r>
              <a:rPr lang="ru-RU" sz="1100" dirty="0" smtClean="0"/>
              <a:t> </a:t>
            </a:r>
            <a:r>
              <a:rPr lang="ru-RU" sz="1100" dirty="0" err="1" smtClean="0"/>
              <a:t>дамуын</a:t>
            </a:r>
            <a:r>
              <a:rPr lang="ru-RU" sz="1100" dirty="0" smtClean="0"/>
              <a:t> </a:t>
            </a:r>
            <a:r>
              <a:rPr lang="ru-RU" sz="1100" dirty="0" err="1" smtClean="0"/>
              <a:t>қолдау: әрбір баланың танымдық ерекшелігін</a:t>
            </a:r>
            <a:r>
              <a:rPr lang="ru-RU" sz="1100" dirty="0" smtClean="0"/>
              <a:t> </a:t>
            </a:r>
            <a:r>
              <a:rPr lang="ru-RU" sz="1100" dirty="0" err="1" smtClean="0"/>
              <a:t>анықтау және дамыту</a:t>
            </a:r>
            <a:r>
              <a:rPr lang="ru-RU" sz="1100" dirty="0" smtClean="0"/>
              <a:t>, </a:t>
            </a:r>
            <a:r>
              <a:rPr lang="ru-RU" sz="1100" dirty="0" err="1" smtClean="0"/>
              <a:t>оқу әрекетінің табысты</a:t>
            </a:r>
            <a:r>
              <a:rPr lang="ru-RU" sz="1100" dirty="0" smtClean="0"/>
              <a:t> </a:t>
            </a:r>
            <a:r>
              <a:rPr lang="ru-RU" sz="1100" dirty="0" err="1" smtClean="0"/>
              <a:t>болуы</a:t>
            </a:r>
            <a:r>
              <a:rPr lang="ru-RU" sz="1100" dirty="0" smtClean="0"/>
              <a:t> </a:t>
            </a:r>
            <a:r>
              <a:rPr lang="ru-RU" sz="1100" dirty="0" err="1" smtClean="0"/>
              <a:t>үшін жағдай тудыру</a:t>
            </a:r>
            <a:r>
              <a:rPr lang="ru-RU" sz="1100" dirty="0" smtClean="0"/>
              <a:t>;</a:t>
            </a:r>
          </a:p>
          <a:p>
            <a:endParaRPr lang="ru-RU" sz="1100" dirty="0" smtClean="0"/>
          </a:p>
          <a:p>
            <a:pPr lvl="1"/>
            <a:r>
              <a:rPr lang="ru-RU" sz="1100" dirty="0" err="1" smtClean="0"/>
              <a:t>баланы</a:t>
            </a:r>
            <a:r>
              <a:rPr lang="ru-RU" sz="1100" dirty="0" smtClean="0"/>
              <a:t> 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90800" y="-9015844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err="1" smtClean="0"/>
              <a:t>Арнайы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білім</a:t>
            </a:r>
            <a:r>
              <a:rPr lang="ru-RU" sz="1200" dirty="0" smtClean="0"/>
              <a:t> </a:t>
            </a:r>
            <a:r>
              <a:rPr lang="ru-RU" sz="1200" dirty="0" err="1" smtClean="0"/>
              <a:t>беруде</a:t>
            </a:r>
            <a:r>
              <a:rPr lang="ru-RU" sz="1200" dirty="0" smtClean="0"/>
              <a:t> </a:t>
            </a:r>
            <a:r>
              <a:rPr lang="ru-RU" sz="1200" dirty="0" err="1" smtClean="0"/>
              <a:t>психологиялық-педагогикалық қолдау төмендегілерге бағытталуы тиіс</a:t>
            </a:r>
            <a:r>
              <a:rPr lang="ru-RU" sz="1200" dirty="0" smtClean="0"/>
              <a:t>:</a:t>
            </a: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pPr lvl="1"/>
            <a:r>
              <a:rPr lang="ru-RU" sz="1200" dirty="0" err="1" smtClean="0"/>
              <a:t>баланың денсаулығын және дене</a:t>
            </a:r>
            <a:r>
              <a:rPr lang="ru-RU" sz="1200" dirty="0" smtClean="0"/>
              <a:t> </a:t>
            </a:r>
            <a:r>
              <a:rPr lang="ru-RU" sz="1200" dirty="0" err="1" smtClean="0"/>
              <a:t>күшін қолдау: </a:t>
            </a:r>
            <a:r>
              <a:rPr lang="ru-RU" sz="1200" dirty="0" smtClean="0"/>
              <a:t>бала </a:t>
            </a:r>
            <a:r>
              <a:rPr lang="ru-RU" sz="1200" dirty="0" err="1" smtClean="0"/>
              <a:t>өмірінің денсаулық-сақтау түзімін ұйымдастыру</a:t>
            </a:r>
            <a:r>
              <a:rPr lang="ru-RU" sz="1200" dirty="0" smtClean="0"/>
              <a:t>, </a:t>
            </a:r>
            <a:r>
              <a:rPr lang="ru-RU" sz="1200" dirty="0" err="1" smtClean="0"/>
              <a:t>оларды</a:t>
            </a:r>
            <a:r>
              <a:rPr lang="ru-RU" sz="1200" dirty="0" smtClean="0"/>
              <a:t> </a:t>
            </a:r>
            <a:r>
              <a:rPr lang="ru-RU" sz="1200" dirty="0" err="1" smtClean="0"/>
              <a:t>жеке</a:t>
            </a:r>
            <a:r>
              <a:rPr lang="ru-RU" sz="1200" dirty="0" smtClean="0"/>
              <a:t> </a:t>
            </a:r>
            <a:r>
              <a:rPr lang="ru-RU" sz="1200" dirty="0" err="1" smtClean="0"/>
              <a:t>таңдалған қимылдық белсенділіктерге</a:t>
            </a:r>
            <a:r>
              <a:rPr lang="ru-RU" sz="1200" dirty="0" smtClean="0"/>
              <a:t>, </a:t>
            </a:r>
            <a:r>
              <a:rPr lang="ru-RU" sz="1200" dirty="0" err="1" smtClean="0"/>
              <a:t>денсаулықты нығайтатын сабақтарға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қатыстыру</a:t>
            </a:r>
            <a:r>
              <a:rPr lang="ru-RU" sz="1100" dirty="0" smtClean="0"/>
              <a:t>;</a:t>
            </a:r>
          </a:p>
          <a:p>
            <a:pPr>
              <a:buNone/>
            </a:pPr>
            <a:r>
              <a:rPr lang="ru-RU" sz="1100" dirty="0" smtClean="0"/>
              <a:t> </a:t>
            </a:r>
          </a:p>
          <a:p>
            <a:pPr lvl="1"/>
            <a:r>
              <a:rPr lang="ru-RU" sz="1100" dirty="0" err="1" smtClean="0"/>
              <a:t>балалардың зерде</a:t>
            </a:r>
            <a:r>
              <a:rPr lang="ru-RU" sz="1100" dirty="0" smtClean="0"/>
              <a:t> </a:t>
            </a:r>
            <a:r>
              <a:rPr lang="ru-RU" sz="1100" dirty="0" err="1" smtClean="0"/>
              <a:t>дамуын</a:t>
            </a:r>
            <a:r>
              <a:rPr lang="ru-RU" sz="1100" dirty="0" smtClean="0"/>
              <a:t> </a:t>
            </a:r>
            <a:r>
              <a:rPr lang="ru-RU" sz="1100" dirty="0" err="1" smtClean="0"/>
              <a:t>қолдау: әрбір баланың танымдық ерекшелігін</a:t>
            </a:r>
            <a:r>
              <a:rPr lang="ru-RU" sz="1100" dirty="0" smtClean="0"/>
              <a:t> </a:t>
            </a:r>
            <a:r>
              <a:rPr lang="ru-RU" sz="1100" dirty="0" err="1" smtClean="0"/>
              <a:t>анықтау және дамыту</a:t>
            </a:r>
            <a:r>
              <a:rPr lang="ru-RU" sz="1100" dirty="0" smtClean="0"/>
              <a:t>, </a:t>
            </a:r>
            <a:r>
              <a:rPr lang="ru-RU" sz="1100" dirty="0" err="1" smtClean="0"/>
              <a:t>оқу әрекетінің табысты</a:t>
            </a:r>
            <a:r>
              <a:rPr lang="ru-RU" sz="1100" dirty="0" smtClean="0"/>
              <a:t> </a:t>
            </a:r>
            <a:r>
              <a:rPr lang="ru-RU" sz="1100" dirty="0" err="1" smtClean="0"/>
              <a:t>болуы</a:t>
            </a:r>
            <a:r>
              <a:rPr lang="ru-RU" sz="1100" dirty="0" smtClean="0"/>
              <a:t> </a:t>
            </a:r>
            <a:r>
              <a:rPr lang="ru-RU" sz="1100" dirty="0" err="1" smtClean="0"/>
              <a:t>үшін жағдай тудыру</a:t>
            </a:r>
            <a:r>
              <a:rPr lang="ru-RU" sz="1100" dirty="0" smtClean="0"/>
              <a:t>;</a:t>
            </a:r>
          </a:p>
          <a:p>
            <a:endParaRPr lang="ru-RU" sz="1100" dirty="0" smtClean="0"/>
          </a:p>
          <a:p>
            <a:pPr lvl="1"/>
            <a:r>
              <a:rPr lang="ru-RU" sz="1100" dirty="0" err="1" smtClean="0"/>
              <a:t>баланы</a:t>
            </a:r>
            <a:r>
              <a:rPr lang="ru-RU" sz="1100" dirty="0" smtClean="0"/>
              <a:t> </a:t>
            </a:r>
            <a:endParaRPr lang="ru-RU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188640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Арнайы білім беруде 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психологиялық-педагогикалық 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қолдау бағыттары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2060848"/>
            <a:ext cx="8460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ru-RU" dirty="0" smtClean="0"/>
              <a:t>       </a:t>
            </a:r>
            <a:r>
              <a:rPr lang="ru-RU" dirty="0" err="1" smtClean="0"/>
              <a:t>Баланың денсаулығын және күшін </a:t>
            </a:r>
            <a:r>
              <a:rPr lang="ru-RU" dirty="0" err="1" smtClean="0"/>
              <a:t>қолдау: </a:t>
            </a:r>
            <a:r>
              <a:rPr lang="ru-RU" dirty="0" smtClean="0"/>
              <a:t>бала </a:t>
            </a:r>
            <a:r>
              <a:rPr lang="ru-RU" dirty="0" err="1" smtClean="0"/>
              <a:t>өмірінің </a:t>
            </a:r>
            <a:r>
              <a:rPr lang="ru-RU" dirty="0" err="1" smtClean="0"/>
              <a:t>денсаулық-сақтау түзімін ұйымдастыру</a:t>
            </a:r>
            <a:r>
              <a:rPr lang="ru-RU" dirty="0" smtClean="0"/>
              <a:t>,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таңдалған қимылдық белсенділіктерге</a:t>
            </a:r>
            <a:r>
              <a:rPr lang="ru-RU" dirty="0" smtClean="0"/>
              <a:t>,  </a:t>
            </a:r>
            <a:r>
              <a:rPr lang="ru-RU" dirty="0" err="1" smtClean="0"/>
              <a:t>денсаулықты нығайтатын сабақтарға  қатыстыру</a:t>
            </a:r>
            <a:r>
              <a:rPr lang="ru-RU" dirty="0" smtClean="0"/>
              <a:t>;</a:t>
            </a:r>
          </a:p>
          <a:p>
            <a:pPr lvl="1"/>
            <a:endParaRPr lang="kk-KZ" dirty="0" smtClean="0"/>
          </a:p>
          <a:p>
            <a:pPr lvl="1">
              <a:buFont typeface="Wingdings" pitchFamily="2" charset="2"/>
              <a:buChar char="Ø"/>
            </a:pPr>
            <a:r>
              <a:rPr lang="kk-KZ" dirty="0" smtClean="0"/>
              <a:t> балалардың зерде дамуын қолдау, әрбір баланың жеке танымдық ерекшелігін анықтау және дамыту, оқу әрекетінің табысты болуы үшін жағдай тудыру</a:t>
            </a:r>
          </a:p>
          <a:p>
            <a:pPr lvl="1"/>
            <a:endParaRPr lang="kk-KZ" dirty="0" smtClean="0"/>
          </a:p>
          <a:p>
            <a:pPr lvl="1">
              <a:buFont typeface="Wingdings" pitchFamily="2" charset="2"/>
              <a:buChar char="Ø"/>
            </a:pPr>
            <a:r>
              <a:rPr lang="kk-KZ" dirty="0" smtClean="0"/>
              <a:t>  баланы қарым-қатынас саласында қолдау:</a:t>
            </a:r>
            <a:r>
              <a:rPr lang="ru-RU" dirty="0" err="1" smtClean="0"/>
              <a:t>балаларға гуманистік</a:t>
            </a:r>
            <a:r>
              <a:rPr lang="ru-RU" dirty="0" smtClean="0"/>
              <a:t> </a:t>
            </a:r>
            <a:r>
              <a:rPr lang="ru-RU" dirty="0" err="1" smtClean="0"/>
              <a:t>өзара әрекеттенуіне жағдай тудыру</a:t>
            </a:r>
            <a:r>
              <a:rPr lang="ru-RU" dirty="0" smtClean="0"/>
              <a:t>, </a:t>
            </a:r>
            <a:r>
              <a:rPr lang="ru-RU" dirty="0" err="1" smtClean="0"/>
              <a:t>балалардың қолы </a:t>
            </a:r>
            <a:r>
              <a:rPr lang="ru-RU" dirty="0" smtClean="0"/>
              <a:t>бос </a:t>
            </a:r>
            <a:r>
              <a:rPr lang="ru-RU" dirty="0" err="1" smtClean="0"/>
              <a:t>кезіндегі</a:t>
            </a:r>
            <a:r>
              <a:rPr lang="ru-RU" dirty="0" smtClean="0"/>
              <a:t> </a:t>
            </a:r>
            <a:r>
              <a:rPr lang="ru-RU" dirty="0" err="1" smtClean="0"/>
              <a:t>әрекеттерде жеке</a:t>
            </a:r>
            <a:r>
              <a:rPr lang="ru-RU" dirty="0" smtClean="0"/>
              <a:t> </a:t>
            </a:r>
            <a:r>
              <a:rPr lang="ru-RU" dirty="0" err="1" smtClean="0"/>
              <a:t>қабілеттерін байқатуларын қолдау</a:t>
            </a:r>
            <a:r>
              <a:rPr lang="ru-RU" dirty="0" smtClean="0"/>
              <a:t>, </a:t>
            </a:r>
            <a:r>
              <a:rPr lang="ru-RU" dirty="0" err="1" smtClean="0"/>
              <a:t>тәртіп түрін саналы</a:t>
            </a:r>
            <a:r>
              <a:rPr lang="ru-RU" dirty="0" smtClean="0"/>
              <a:t> </a:t>
            </a:r>
            <a:r>
              <a:rPr lang="ru-RU" dirty="0" err="1" smtClean="0"/>
              <a:t>түрде таңдауына көмектесу</a:t>
            </a:r>
            <a:r>
              <a:rPr lang="ru-RU" dirty="0" smtClean="0"/>
              <a:t>;</a:t>
            </a:r>
          </a:p>
          <a:p>
            <a:pPr lvl="1">
              <a:buFont typeface="Wingdings" pitchFamily="2" charset="2"/>
              <a:buChar char="Ø"/>
            </a:pPr>
            <a:endParaRPr lang="kk-KZ" dirty="0" smtClean="0"/>
          </a:p>
          <a:p>
            <a:pPr lvl="0">
              <a:buFont typeface="Wingdings" pitchFamily="2" charset="2"/>
              <a:buChar char="Ø"/>
            </a:pPr>
            <a:r>
              <a:rPr lang="kk-KZ" dirty="0" smtClean="0"/>
              <a:t> </a:t>
            </a:r>
            <a:r>
              <a:rPr lang="kk-KZ" dirty="0" smtClean="0"/>
              <a:t>     </a:t>
            </a:r>
            <a:r>
              <a:rPr lang="ru-RU" dirty="0" err="1" smtClean="0"/>
              <a:t>баланың </a:t>
            </a:r>
            <a:r>
              <a:rPr lang="ru-RU" dirty="0" err="1" smtClean="0"/>
              <a:t>жанұясын қолдау: жанұялық қатынасты зерттеу</a:t>
            </a:r>
            <a:r>
              <a:rPr lang="ru-RU" dirty="0" smtClean="0"/>
              <a:t>, </a:t>
            </a:r>
            <a:r>
              <a:rPr lang="ru-RU" dirty="0" err="1" smtClean="0"/>
              <a:t>олардың</a:t>
            </a:r>
            <a:endParaRPr lang="ru-RU" dirty="0" smtClean="0"/>
          </a:p>
          <a:p>
            <a:pPr lvl="0"/>
            <a:r>
              <a:rPr lang="ru-RU" dirty="0" smtClean="0"/>
              <a:t>          </a:t>
            </a:r>
            <a:r>
              <a:rPr lang="ru-RU" dirty="0" err="1" smtClean="0"/>
              <a:t>үйлесімді болуына</a:t>
            </a:r>
            <a:r>
              <a:rPr lang="ru-RU" dirty="0" smtClean="0"/>
              <a:t> </a:t>
            </a:r>
            <a:r>
              <a:rPr lang="ru-RU" dirty="0" err="1" smtClean="0"/>
              <a:t>көмек көрсету.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endParaRPr lang="kk-KZ" dirty="0" smtClean="0"/>
          </a:p>
          <a:p>
            <a:pPr lvl="1">
              <a:buFont typeface="Wingdings" pitchFamily="2" charset="2"/>
              <a:buChar char="Ø"/>
            </a:pPr>
            <a:endParaRPr lang="kk-KZ" dirty="0" smtClean="0"/>
          </a:p>
          <a:p>
            <a:pPr lvl="1">
              <a:buFont typeface="Wingdings" pitchFamily="2" charset="2"/>
              <a:buChar char="Ø"/>
            </a:pPr>
            <a:endParaRPr lang="kk-KZ" dirty="0" smtClean="0"/>
          </a:p>
          <a:p>
            <a:pPr lvl="1">
              <a:buFont typeface="Wingdings" pitchFamily="2" charset="2"/>
              <a:buChar char="Ø"/>
            </a:pPr>
            <a:endParaRPr lang="ru-RU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4355976" y="1340768"/>
            <a:ext cx="432048" cy="792088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04664"/>
            <a:ext cx="8741945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kk-KZ" sz="2000" b="1" i="1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>
                <a:solidFill>
                  <a:srgbClr val="FF0000"/>
                </a:solidFill>
              </a:rPr>
              <a:t>               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Психологиялық-педагогикалық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қолдаудың негізгі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қағидалары</a:t>
            </a:r>
            <a:r>
              <a:rPr lang="ru-RU" dirty="0" err="1" smtClean="0"/>
              <a:t>: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endParaRPr lang="kk-KZ" dirty="0" smtClean="0"/>
          </a:p>
          <a:p>
            <a:pPr lvl="0">
              <a:buFont typeface="Wingdings" pitchFamily="2" charset="2"/>
              <a:buChar char="Ø"/>
            </a:pPr>
            <a:r>
              <a:rPr lang="kk-KZ" dirty="0" smtClean="0"/>
              <a:t> </a:t>
            </a:r>
            <a:r>
              <a:rPr lang="ru-RU" dirty="0" smtClean="0"/>
              <a:t>бала </a:t>
            </a:r>
            <a:r>
              <a:rPr lang="ru-RU" dirty="0" err="1" smtClean="0"/>
              <a:t>дамуындағы кез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мәселені шешудің кешенді</a:t>
            </a:r>
            <a:r>
              <a:rPr lang="ru-RU" dirty="0" smtClean="0"/>
              <a:t>, </a:t>
            </a:r>
            <a:r>
              <a:rPr lang="ru-RU" dirty="0" err="1" smtClean="0"/>
              <a:t>пәнаралық тәсілдері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үдеріндегі баланың дамуын</a:t>
            </a:r>
            <a:r>
              <a:rPr lang="ru-RU" dirty="0" smtClean="0"/>
              <a:t> </a:t>
            </a:r>
            <a:r>
              <a:rPr lang="ru-RU" dirty="0" err="1" smtClean="0"/>
              <a:t>қолдаудың үзіліссіздігі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 smtClean="0"/>
              <a:t>қолдау үдерісін ақпараттық-әдістемелік қамсыздандыру.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err="1" smtClean="0"/>
              <a:t>қолдау  әрекетін  әлеуметтік-педагогикалық  және  психологиялық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err="1" smtClean="0"/>
              <a:t>жобалау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даму </a:t>
            </a:r>
            <a:r>
              <a:rPr lang="ru-RU" dirty="0" err="1" smtClean="0"/>
              <a:t>мүмкіндіктері шектеулі</a:t>
            </a:r>
            <a:r>
              <a:rPr lang="ru-RU" dirty="0" smtClean="0"/>
              <a:t> </a:t>
            </a:r>
            <a:r>
              <a:rPr lang="ru-RU" dirty="0" err="1" smtClean="0"/>
              <a:t>оқушыларды психологиялық-педагогикалық қолдау</a:t>
            </a:r>
            <a:r>
              <a:rPr lang="ru-RU" dirty="0" smtClean="0"/>
              <a:t> </a:t>
            </a:r>
            <a:endParaRPr lang="ru-RU" dirty="0" smtClean="0"/>
          </a:p>
          <a:p>
            <a:pPr lvl="0"/>
            <a:r>
              <a:rPr lang="ru-RU" dirty="0" err="1" smtClean="0"/>
              <a:t>ата-аналарды</a:t>
            </a:r>
            <a:r>
              <a:rPr lang="ru-RU" dirty="0" smtClean="0"/>
              <a:t>, </a:t>
            </a:r>
            <a:r>
              <a:rPr lang="ru-RU" dirty="0" err="1" smtClean="0"/>
              <a:t>педагогикалық </a:t>
            </a:r>
            <a:r>
              <a:rPr lang="ru-RU" dirty="0" err="1" smtClean="0"/>
              <a:t>жәнебалалар </a:t>
            </a:r>
            <a:r>
              <a:rPr lang="ru-RU" dirty="0" err="1" smtClean="0"/>
              <a:t>ұжымын белсенді</a:t>
            </a:r>
            <a:r>
              <a:rPr lang="ru-RU" dirty="0" smtClean="0"/>
              <a:t> </a:t>
            </a:r>
            <a:r>
              <a:rPr lang="ru-RU" dirty="0" err="1" smtClean="0"/>
              <a:t>тарту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 </a:t>
            </a:r>
            <a:r>
              <a:rPr lang="ru-RU" dirty="0" smtClean="0"/>
              <a:t>[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endParaRPr lang="kk-KZ" dirty="0" smtClean="0"/>
          </a:p>
          <a:p>
            <a:pPr lvl="0">
              <a:buFont typeface="Wingdings" pitchFamily="2" charset="2"/>
              <a:buChar char="Ø"/>
            </a:pPr>
            <a:endParaRPr lang="kk-KZ" dirty="0" smtClean="0"/>
          </a:p>
          <a:p>
            <a:pPr lvl="0"/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pic>
        <p:nvPicPr>
          <p:cNvPr id="6" name="Рисунок 5" descr="Памятка для воспитателей на тему: &quot;Инклюзивное образование в ДОУ&quot;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581128"/>
            <a:ext cx="4032448" cy="186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281</Words>
  <Application>Microsoft Office PowerPoint</Application>
  <PresentationFormat>Экран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Эркер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Манав Алмагуль</dc:creator>
  <cp:lastModifiedBy>Манав Алмагуль</cp:lastModifiedBy>
  <cp:revision>12</cp:revision>
  <dcterms:created xsi:type="dcterms:W3CDTF">2020-06-05T10:13:39Z</dcterms:created>
  <dcterms:modified xsi:type="dcterms:W3CDTF">2020-06-05T11:47:00Z</dcterms:modified>
</cp:coreProperties>
</file>