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3" r:id="rId6"/>
    <p:sldId id="269" r:id="rId7"/>
    <p:sldId id="270" r:id="rId8"/>
    <p:sldId id="271" r:id="rId9"/>
    <p:sldId id="266" r:id="rId10"/>
    <p:sldId id="272" r:id="rId11"/>
    <p:sldId id="268"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96"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1E7F3EF-8EBF-49B6-8CC1-02E6506EF015}" type="datetimeFigureOut">
              <a:rPr lang="ru-RU" smtClean="0"/>
              <a:t>ср 24.07.19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330219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1E7F3EF-8EBF-49B6-8CC1-02E6506EF015}" type="datetimeFigureOut">
              <a:rPr lang="ru-RU" smtClean="0"/>
              <a:t>ср 24.07.19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3330557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1E7F3EF-8EBF-49B6-8CC1-02E6506EF015}" type="datetimeFigureOut">
              <a:rPr lang="ru-RU" smtClean="0"/>
              <a:t>ср 24.07.19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214904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1E7F3EF-8EBF-49B6-8CC1-02E6506EF015}" type="datetimeFigureOut">
              <a:rPr lang="ru-RU" smtClean="0"/>
              <a:t>ср 24.07.19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1493762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1E7F3EF-8EBF-49B6-8CC1-02E6506EF015}" type="datetimeFigureOut">
              <a:rPr lang="ru-RU" smtClean="0"/>
              <a:t>ср 24.07.19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122778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1E7F3EF-8EBF-49B6-8CC1-02E6506EF015}" type="datetimeFigureOut">
              <a:rPr lang="ru-RU" smtClean="0"/>
              <a:t>ср 24.07.19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1295106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1E7F3EF-8EBF-49B6-8CC1-02E6506EF015}" type="datetimeFigureOut">
              <a:rPr lang="ru-RU" smtClean="0"/>
              <a:t>ср 24.07.19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2293294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1E7F3EF-8EBF-49B6-8CC1-02E6506EF015}" type="datetimeFigureOut">
              <a:rPr lang="ru-RU" smtClean="0"/>
              <a:t>ср 24.07.19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320332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1E7F3EF-8EBF-49B6-8CC1-02E6506EF015}" type="datetimeFigureOut">
              <a:rPr lang="ru-RU" smtClean="0"/>
              <a:t>ср 24.07.19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2926514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1E7F3EF-8EBF-49B6-8CC1-02E6506EF015}" type="datetimeFigureOut">
              <a:rPr lang="ru-RU" smtClean="0"/>
              <a:t>ср 24.07.19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662221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1E7F3EF-8EBF-49B6-8CC1-02E6506EF015}" type="datetimeFigureOut">
              <a:rPr lang="ru-RU" smtClean="0"/>
              <a:t>ср 24.07.19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37CB66-C3EB-4B91-935F-F35FD91525CD}" type="slidenum">
              <a:rPr lang="ru-RU" smtClean="0"/>
              <a:t>‹#›</a:t>
            </a:fld>
            <a:endParaRPr lang="ru-RU"/>
          </a:p>
        </p:txBody>
      </p:sp>
    </p:spTree>
    <p:extLst>
      <p:ext uri="{BB962C8B-B14F-4D97-AF65-F5344CB8AC3E}">
        <p14:creationId xmlns:p14="http://schemas.microsoft.com/office/powerpoint/2010/main" val="3519720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E7F3EF-8EBF-49B6-8CC1-02E6506EF015}" type="datetimeFigureOut">
              <a:rPr lang="ru-RU" smtClean="0"/>
              <a:t>ср 24.07.19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7CB66-C3EB-4B91-935F-F35FD91525CD}" type="slidenum">
              <a:rPr lang="ru-RU" smtClean="0"/>
              <a:t>‹#›</a:t>
            </a:fld>
            <a:endParaRPr lang="ru-RU"/>
          </a:p>
        </p:txBody>
      </p:sp>
    </p:spTree>
    <p:extLst>
      <p:ext uri="{BB962C8B-B14F-4D97-AF65-F5344CB8AC3E}">
        <p14:creationId xmlns:p14="http://schemas.microsoft.com/office/powerpoint/2010/main" val="29558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3393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2458191" y="1401679"/>
            <a:ext cx="4882299" cy="707886"/>
          </a:xfrm>
          <a:prstGeom prst="rect">
            <a:avLst/>
          </a:prstGeom>
        </p:spPr>
        <p:txBody>
          <a:bodyPr wrap="none">
            <a:spAutoFit/>
          </a:bodyPr>
          <a:lstStyle/>
          <a:p>
            <a:r>
              <a:rPr lang="kk-KZ" sz="4000" b="1" spc="10" dirty="0">
                <a:latin typeface="Times New Roman" panose="02020603050405020304" pitchFamily="18" charset="0"/>
                <a:ea typeface="Calibri" panose="020F0502020204030204" pitchFamily="34" charset="0"/>
              </a:rPr>
              <a:t>Менің сыныптасым</a:t>
            </a:r>
            <a:endParaRPr lang="ru-RU" sz="4000" b="1" dirty="0"/>
          </a:p>
        </p:txBody>
      </p:sp>
    </p:spTree>
    <p:extLst>
      <p:ext uri="{BB962C8B-B14F-4D97-AF65-F5344CB8AC3E}">
        <p14:creationId xmlns:p14="http://schemas.microsoft.com/office/powerpoint/2010/main" val="9169248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513114" y="1093126"/>
            <a:ext cx="6096000" cy="2105192"/>
          </a:xfrm>
          <a:prstGeom prst="rect">
            <a:avLst/>
          </a:prstGeom>
        </p:spPr>
        <p:txBody>
          <a:bodyPr>
            <a:spAutoFit/>
          </a:bodyPr>
          <a:lstStyle/>
          <a:p>
            <a:pPr>
              <a:lnSpc>
                <a:spcPct val="115000"/>
              </a:lnSpc>
              <a:spcAft>
                <a:spcPts val="0"/>
              </a:spcAft>
              <a:tabLst>
                <a:tab pos="180340" algn="l"/>
              </a:tabLst>
            </a:pPr>
            <a:r>
              <a:rPr lang="kk-KZ" sz="2400" b="1" dirty="0">
                <a:latin typeface="Times New Roman" panose="02020603050405020304" pitchFamily="18" charset="0"/>
                <a:ea typeface="Calibri" panose="020F0502020204030204" pitchFamily="34" charset="0"/>
                <a:cs typeface="Times New Roman" panose="02020603050405020304" pitchFamily="18" charset="0"/>
              </a:rPr>
              <a:t>Үй тапсырмасы.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2400" dirty="0">
                <a:latin typeface="Times New Roman" panose="02020603050405020304" pitchFamily="18" charset="0"/>
                <a:ea typeface="Calibri" panose="020F0502020204030204" pitchFamily="34" charset="0"/>
                <a:cs typeface="Times New Roman" panose="02020603050405020304" pitchFamily="18" charset="0"/>
              </a:rPr>
              <a:t>1. №20 – сабақ. Достық туралы мақал – мәтелдер жазып келу.</a:t>
            </a:r>
            <a:endParaRPr lang="ru-RU" dirty="0">
              <a:latin typeface="Calibri" panose="020F0502020204030204" pitchFamily="34" charset="0"/>
              <a:ea typeface="Calibri" panose="020F0502020204030204" pitchFamily="34" charset="0"/>
              <a:cs typeface="Times New Roman" panose="02020603050405020304" pitchFamily="18" charset="0"/>
            </a:endParaRPr>
          </a:p>
          <a:p>
            <a:r>
              <a:rPr lang="kk-KZ" sz="2400" dirty="0">
                <a:latin typeface="Times New Roman" panose="02020603050405020304" pitchFamily="18" charset="0"/>
                <a:ea typeface="Calibri" panose="020F0502020204030204" pitchFamily="34" charset="0"/>
              </a:rPr>
              <a:t>2. Келесі сабақ. №21, «Бақыт іздеушілер» ертегісін оқып келу.</a:t>
            </a:r>
            <a:endParaRPr lang="ru-RU" sz="2400" dirty="0"/>
          </a:p>
        </p:txBody>
      </p:sp>
    </p:spTree>
    <p:extLst>
      <p:ext uri="{BB962C8B-B14F-4D97-AF65-F5344CB8AC3E}">
        <p14:creationId xmlns:p14="http://schemas.microsoft.com/office/powerpoint/2010/main" val="4458611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559732" y="600036"/>
            <a:ext cx="11072535" cy="3528658"/>
          </a:xfrm>
          <a:prstGeom prst="rect">
            <a:avLst/>
          </a:prstGeom>
        </p:spPr>
        <p:txBody>
          <a:bodyPr wrap="square">
            <a:spAutoFit/>
          </a:bodyPr>
          <a:lstStyle/>
          <a:p>
            <a:pPr algn="just">
              <a:lnSpc>
                <a:spcPct val="115000"/>
              </a:lnSpc>
              <a:spcAft>
                <a:spcPts val="0"/>
              </a:spcAft>
              <a:tabLst>
                <a:tab pos="180340" algn="l"/>
              </a:tabLst>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Сабақтың қорытынды сәті.</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2200" b="1" dirty="0" smtClean="0">
                <a:effectLst/>
                <a:latin typeface="Times New Roman" panose="02020603050405020304" pitchFamily="18" charset="0"/>
                <a:ea typeface="Calibri" panose="020F0502020204030204" pitchFamily="34" charset="0"/>
                <a:cs typeface="Times New Roman" panose="02020603050405020304" pitchFamily="18" charset="0"/>
              </a:rPr>
              <a:t>Тыныс алуға зейін қою. </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Мұғалім: Сіздерден аяқ-қолыңызды айқастырмай, түзу отыруыңызды өтінемін. Біз қазір тыныс алу жаттығуын жасаймыз. Тыныс алуға зейін қойған кезде, біздің ақылымыз дем алады. Ауаны ішке жұту кезінде тыныштық пен қуаныш қабылдаймыз. Демді сыртқа шығарған кезде өзіміздегі мазасыздықтарды сыртқа шығарамыз.</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Кәне, дайындалайық, балалар. Көзімізді жұмамыз..., арқамызды тіктейміз..., қолдарыңды тізеге қоюға болады...</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Д е м   а л..... ш ы ғ а р... (</a:t>
            </a:r>
            <a:r>
              <a:rPr lang="ru-RU" sz="2200" dirty="0" err="1" smtClean="0">
                <a:effectLst/>
                <a:latin typeface="Times New Roman" panose="02020603050405020304" pitchFamily="18" charset="0"/>
                <a:ea typeface="Calibri" panose="020F0502020204030204" pitchFamily="34" charset="0"/>
                <a:cs typeface="Times New Roman" panose="02020603050405020304" pitchFamily="18" charset="0"/>
              </a:rPr>
              <a:t>жаймен</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 9-10 </a:t>
            </a:r>
            <a:r>
              <a:rPr lang="ru-RU" sz="2200" dirty="0" err="1" smtClean="0">
                <a:effectLst/>
                <a:latin typeface="Times New Roman" panose="02020603050405020304" pitchFamily="18" charset="0"/>
                <a:ea typeface="Calibri" panose="020F0502020204030204" pitchFamily="34" charset="0"/>
                <a:cs typeface="Times New Roman" panose="02020603050405020304" pitchFamily="18" charset="0"/>
              </a:rPr>
              <a:t>рет</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smtClean="0">
                <a:effectLst/>
                <a:latin typeface="Times New Roman" panose="02020603050405020304" pitchFamily="18" charset="0"/>
                <a:ea typeface="Calibri" panose="020F0502020204030204" pitchFamily="34" charset="0"/>
                <a:cs typeface="Times New Roman" panose="02020603050405020304" pitchFamily="18" charset="0"/>
              </a:rPr>
              <a:t>немесе</a:t>
            </a: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1..................2 [</a:t>
            </a: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3</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kk-KZ" sz="2200" dirty="0" smtClean="0">
                <a:effectLst/>
                <a:latin typeface="Times New Roman" panose="02020603050405020304" pitchFamily="18" charset="0"/>
                <a:ea typeface="Calibri" panose="020F0502020204030204" pitchFamily="34" charset="0"/>
              </a:rPr>
              <a:t>Бүгінгі сабақтан игерген жақсы қасиеттерді есімізге түсіріп, жүрегімізге сақтайық.</a:t>
            </a:r>
            <a:endParaRPr lang="ru-RU" sz="2200" dirty="0"/>
          </a:p>
        </p:txBody>
      </p:sp>
    </p:spTree>
    <p:extLst>
      <p:ext uri="{BB962C8B-B14F-4D97-AF65-F5344CB8AC3E}">
        <p14:creationId xmlns:p14="http://schemas.microsoft.com/office/powerpoint/2010/main" val="3954196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579418" y="875267"/>
            <a:ext cx="6802582" cy="1791260"/>
          </a:xfrm>
          <a:prstGeom prst="rect">
            <a:avLst/>
          </a:prstGeom>
        </p:spPr>
        <p:txBody>
          <a:bodyPr wrap="square">
            <a:spAutoFit/>
          </a:bodyPr>
          <a:lstStyle/>
          <a:p>
            <a:pPr>
              <a:lnSpc>
                <a:spcPct val="115000"/>
              </a:lnSpc>
              <a:spcAft>
                <a:spcPts val="0"/>
              </a:spcAft>
            </a:pPr>
            <a:r>
              <a:rPr lang="kk-KZ" sz="3200" b="1" dirty="0">
                <a:latin typeface="Times New Roman" panose="02020603050405020304" pitchFamily="18" charset="0"/>
                <a:ea typeface="Calibri" panose="020F0502020204030204" pitchFamily="34" charset="0"/>
                <a:cs typeface="Times New Roman" panose="02020603050405020304" pitchFamily="18" charset="0"/>
              </a:rPr>
              <a:t>Құндылығы: </a:t>
            </a:r>
            <a:r>
              <a:rPr lang="kk-KZ" sz="3200" dirty="0">
                <a:latin typeface="Times New Roman" panose="02020603050405020304" pitchFamily="18" charset="0"/>
                <a:ea typeface="Calibri" panose="020F0502020204030204" pitchFamily="34" charset="0"/>
                <a:cs typeface="Times New Roman" panose="02020603050405020304" pitchFamily="18" charset="0"/>
              </a:rPr>
              <a:t>Сүйіспеншілік</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3200" b="1" dirty="0">
                <a:latin typeface="Times New Roman" panose="02020603050405020304" pitchFamily="18" charset="0"/>
                <a:ea typeface="Calibri" panose="020F0502020204030204" pitchFamily="34" charset="0"/>
                <a:cs typeface="Times New Roman" panose="02020603050405020304" pitchFamily="18" charset="0"/>
              </a:rPr>
              <a:t>Қасиеттері:</a:t>
            </a:r>
            <a:r>
              <a:rPr lang="kk-KZ" sz="3200" dirty="0">
                <a:latin typeface="Times New Roman" panose="02020603050405020304" pitchFamily="18" charset="0"/>
                <a:ea typeface="Calibri" panose="020F0502020204030204" pitchFamily="34" charset="0"/>
                <a:cs typeface="Times New Roman" panose="02020603050405020304" pitchFamily="18" charset="0"/>
              </a:rPr>
              <a:t> Кешірімшіл болу, шынайылық, жанашырлық.</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6933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191491" y="594244"/>
            <a:ext cx="6096000" cy="3681008"/>
          </a:xfrm>
          <a:prstGeom prst="rect">
            <a:avLst/>
          </a:prstGeom>
        </p:spPr>
        <p:txBody>
          <a:bodyPr>
            <a:spAutoFit/>
          </a:bodyPr>
          <a:lstStyle/>
          <a:p>
            <a:pPr>
              <a:lnSpc>
                <a:spcPct val="115000"/>
              </a:lnSpc>
              <a:spcAft>
                <a:spcPts val="0"/>
              </a:spcAft>
            </a:pPr>
            <a:r>
              <a:rPr lang="kk-KZ" sz="2200" b="1" i="1" dirty="0">
                <a:latin typeface="Times New Roman" panose="02020603050405020304" pitchFamily="18" charset="0"/>
                <a:ea typeface="Calibri" panose="020F0502020204030204" pitchFamily="34" charset="0"/>
                <a:cs typeface="Times New Roman" panose="02020603050405020304" pitchFamily="18" charset="0"/>
              </a:rPr>
              <a:t>Мақсаты:</a:t>
            </a:r>
            <a:r>
              <a:rPr lang="kk-KZ" sz="2200" dirty="0">
                <a:latin typeface="Times New Roman" panose="02020603050405020304" pitchFamily="18" charset="0"/>
                <a:ea typeface="Calibri" panose="020F0502020204030204" pitchFamily="34" charset="0"/>
                <a:cs typeface="Times New Roman" panose="02020603050405020304" pitchFamily="18" charset="0"/>
              </a:rPr>
              <a:t> Оқушыларға Отбасын қадірлеудің қажет екенін түсіндіре отырып, сүйіспеншілік құндылығының мәнін ашу.</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2200" b="1" i="1" dirty="0">
                <a:latin typeface="Times New Roman" panose="02020603050405020304" pitchFamily="18" charset="0"/>
                <a:ea typeface="Calibri" panose="020F0502020204030204" pitchFamily="34" charset="0"/>
                <a:cs typeface="Times New Roman" panose="02020603050405020304" pitchFamily="18" charset="0"/>
              </a:rPr>
              <a:t>Міндеттері:</a:t>
            </a:r>
            <a:r>
              <a:rPr lang="kk-KZ" sz="2200" dirty="0">
                <a:latin typeface="Times New Roman" panose="02020603050405020304" pitchFamily="18" charset="0"/>
                <a:ea typeface="Calibri" panose="020F0502020204030204" pitchFamily="34" charset="0"/>
                <a:cs typeface="Times New Roman" panose="02020603050405020304" pitchFamily="18" charset="0"/>
              </a:rPr>
              <a:t> </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kk-KZ" sz="2200" dirty="0">
                <a:latin typeface="Times New Roman" panose="02020603050405020304" pitchFamily="18" charset="0"/>
                <a:ea typeface="Times New Roman" panose="02020603050405020304" pitchFamily="18" charset="0"/>
              </a:rPr>
              <a:t>Білімділік: Оқушыларға кешірімшіл болудың маңызын түсіндіру.</a:t>
            </a:r>
            <a:endParaRPr lang="ru-RU" sz="2200" dirty="0">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kk-KZ" sz="2200" dirty="0">
                <a:latin typeface="Times New Roman" panose="02020603050405020304" pitchFamily="18" charset="0"/>
                <a:ea typeface="Times New Roman" panose="02020603050405020304" pitchFamily="18" charset="0"/>
              </a:rPr>
              <a:t>Дамытушылық: Оқушылардағы жанашырлық қасиеттерін </a:t>
            </a:r>
            <a:r>
              <a:rPr lang="kk-KZ" sz="2200" dirty="0" smtClean="0">
                <a:latin typeface="Times New Roman" panose="02020603050405020304" pitchFamily="18" charset="0"/>
                <a:ea typeface="Times New Roman" panose="02020603050405020304" pitchFamily="18" charset="0"/>
              </a:rPr>
              <a:t>дамыту.</a:t>
            </a:r>
          </a:p>
          <a:p>
            <a:pPr marL="342900" lvl="0" indent="-342900">
              <a:spcAft>
                <a:spcPts val="0"/>
              </a:spcAft>
              <a:buFont typeface="+mj-lt"/>
              <a:buAutoNum type="arabicPeriod"/>
            </a:pPr>
            <a:r>
              <a:rPr lang="kk-KZ" sz="2200" dirty="0" smtClean="0">
                <a:latin typeface="Times New Roman" panose="02020603050405020304" pitchFamily="18" charset="0"/>
                <a:ea typeface="Calibri" panose="020F0502020204030204" pitchFamily="34" charset="0"/>
              </a:rPr>
              <a:t>Тәрбиелік</a:t>
            </a:r>
            <a:r>
              <a:rPr lang="kk-KZ" sz="2200" dirty="0">
                <a:latin typeface="Times New Roman" panose="02020603050405020304" pitchFamily="18" charset="0"/>
                <a:ea typeface="Calibri" panose="020F0502020204030204" pitchFamily="34" charset="0"/>
              </a:rPr>
              <a:t>: Оқушыларды шынайы болуға тәрбиелеу.</a:t>
            </a:r>
            <a:endParaRPr lang="ru-RU" sz="2200" dirty="0"/>
          </a:p>
        </p:txBody>
      </p:sp>
    </p:spTree>
    <p:extLst>
      <p:ext uri="{BB962C8B-B14F-4D97-AF65-F5344CB8AC3E}">
        <p14:creationId xmlns:p14="http://schemas.microsoft.com/office/powerpoint/2010/main" val="404152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Картинки по запросу 5 т ережесі өзін өзі тан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872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3393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900252" y="1262194"/>
            <a:ext cx="5385833" cy="769441"/>
          </a:xfrm>
          <a:prstGeom prst="rect">
            <a:avLst/>
          </a:prstGeom>
        </p:spPr>
        <p:txBody>
          <a:bodyPr wrap="none">
            <a:spAutoFit/>
          </a:bodyPr>
          <a:lstStyle/>
          <a:p>
            <a:r>
              <a:rPr lang="kk-KZ" sz="4400" b="1" spc="10" dirty="0" smtClean="0">
                <a:latin typeface="Times New Roman" panose="02020603050405020304" pitchFamily="18" charset="0"/>
                <a:ea typeface="Calibri" panose="020F0502020204030204" pitchFamily="34" charset="0"/>
              </a:rPr>
              <a:t>«Сиқырлы сөз - Иә»</a:t>
            </a:r>
            <a:endParaRPr lang="ru-RU" sz="4400" b="1" dirty="0"/>
          </a:p>
        </p:txBody>
      </p:sp>
    </p:spTree>
    <p:extLst>
      <p:ext uri="{BB962C8B-B14F-4D97-AF65-F5344CB8AC3E}">
        <p14:creationId xmlns:p14="http://schemas.microsoft.com/office/powerpoint/2010/main" val="16845954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838200" y="616188"/>
            <a:ext cx="6096000" cy="4207306"/>
          </a:xfrm>
          <a:prstGeom prst="rect">
            <a:avLst/>
          </a:prstGeom>
        </p:spPr>
        <p:txBody>
          <a:bodyPr>
            <a:spAutoFit/>
          </a:bodyPr>
          <a:lstStyle/>
          <a:p>
            <a:pPr lvl="0">
              <a:spcAft>
                <a:spcPts val="0"/>
              </a:spcAft>
              <a:tabLst>
                <a:tab pos="180340" algn="l"/>
              </a:tabLst>
            </a:pPr>
            <a:r>
              <a:rPr lang="kk-KZ" sz="2000" b="1" dirty="0">
                <a:latin typeface="Times New Roman" panose="02020603050405020304" pitchFamily="18" charset="0"/>
                <a:ea typeface="Times New Roman" panose="02020603050405020304" pitchFamily="18" charset="0"/>
              </a:rPr>
              <a:t>Сабақтың дәйексөзі.</a:t>
            </a:r>
            <a:endParaRPr lang="ru-RU" dirty="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kk-KZ" sz="2000" dirty="0">
                <a:latin typeface="Times New Roman" panose="02020603050405020304" pitchFamily="18" charset="0"/>
                <a:ea typeface="Calibri" panose="020F0502020204030204" pitchFamily="34" charset="0"/>
                <a:cs typeface="Times New Roman" panose="02020603050405020304" pitchFamily="18" charset="0"/>
              </a:rPr>
              <a:t>(Оқушыларға үш рет айтқызып, дәптерге жаздырту)</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fontAlgn="base">
              <a:spcAft>
                <a:spcPts val="0"/>
              </a:spcAft>
            </a:pPr>
            <a:r>
              <a:rPr lang="kk-KZ" sz="3200" dirty="0">
                <a:latin typeface="Times New Roman" panose="02020603050405020304" pitchFamily="18" charset="0"/>
                <a:ea typeface="Times New Roman" panose="02020603050405020304" pitchFamily="18" charset="0"/>
              </a:rPr>
              <a:t>Адам өміріндегі ең тамаша нәрсе – оның басқа адамдармен қарым – қатынасы. </a:t>
            </a:r>
            <a:endParaRPr lang="ru-RU" sz="2800" dirty="0">
              <a:latin typeface="Times New Roman" panose="02020603050405020304" pitchFamily="18" charset="0"/>
              <a:ea typeface="Times New Roman" panose="02020603050405020304" pitchFamily="18" charset="0"/>
            </a:endParaRPr>
          </a:p>
          <a:p>
            <a:pPr fontAlgn="base">
              <a:spcAft>
                <a:spcPts val="0"/>
              </a:spcAft>
            </a:pPr>
            <a:r>
              <a:rPr lang="kk-KZ" sz="2000" dirty="0">
                <a:latin typeface="Times New Roman" panose="02020603050405020304" pitchFamily="18" charset="0"/>
                <a:ea typeface="Times New Roman" panose="02020603050405020304" pitchFamily="18" charset="0"/>
              </a:rPr>
              <a:t>                                                    Авраам Линкольн</a:t>
            </a:r>
            <a:endParaRPr lang="ru-RU" dirty="0">
              <a:latin typeface="Times New Roman" panose="02020603050405020304" pitchFamily="18" charset="0"/>
              <a:ea typeface="Times New Roman" panose="02020603050405020304" pitchFamily="18" charset="0"/>
            </a:endParaRPr>
          </a:p>
          <a:p>
            <a:pPr fontAlgn="base">
              <a:spcAft>
                <a:spcPts val="0"/>
              </a:spcAft>
            </a:pPr>
            <a:r>
              <a:rPr lang="kk-KZ" sz="1600" b="1" dirty="0">
                <a:solidFill>
                  <a:srgbClr val="222222"/>
                </a:solidFill>
                <a:latin typeface="Times New Roman" panose="02020603050405020304" pitchFamily="18" charset="0"/>
                <a:ea typeface="Times New Roman" panose="02020603050405020304" pitchFamily="18" charset="0"/>
              </a:rPr>
              <a:t>Авраам Линкольн</a:t>
            </a:r>
            <a:r>
              <a:rPr lang="kk-KZ" sz="1600" dirty="0">
                <a:solidFill>
                  <a:srgbClr val="222222"/>
                </a:solidFill>
                <a:latin typeface="Times New Roman" panose="02020603050405020304" pitchFamily="18" charset="0"/>
                <a:ea typeface="Times New Roman" panose="02020603050405020304" pitchFamily="18" charset="0"/>
              </a:rPr>
              <a:t> (</a:t>
            </a:r>
            <a:r>
              <a:rPr lang="kk-KZ" sz="1600" dirty="0">
                <a:latin typeface="Times New Roman" panose="02020603050405020304" pitchFamily="18" charset="0"/>
                <a:ea typeface="Times New Roman" panose="02020603050405020304" pitchFamily="18" charset="0"/>
              </a:rPr>
              <a:t>12 ақпан</a:t>
            </a:r>
            <a:r>
              <a:rPr lang="kk-KZ" sz="1600" dirty="0">
                <a:solidFill>
                  <a:srgbClr val="222222"/>
                </a:solidFill>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1809</a:t>
            </a:r>
            <a:r>
              <a:rPr lang="ru-RU" sz="1400" dirty="0">
                <a:solidFill>
                  <a:srgbClr val="222222"/>
                </a:solidFill>
                <a:latin typeface="Times New Roman" panose="02020603050405020304" pitchFamily="18" charset="0"/>
                <a:ea typeface="Times New Roman" panose="02020603050405020304" pitchFamily="18" charset="0"/>
              </a:rPr>
              <a:t> — </a:t>
            </a:r>
            <a:r>
              <a:rPr lang="ru-RU" sz="1400" dirty="0">
                <a:latin typeface="Times New Roman" panose="02020603050405020304" pitchFamily="18" charset="0"/>
                <a:ea typeface="Times New Roman" panose="02020603050405020304" pitchFamily="18" charset="0"/>
              </a:rPr>
              <a:t>15 </a:t>
            </a:r>
            <a:r>
              <a:rPr lang="ru-RU" sz="1400" dirty="0" err="1">
                <a:latin typeface="Times New Roman" panose="02020603050405020304" pitchFamily="18" charset="0"/>
                <a:ea typeface="Times New Roman" panose="02020603050405020304" pitchFamily="18" charset="0"/>
              </a:rPr>
              <a:t>сәуір</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1865</a:t>
            </a:r>
            <a:r>
              <a:rPr lang="ru-RU" sz="1400" dirty="0">
                <a:solidFill>
                  <a:srgbClr val="222222"/>
                </a:solidFill>
                <a:latin typeface="Times New Roman" panose="02020603050405020304" pitchFamily="18" charset="0"/>
                <a:ea typeface="Times New Roman" panose="02020603050405020304" pitchFamily="18" charset="0"/>
              </a:rPr>
              <a:t>) — Америка </a:t>
            </a:r>
            <a:r>
              <a:rPr lang="ru-RU" sz="1400" dirty="0" err="1">
                <a:solidFill>
                  <a:srgbClr val="222222"/>
                </a:solidFill>
                <a:latin typeface="Times New Roman" panose="02020603050405020304" pitchFamily="18" charset="0"/>
                <a:ea typeface="Times New Roman" panose="02020603050405020304" pitchFamily="18" charset="0"/>
              </a:rPr>
              <a:t>мемлекет</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қайраткері</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АҚШ</a:t>
            </a:r>
            <a:r>
              <a:rPr lang="ru-RU" sz="1400" dirty="0">
                <a:solidFill>
                  <a:srgbClr val="222222"/>
                </a:solidFill>
                <a:latin typeface="Times New Roman" panose="02020603050405020304" pitchFamily="18" charset="0"/>
                <a:ea typeface="Times New Roman" panose="02020603050405020304" pitchFamily="18" charset="0"/>
              </a:rPr>
              <a:t>-</a:t>
            </a:r>
            <a:r>
              <a:rPr lang="ru-RU" sz="1400" dirty="0" err="1">
                <a:solidFill>
                  <a:srgbClr val="222222"/>
                </a:solidFill>
                <a:latin typeface="Times New Roman" panose="02020603050405020304" pitchFamily="18" charset="0"/>
                <a:ea typeface="Times New Roman" panose="02020603050405020304" pitchFamily="18" charset="0"/>
              </a:rPr>
              <a:t>тың</a:t>
            </a:r>
            <a:r>
              <a:rPr lang="ru-RU" sz="1400" dirty="0">
                <a:solidFill>
                  <a:srgbClr val="222222"/>
                </a:solidFill>
                <a:latin typeface="Times New Roman" panose="02020603050405020304" pitchFamily="18" charset="0"/>
                <a:ea typeface="Times New Roman" panose="02020603050405020304" pitchFamily="18" charset="0"/>
              </a:rPr>
              <a:t> 16-шы </a:t>
            </a:r>
            <a:r>
              <a:rPr lang="ru-RU" sz="1400" dirty="0" err="1">
                <a:solidFill>
                  <a:srgbClr val="222222"/>
                </a:solidFill>
                <a:latin typeface="Times New Roman" panose="02020603050405020304" pitchFamily="18" charset="0"/>
                <a:ea typeface="Times New Roman" panose="02020603050405020304" pitchFamily="18" charset="0"/>
              </a:rPr>
              <a:t>Президенті</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1861</a:t>
            </a:r>
            <a:r>
              <a:rPr lang="ru-RU" sz="1400" dirty="0">
                <a:solidFill>
                  <a:srgbClr val="222222"/>
                </a:solidFill>
                <a:latin typeface="Times New Roman" panose="02020603050405020304" pitchFamily="18" charset="0"/>
                <a:ea typeface="Times New Roman" panose="02020603050405020304" pitchFamily="18" charset="0"/>
              </a:rPr>
              <a:t>-</a:t>
            </a:r>
            <a:r>
              <a:rPr lang="ru-RU" sz="1400" dirty="0">
                <a:latin typeface="Times New Roman" panose="02020603050405020304" pitchFamily="18" charset="0"/>
                <a:ea typeface="Times New Roman" panose="02020603050405020304" pitchFamily="18" charset="0"/>
              </a:rPr>
              <a:t>1865</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және</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Республикалық</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партиядан</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американдық</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құлдарды</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бірінші</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азат</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етуші</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америка</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халқының</a:t>
            </a:r>
            <a:r>
              <a:rPr lang="ru-RU" sz="1400" dirty="0">
                <a:solidFill>
                  <a:srgbClr val="222222"/>
                </a:solidFill>
                <a:latin typeface="Times New Roman" panose="02020603050405020304" pitchFamily="18" charset="0"/>
                <a:ea typeface="Times New Roman" panose="02020603050405020304" pitchFamily="18" charset="0"/>
              </a:rPr>
              <a:t> </a:t>
            </a:r>
            <a:r>
              <a:rPr lang="ru-RU" sz="1400" dirty="0" err="1">
                <a:solidFill>
                  <a:srgbClr val="222222"/>
                </a:solidFill>
                <a:latin typeface="Times New Roman" panose="02020603050405020304" pitchFamily="18" charset="0"/>
                <a:ea typeface="Times New Roman" panose="02020603050405020304" pitchFamily="18" charset="0"/>
              </a:rPr>
              <a:t>ұлттық</a:t>
            </a:r>
            <a:r>
              <a:rPr lang="ru-RU" sz="1400" dirty="0">
                <a:solidFill>
                  <a:srgbClr val="222222"/>
                </a:solidFill>
                <a:latin typeface="Times New Roman" panose="02020603050405020304" pitchFamily="18" charset="0"/>
                <a:ea typeface="Times New Roman" panose="02020603050405020304" pitchFamily="18" charset="0"/>
              </a:rPr>
              <a:t> батыры.</a:t>
            </a:r>
            <a:endParaRPr lang="ru-RU" sz="1400" dirty="0">
              <a:latin typeface="Times New Roman" panose="02020603050405020304" pitchFamily="18" charset="0"/>
              <a:ea typeface="Times New Roman" panose="02020603050405020304" pitchFamily="18" charset="0"/>
            </a:endParaRPr>
          </a:p>
          <a:p>
            <a:pPr>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Сұрақтар: </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Font typeface="+mj-lt"/>
              <a:buAutoNum type="arabicPeriod"/>
            </a:pPr>
            <a:r>
              <a:rPr lang="kk-KZ" sz="1600" dirty="0">
                <a:latin typeface="Times New Roman" panose="02020603050405020304" pitchFamily="18" charset="0"/>
                <a:ea typeface="Times New Roman" panose="02020603050405020304" pitchFamily="18" charset="0"/>
              </a:rPr>
              <a:t>Адами қарым –қатынасты пайдаға, есепке құруға бола </a:t>
            </a:r>
            <a:r>
              <a:rPr lang="kk-KZ" sz="1600" dirty="0" smtClean="0">
                <a:latin typeface="Times New Roman" panose="02020603050405020304" pitchFamily="18" charset="0"/>
                <a:ea typeface="Times New Roman" panose="02020603050405020304" pitchFamily="18" charset="0"/>
              </a:rPr>
              <a:t>ма?</a:t>
            </a:r>
          </a:p>
          <a:p>
            <a:pPr marL="342900" lvl="0" indent="-342900" fontAlgn="base">
              <a:spcAft>
                <a:spcPts val="0"/>
              </a:spcAft>
              <a:buFont typeface="+mj-lt"/>
              <a:buAutoNum type="arabicPeriod"/>
            </a:pPr>
            <a:r>
              <a:rPr lang="kk-KZ" sz="1600" dirty="0" smtClean="0">
                <a:latin typeface="Times New Roman" panose="02020603050405020304" pitchFamily="18" charset="0"/>
                <a:ea typeface="Calibri" panose="020F0502020204030204" pitchFamily="34" charset="0"/>
              </a:rPr>
              <a:t>Дәйексөзден </a:t>
            </a:r>
            <a:r>
              <a:rPr lang="kk-KZ" sz="1600" dirty="0">
                <a:latin typeface="Times New Roman" panose="02020603050405020304" pitchFamily="18" charset="0"/>
                <a:ea typeface="Calibri" panose="020F0502020204030204" pitchFamily="34" charset="0"/>
              </a:rPr>
              <a:t>қандай ой түйдіңіз?</a:t>
            </a:r>
            <a:endParaRPr lang="ru-RU" sz="1600" dirty="0"/>
          </a:p>
        </p:txBody>
      </p:sp>
      <p:pic>
        <p:nvPicPr>
          <p:cNvPr id="1026" name="Picture 2" descr="ÐÐ°ÑÑÐ¸Ð½ÐºÐ¸ Ð¿Ð¾ Ð·Ð°Ð¿ÑÐ¾ÑÑ Ð°Ð²ÑÐ°Ð°Ð¼ Ð»Ð¸Ð½ÐºÐ¾Ð»ÑÐ½ ÑÑÑÐ°Ð»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7248" y="1027906"/>
            <a:ext cx="3474316" cy="34743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474665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942109" y="661640"/>
            <a:ext cx="6096000" cy="1806648"/>
          </a:xfrm>
          <a:prstGeom prst="rect">
            <a:avLst/>
          </a:prstGeom>
        </p:spPr>
        <p:txBody>
          <a:bodyPr>
            <a:spAutoFit/>
          </a:bodyPr>
          <a:lstStyle/>
          <a:p>
            <a:pPr marL="228600">
              <a:lnSpc>
                <a:spcPct val="115000"/>
              </a:lnSpc>
              <a:spcAft>
                <a:spcPts val="0"/>
              </a:spcAft>
              <a:tabLst>
                <a:tab pos="180340" algn="l"/>
              </a:tabLst>
            </a:pPr>
            <a:r>
              <a:rPr lang="kk-KZ" sz="2800" b="1" dirty="0">
                <a:latin typeface="Times New Roman" panose="02020603050405020304" pitchFamily="18" charset="0"/>
                <a:ea typeface="Calibri" panose="020F0502020204030204" pitchFamily="34" charset="0"/>
                <a:cs typeface="Times New Roman" panose="02020603050405020304" pitchFamily="18" charset="0"/>
              </a:rPr>
              <a:t>Мұғалім </a:t>
            </a:r>
            <a:r>
              <a:rPr lang="kk-KZ" sz="2800" b="1" dirty="0" smtClean="0">
                <a:latin typeface="Times New Roman" panose="02020603050405020304" pitchFamily="18" charset="0"/>
                <a:ea typeface="Calibri" panose="020F0502020204030204" pitchFamily="34" charset="0"/>
                <a:cs typeface="Times New Roman" panose="02020603050405020304" pitchFamily="18" charset="0"/>
              </a:rPr>
              <a:t>сыйы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tabLst>
                <a:tab pos="540385" algn="l"/>
              </a:tabLst>
            </a:pPr>
            <a:r>
              <a:rPr lang="kk-KZ" sz="2800" b="1" dirty="0">
                <a:latin typeface="Times New Roman" panose="02020603050405020304" pitchFamily="18" charset="0"/>
                <a:ea typeface="Calibri" panose="020F0502020204030204" pitchFamily="34" charset="0"/>
                <a:cs typeface="Times New Roman" panose="02020603050405020304" pitchFamily="18" charset="0"/>
              </a:rPr>
              <a:t>Жүрегіңнің отын </a:t>
            </a:r>
            <a:r>
              <a:rPr lang="kk-KZ" sz="2800" b="1" dirty="0" smtClean="0">
                <a:latin typeface="Times New Roman" panose="02020603050405020304" pitchFamily="18" charset="0"/>
                <a:ea typeface="Calibri" panose="020F0502020204030204" pitchFamily="34" charset="0"/>
                <a:cs typeface="Times New Roman" panose="02020603050405020304" pitchFamily="18" charset="0"/>
              </a:rPr>
              <a:t>сөндірме</a:t>
            </a:r>
          </a:p>
          <a:p>
            <a:pPr algn="ctr">
              <a:lnSpc>
                <a:spcPct val="115000"/>
              </a:lnSpc>
              <a:spcAft>
                <a:spcPts val="0"/>
              </a:spcAft>
              <a:tabLst>
                <a:tab pos="540385" algn="l"/>
              </a:tabLst>
            </a:pP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kk-KZ" sz="2400" dirty="0" smtClean="0">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942109" y="1888707"/>
            <a:ext cx="8478982" cy="2733056"/>
          </a:xfrm>
          <a:prstGeom prst="rect">
            <a:avLst/>
          </a:prstGeom>
        </p:spPr>
        <p:txBody>
          <a:bodyPr wrap="square">
            <a:spAutoFit/>
          </a:bodyPr>
          <a:lstStyle/>
          <a:p>
            <a:pPr>
              <a:lnSpc>
                <a:spcPct val="115000"/>
              </a:lnSpc>
              <a:spcAft>
                <a:spcPts val="0"/>
              </a:spcAft>
            </a:pPr>
            <a:r>
              <a:rPr lang="kk-KZ" sz="2400" dirty="0">
                <a:latin typeface="Times New Roman" panose="02020603050405020304" pitchFamily="18" charset="0"/>
                <a:ea typeface="Calibri" panose="020F0502020204030204" pitchFamily="34" charset="0"/>
                <a:cs typeface="Times New Roman" panose="02020603050405020304" pitchFamily="18" charset="0"/>
              </a:rPr>
              <a:t>Сұрақтар: </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kk-KZ" sz="2400" i="1" dirty="0">
                <a:latin typeface="Times New Roman" panose="02020603050405020304" pitchFamily="18" charset="0"/>
                <a:ea typeface="Times New Roman" panose="02020603050405020304" pitchFamily="18" charset="0"/>
                <a:cs typeface="Times New Roman" panose="02020603050405020304" pitchFamily="18" charset="0"/>
              </a:rPr>
              <a:t>Әңгімедегі жігіттің іс-әрекетіне қандай баға бересіңдер?</a:t>
            </a:r>
            <a:endParaRPr lang="ru-RU"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rabicPeriod"/>
            </a:pPr>
            <a:r>
              <a:rPr lang="kk-KZ" sz="2400" i="1" dirty="0">
                <a:latin typeface="Times New Roman" panose="02020603050405020304" pitchFamily="18" charset="0"/>
                <a:ea typeface="Times New Roman" panose="02020603050405020304" pitchFamily="18" charset="0"/>
                <a:cs typeface="Times New Roman" panose="02020603050405020304" pitchFamily="18" charset="0"/>
              </a:rPr>
              <a:t>Көршісі өзінің аңызын айту барысында нені түсіндіргісі келді?</a:t>
            </a:r>
            <a:endParaRPr lang="ru-RU"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rabicPeriod"/>
            </a:pPr>
            <a:r>
              <a:rPr lang="kk-KZ" sz="2400" i="1" dirty="0">
                <a:latin typeface="Times New Roman" panose="02020603050405020304" pitchFamily="18" charset="0"/>
                <a:ea typeface="Times New Roman" panose="02020603050405020304" pitchFamily="18" charset="0"/>
                <a:cs typeface="Times New Roman" panose="02020603050405020304" pitchFamily="18" charset="0"/>
              </a:rPr>
              <a:t>Аңыз әңгімедегі жарық пен жылу нені </a:t>
            </a:r>
            <a:r>
              <a:rPr lang="kk-KZ" sz="2400" i="1" dirty="0" smtClean="0">
                <a:latin typeface="Times New Roman" panose="02020603050405020304" pitchFamily="18" charset="0"/>
                <a:ea typeface="Times New Roman" panose="02020603050405020304" pitchFamily="18" charset="0"/>
                <a:cs typeface="Times New Roman" panose="02020603050405020304" pitchFamily="18" charset="0"/>
              </a:rPr>
              <a:t>сипаттайды?</a:t>
            </a:r>
          </a:p>
          <a:p>
            <a:pPr marL="342900" lvl="0" indent="-342900">
              <a:spcAft>
                <a:spcPts val="0"/>
              </a:spcAft>
              <a:buFont typeface="+mj-lt"/>
              <a:buAutoNum type="arabicPeriod"/>
            </a:pPr>
            <a:r>
              <a:rPr lang="kk-KZ" sz="2400" i="1" dirty="0" smtClean="0">
                <a:latin typeface="Times New Roman" panose="02020603050405020304" pitchFamily="18" charset="0"/>
                <a:ea typeface="Calibri" panose="020F0502020204030204" pitchFamily="34" charset="0"/>
              </a:rPr>
              <a:t>Бірінші </a:t>
            </a:r>
            <a:r>
              <a:rPr lang="kk-KZ" sz="2400" i="1" dirty="0">
                <a:latin typeface="Times New Roman" panose="02020603050405020304" pitchFamily="18" charset="0"/>
                <a:ea typeface="Calibri" panose="020F0502020204030204" pitchFamily="34" charset="0"/>
              </a:rPr>
              <a:t>болып қадам жасау үшін адамның бойында қандай ізгі қасиеттер болуы қажет? </a:t>
            </a:r>
            <a:endParaRPr lang="ru-RU" sz="2400" dirty="0"/>
          </a:p>
        </p:txBody>
      </p:sp>
    </p:spTree>
    <p:extLst>
      <p:ext uri="{BB962C8B-B14F-4D97-AF65-F5344CB8AC3E}">
        <p14:creationId xmlns:p14="http://schemas.microsoft.com/office/powerpoint/2010/main" val="2010624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454727" y="730058"/>
            <a:ext cx="7869382" cy="3065455"/>
          </a:xfrm>
          <a:prstGeom prst="rect">
            <a:avLst/>
          </a:prstGeom>
        </p:spPr>
        <p:txBody>
          <a:bodyPr wrap="square">
            <a:spAutoFit/>
          </a:bodyPr>
          <a:lstStyle/>
          <a:p>
            <a:pPr>
              <a:lnSpc>
                <a:spcPct val="115000"/>
              </a:lnSpc>
              <a:spcAft>
                <a:spcPts val="0"/>
              </a:spcAft>
              <a:tabLst>
                <a:tab pos="180340" algn="l"/>
              </a:tabLst>
            </a:pPr>
            <a:r>
              <a:rPr lang="kk-KZ" sz="2400" b="1" dirty="0">
                <a:latin typeface="Times New Roman" panose="02020603050405020304" pitchFamily="18" charset="0"/>
                <a:ea typeface="Calibri" panose="020F0502020204030204" pitchFamily="34" charset="0"/>
                <a:cs typeface="Times New Roman" panose="02020603050405020304" pitchFamily="18" charset="0"/>
              </a:rPr>
              <a:t>Шығармашылық жұмыс, топпен жұмыс</a:t>
            </a:r>
            <a:r>
              <a:rPr lang="kk-KZ" sz="2400" dirty="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400" dirty="0">
                <a:latin typeface="Times New Roman" panose="02020603050405020304" pitchFamily="18" charset="0"/>
                <a:ea typeface="Calibri" panose="020F0502020204030204" pitchFamily="34" charset="0"/>
                <a:cs typeface="Times New Roman" panose="02020603050405020304" pitchFamily="18" charset="0"/>
              </a:rPr>
              <a:t>Оқушылар екі топқа бөлінеді.</a:t>
            </a:r>
            <a:r>
              <a:rPr lang="kk-KZ" sz="2400" b="1"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400" b="1" dirty="0">
                <a:latin typeface="Times New Roman" panose="02020603050405020304" pitchFamily="18" charset="0"/>
                <a:ea typeface="Calibri" panose="020F0502020204030204" pitchFamily="34" charset="0"/>
                <a:cs typeface="Times New Roman" panose="02020603050405020304" pitchFamily="18" charset="0"/>
              </a:rPr>
              <a:t>1 – топ: «Шынайылық»</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400" b="1" dirty="0">
                <a:latin typeface="Times New Roman" panose="02020603050405020304" pitchFamily="18" charset="0"/>
                <a:ea typeface="Calibri" panose="020F0502020204030204" pitchFamily="34" charset="0"/>
                <a:cs typeface="Times New Roman" panose="02020603050405020304" pitchFamily="18" charset="0"/>
              </a:rPr>
              <a:t>2 – топ: «Жанашырлық» </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400" b="1" dirty="0">
                <a:latin typeface="Times New Roman" panose="02020603050405020304" pitchFamily="18" charset="0"/>
                <a:ea typeface="Calibri" panose="020F0502020204030204" pitchFamily="34" charset="0"/>
                <a:cs typeface="Times New Roman" panose="02020603050405020304" pitchFamily="18" charset="0"/>
              </a:rPr>
              <a:t>Тапсырма:</a:t>
            </a:r>
            <a:r>
              <a:rPr lang="kk-KZ" sz="2400" dirty="0">
                <a:latin typeface="Times New Roman" panose="02020603050405020304" pitchFamily="18" charset="0"/>
                <a:ea typeface="Calibri" panose="020F0502020204030204" pitchFamily="34" charset="0"/>
                <a:cs typeface="Times New Roman" panose="02020603050405020304" pitchFamily="18" charset="0"/>
              </a:rPr>
              <a:t> Оқулықта берілген жағдаяттардың шешімін тауып, жалғастырыңдар. Жауаптарыңды негіздеп, түйіндіңдер.</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8905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Картинки по запросу музыка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700" y="0"/>
            <a:ext cx="112903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901700" y="602626"/>
            <a:ext cx="8479971" cy="9743052"/>
          </a:xfrm>
          <a:prstGeom prst="rect">
            <a:avLst/>
          </a:prstGeom>
        </p:spPr>
        <p:txBody>
          <a:bodyPr wrap="square" numCol="2">
            <a:spAutoFit/>
          </a:bodyPr>
          <a:lstStyle/>
          <a:p>
            <a:pPr>
              <a:lnSpc>
                <a:spcPct val="115000"/>
              </a:lnSpc>
              <a:spcAft>
                <a:spcPts val="0"/>
              </a:spcAft>
              <a:tabLst>
                <a:tab pos="180340" algn="l"/>
              </a:tabLst>
            </a:pPr>
            <a:r>
              <a:rPr lang="kk-KZ" b="1" dirty="0">
                <a:latin typeface="Times New Roman" panose="02020603050405020304" pitchFamily="18" charset="0"/>
                <a:ea typeface="Calibri" panose="020F0502020204030204" pitchFamily="34" charset="0"/>
                <a:cs typeface="Times New Roman" panose="02020603050405020304" pitchFamily="18" charset="0"/>
              </a:rPr>
              <a:t>Топпен ән айту.</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Бір досың керек екен</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Жабығып қалғанымда,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Таусылып талғамымда,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Арыны бауыр мұңның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Бір сәтке алдануға.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Қайырмасы: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Қасымда бір болатын,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Жасысам сынға алатын,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Жапанда жаяу қалсам ,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Аямас мінген атын.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Көңілге нұр беретін,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Өмірге бір келетін,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Не көрсе бір көретін,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Бір досым керек екен.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  </a:t>
            </a:r>
            <a:endParaRPr lang="kk-KZ"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kk-KZ" sz="1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Жалғыздық батқанында,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Атпай бір ақ таңымда,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Көңілім тұманданып,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Құлазып жатқанында,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Қайырмасы: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Шаттығым кернегенде,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Елге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дес</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бермегенде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Шарықтап</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сөйлегенде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Қолыңды</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сермегенде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Қайырмасы</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61932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327</Words>
  <Application>Microsoft Office PowerPoint</Application>
  <PresentationFormat>Широкоэкранный</PresentationFormat>
  <Paragraphs>90</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Сарвиноз</dc:creator>
  <cp:lastModifiedBy>Пользователь</cp:lastModifiedBy>
  <cp:revision>5</cp:revision>
  <dcterms:created xsi:type="dcterms:W3CDTF">2017-12-21T04:47:43Z</dcterms:created>
  <dcterms:modified xsi:type="dcterms:W3CDTF">2019-07-24T16:03:32Z</dcterms:modified>
</cp:coreProperties>
</file>