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8" r:id="rId3"/>
    <p:sldId id="259" r:id="rId4"/>
    <p:sldId id="260" r:id="rId5"/>
    <p:sldId id="263" r:id="rId6"/>
    <p:sldId id="264" r:id="rId7"/>
    <p:sldId id="265" r:id="rId8"/>
    <p:sldId id="266" r:id="rId9"/>
    <p:sldId id="267" r:id="rId10"/>
    <p:sldId id="276" r:id="rId11"/>
    <p:sldId id="274" r:id="rId12"/>
    <p:sldId id="268" r:id="rId13"/>
    <p:sldId id="277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D35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1981200"/>
            <a:ext cx="7772400" cy="1600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9219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54A0489-93BD-43F4-BC0B-DE7822A54DCC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090DFD-2739-41FE-9C47-5B2A74845F0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59358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75765D-C866-400E-99E0-311528752D1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975636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10588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676400"/>
            <a:ext cx="4194175" cy="21351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648200" y="3963988"/>
            <a:ext cx="4194175" cy="2135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304800" y="6245225"/>
            <a:ext cx="22860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286000" cy="476250"/>
          </a:xfrm>
        </p:spPr>
        <p:txBody>
          <a:bodyPr/>
          <a:lstStyle>
            <a:lvl1pPr>
              <a:defRPr/>
            </a:lvl1pPr>
          </a:lstStyle>
          <a:p>
            <a:fld id="{A7DCC56E-2112-4467-9FB7-8AA7A710B58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167598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10588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4175" cy="44227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304800" y="6245225"/>
            <a:ext cx="22860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286000" cy="476250"/>
          </a:xfrm>
        </p:spPr>
        <p:txBody>
          <a:bodyPr/>
          <a:lstStyle>
            <a:lvl1pPr>
              <a:defRPr/>
            </a:lvl1pPr>
          </a:lstStyle>
          <a:p>
            <a:fld id="{C062149B-05A5-4049-95ED-02B6CFB9B5E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172777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Заголовок, текст и картин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10588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Картинка 3"/>
          <p:cNvSpPr>
            <a:spLocks noGrp="1"/>
          </p:cNvSpPr>
          <p:nvPr>
            <p:ph type="clipArt" sz="half" idx="2"/>
          </p:nvPr>
        </p:nvSpPr>
        <p:spPr>
          <a:xfrm>
            <a:off x="4648200" y="1676400"/>
            <a:ext cx="4194175" cy="4422775"/>
          </a:xfrm>
        </p:spPr>
        <p:txBody>
          <a:bodyPr/>
          <a:lstStyle/>
          <a:p>
            <a:r>
              <a:rPr lang="ru-RU" smtClean="0"/>
              <a:t>Вставка картинки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304800" y="6245225"/>
            <a:ext cx="22860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286000" cy="476250"/>
          </a:xfrm>
        </p:spPr>
        <p:txBody>
          <a:bodyPr/>
          <a:lstStyle>
            <a:lvl1pPr>
              <a:defRPr/>
            </a:lvl1pPr>
          </a:lstStyle>
          <a:p>
            <a:fld id="{1481C3F9-227F-41B7-8497-01E4CE068EA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119036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Заголовок, картинк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10588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Картинка 2"/>
          <p:cNvSpPr>
            <a:spLocks noGrp="1"/>
          </p:cNvSpPr>
          <p:nvPr>
            <p:ph type="clipArt"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/>
          <a:p>
            <a:r>
              <a:rPr lang="ru-RU" smtClean="0"/>
              <a:t>Вставка картинки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76400"/>
            <a:ext cx="4194175" cy="44227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304800" y="6245225"/>
            <a:ext cx="22860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286000" cy="476250"/>
          </a:xfrm>
        </p:spPr>
        <p:txBody>
          <a:bodyPr/>
          <a:lstStyle>
            <a:lvl1pPr>
              <a:defRPr/>
            </a:lvl1pPr>
          </a:lstStyle>
          <a:p>
            <a:fld id="{4651D17C-DCA4-4078-BB53-39832727692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214481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10588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01625" y="1676400"/>
            <a:ext cx="4194175" cy="21351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301625" y="3963988"/>
            <a:ext cx="4194175" cy="2135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676400"/>
            <a:ext cx="4194175" cy="44227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304800" y="6245225"/>
            <a:ext cx="22860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286000" cy="476250"/>
          </a:xfrm>
        </p:spPr>
        <p:txBody>
          <a:bodyPr/>
          <a:lstStyle>
            <a:lvl1pPr>
              <a:defRPr/>
            </a:lvl1pPr>
          </a:lstStyle>
          <a:p>
            <a:fld id="{D0B8D169-B825-41A7-A153-004779E9E8E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70646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301625" y="228600"/>
            <a:ext cx="8540750" cy="5870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304800" y="6245225"/>
            <a:ext cx="22860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286000" cy="476250"/>
          </a:xfrm>
        </p:spPr>
        <p:txBody>
          <a:bodyPr/>
          <a:lstStyle>
            <a:lvl1pPr>
              <a:defRPr/>
            </a:lvl1pPr>
          </a:lstStyle>
          <a:p>
            <a:fld id="{CBF69877-07D9-4DB4-9480-FCB431386AB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45408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889D3E-D443-42EE-ACC6-EA3F945800E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7150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37A80A-E307-455A-972A-123EA847E59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57633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569B6F-AFEB-4BA8-9856-F8510323D20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33136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DC7582-06B3-4D9B-A1B8-455885D5179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84437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35A006-2049-4BFA-81BF-F8E9AD34C0C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35521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E12BBD-5DD9-4EEB-A69B-ED73CFD99FF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99046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E0C695-A7D5-4701-9BC8-65B62E3E6F0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17731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E69572-419A-4839-A512-0BC8CB044B5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09636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10588" cy="1325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8195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76400"/>
            <a:ext cx="8540750" cy="442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5225"/>
            <a:ext cx="2286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ru-RU" altLang="ru-RU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ru-RU" altLang="ru-RU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6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9D011973-0FBC-4E71-BB52-46CE751265E1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5" r:id="rId16"/>
    <p:sldLayoutId id="2147483666" r:id="rId17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openxmlformats.org/officeDocument/2006/relationships/image" Target="../media/image14.jpeg"/><Relationship Id="rId7" Type="http://schemas.openxmlformats.org/officeDocument/2006/relationships/image" Target="../media/image18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10" Type="http://schemas.openxmlformats.org/officeDocument/2006/relationships/image" Target="../media/image21.jpeg"/><Relationship Id="rId4" Type="http://schemas.openxmlformats.org/officeDocument/2006/relationships/image" Target="../media/image15.jpeg"/><Relationship Id="rId9" Type="http://schemas.openxmlformats.org/officeDocument/2006/relationships/image" Target="../media/image20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1484313"/>
            <a:ext cx="8062913" cy="2881312"/>
          </a:xfrm>
        </p:spPr>
        <p:txBody>
          <a:bodyPr/>
          <a:lstStyle/>
          <a:p>
            <a:r>
              <a:rPr lang="kk-KZ" altLang="ru-RU" sz="48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Franklin Gothic Medium" pitchFamily="34" charset="0"/>
              </a:rPr>
              <a:t>Қыркүйектің  он </a:t>
            </a:r>
            <a:r>
              <a:rPr lang="kk-KZ" altLang="ru-RU" sz="48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Franklin Gothic Medium" pitchFamily="34" charset="0"/>
              </a:rPr>
              <a:t> </a:t>
            </a:r>
            <a:r>
              <a:rPr lang="kk-KZ" altLang="ru-RU" sz="48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Franklin Gothic Medium" pitchFamily="34" charset="0"/>
              </a:rPr>
              <a:t>төрті </a:t>
            </a:r>
            <a:r>
              <a:rPr lang="kk-KZ" altLang="ru-RU" sz="48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Franklin Gothic Medium" pitchFamily="34" charset="0"/>
              </a:rPr>
              <a:t> </a:t>
            </a:r>
            <a:r>
              <a:rPr lang="kk-KZ" altLang="ru-RU" sz="8800" b="1" dirty="0" smtClean="0">
                <a:solidFill>
                  <a:srgbClr val="FD3535"/>
                </a:solidFill>
                <a:latin typeface="Franklin Gothic Medium" pitchFamily="34" charset="0"/>
              </a:rPr>
              <a:t/>
            </a:r>
            <a:br>
              <a:rPr lang="kk-KZ" altLang="ru-RU" sz="8800" b="1" dirty="0" smtClean="0">
                <a:solidFill>
                  <a:srgbClr val="FD3535"/>
                </a:solidFill>
                <a:latin typeface="Franklin Gothic Medium" pitchFamily="34" charset="0"/>
              </a:rPr>
            </a:br>
            <a:r>
              <a:rPr lang="kk-KZ" altLang="ru-RU" sz="8800" b="1" dirty="0" smtClean="0">
                <a:solidFill>
                  <a:srgbClr val="FD3535"/>
                </a:solidFill>
                <a:latin typeface="Franklin Gothic Medium" pitchFamily="34" charset="0"/>
              </a:rPr>
              <a:t>Компьютердің </a:t>
            </a:r>
            <a:r>
              <a:rPr lang="kk-KZ" altLang="ru-RU" sz="8800" b="1" dirty="0" smtClean="0">
                <a:solidFill>
                  <a:srgbClr val="FD3535"/>
                </a:solidFill>
                <a:latin typeface="Franklin Gothic Medium" pitchFamily="34" charset="0"/>
              </a:rPr>
              <a:t>негізгі құрылғылары</a:t>
            </a:r>
            <a:endParaRPr lang="ru-RU" altLang="ru-RU" sz="8800" b="1" dirty="0">
              <a:solidFill>
                <a:srgbClr val="FD3535"/>
              </a:solidFill>
              <a:latin typeface="Franklin Gothic Medium" pitchFamily="34" charset="0"/>
            </a:endParaRPr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852" name="Picture 4" descr="BS01183_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7088" y="2133600"/>
            <a:ext cx="3633787" cy="34686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8855" name="Text Box 7"/>
          <p:cNvSpPr txBox="1">
            <a:spLocks noChangeArrowheads="1"/>
          </p:cNvSpPr>
          <p:nvPr/>
        </p:nvSpPr>
        <p:spPr bwMode="auto">
          <a:xfrm>
            <a:off x="4716463" y="1471613"/>
            <a:ext cx="3960812" cy="538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altLang="ru-RU" sz="2400">
                <a:solidFill>
                  <a:schemeClr val="bg1"/>
                </a:solidFill>
              </a:rPr>
              <a:t>	Пернетақтамен жұмыс кезінде мыналарды үнемі есіңнен шығарма: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kk-KZ" altLang="ru-RU" sz="2400">
                <a:solidFill>
                  <a:schemeClr val="bg1"/>
                </a:solidFill>
              </a:rPr>
              <a:t>Пернелерді ақырын басу;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kk-KZ" altLang="ru-RU" sz="2400">
                <a:solidFill>
                  <a:schemeClr val="bg1"/>
                </a:solidFill>
              </a:rPr>
              <a:t> Қатты соққылардан сақтану;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kk-KZ" altLang="ru-RU" sz="2400">
                <a:solidFill>
                  <a:schemeClr val="bg1"/>
                </a:solidFill>
              </a:rPr>
              <a:t> Қолың таза және құрғақ болсын!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kk-KZ" altLang="ru-RU" sz="2400">
                <a:solidFill>
                  <a:schemeClr val="bg1"/>
                </a:solidFill>
              </a:rPr>
              <a:t> Пернетақтаның үстіне зат қоюға болмайды!</a:t>
            </a:r>
          </a:p>
          <a:p>
            <a:pPr>
              <a:spcBef>
                <a:spcPct val="50000"/>
              </a:spcBef>
            </a:pPr>
            <a:endParaRPr lang="ru-RU" altLang="ru-RU" sz="2400">
              <a:solidFill>
                <a:schemeClr val="bg1"/>
              </a:solidFill>
            </a:endParaRPr>
          </a:p>
        </p:txBody>
      </p:sp>
      <p:sp>
        <p:nvSpPr>
          <p:cNvPr id="78856" name="Rectangle 8"/>
          <p:cNvSpPr>
            <a:spLocks noGrp="1" noRot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kk-KZ" altLang="ru-RU" b="1">
                <a:solidFill>
                  <a:schemeClr val="bg1"/>
                </a:solidFill>
                <a:effectLst/>
              </a:rPr>
              <a:t>Пернетақта</a:t>
            </a:r>
            <a:endParaRPr lang="ru-RU" altLang="ru-RU" b="1">
              <a:solidFill>
                <a:schemeClr val="bg1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788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788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653" name="Picture 21" descr="defender-ckm-30440-k1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39975" y="2781300"/>
            <a:ext cx="4752975" cy="26304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9636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 altLang="ru-RU" b="1">
                <a:solidFill>
                  <a:schemeClr val="bg1"/>
                </a:solidFill>
                <a:effectLst/>
              </a:rPr>
              <a:t>Пернетақта</a:t>
            </a:r>
            <a:endParaRPr lang="ru-RU" altLang="ru-RU" b="1">
              <a:solidFill>
                <a:schemeClr val="bg1"/>
              </a:solidFill>
              <a:effectLst/>
            </a:endParaRPr>
          </a:p>
        </p:txBody>
      </p:sp>
      <p:sp>
        <p:nvSpPr>
          <p:cNvPr id="69637" name="Rectangle 5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301625" y="1676400"/>
            <a:ext cx="8231188" cy="528638"/>
          </a:xfrm>
        </p:spPr>
        <p:txBody>
          <a:bodyPr/>
          <a:lstStyle/>
          <a:p>
            <a:pPr marL="84138" indent="0" algn="ctr">
              <a:buFont typeface="Wingdings" pitchFamily="2" charset="2"/>
              <a:buNone/>
            </a:pPr>
            <a:r>
              <a:rPr lang="kk-KZ" altLang="ru-RU" sz="2800">
                <a:solidFill>
                  <a:schemeClr val="bg1"/>
                </a:solidFill>
                <a:effectLst/>
              </a:rPr>
              <a:t>Пернелер бірнеше блокқа (топқа) бөлінеді.</a:t>
            </a:r>
            <a:endParaRPr lang="ru-RU" altLang="ru-RU" sz="2800">
              <a:solidFill>
                <a:schemeClr val="bg1"/>
              </a:solidFill>
              <a:effectLst/>
            </a:endParaRPr>
          </a:p>
        </p:txBody>
      </p:sp>
      <p:sp>
        <p:nvSpPr>
          <p:cNvPr id="69639" name="Rectangle 7"/>
          <p:cNvSpPr>
            <a:spLocks noRot="1" noChangeArrowheads="1"/>
          </p:cNvSpPr>
          <p:nvPr/>
        </p:nvSpPr>
        <p:spPr bwMode="auto">
          <a:xfrm>
            <a:off x="1763713" y="2133600"/>
            <a:ext cx="4897437" cy="52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84138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1pPr>
            <a:lvl2pPr marL="915988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2pPr>
            <a:lvl3pPr marL="1323975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3pPr>
            <a:lvl4pPr marL="1731963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4pPr>
            <a:lvl5pPr marL="213995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5pPr>
            <a:lvl6pPr marL="259715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6pPr>
            <a:lvl7pPr marL="305435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7pPr>
            <a:lvl8pPr marL="351155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8pPr>
            <a:lvl9pPr marL="396875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9pPr>
          </a:lstStyle>
          <a:p>
            <a:pPr algn="ctr">
              <a:buFont typeface="Wingdings" pitchFamily="2" charset="2"/>
              <a:buNone/>
            </a:pPr>
            <a:r>
              <a:rPr lang="kk-KZ" altLang="ru-RU" sz="2400">
                <a:solidFill>
                  <a:schemeClr val="bg1"/>
                </a:solidFill>
                <a:effectLst/>
              </a:rPr>
              <a:t>Функционалдық пернелер</a:t>
            </a:r>
            <a:endParaRPr lang="ru-RU" altLang="ru-RU" sz="2400">
              <a:solidFill>
                <a:schemeClr val="bg1"/>
              </a:solidFill>
              <a:effectLst/>
            </a:endParaRPr>
          </a:p>
        </p:txBody>
      </p:sp>
      <p:sp>
        <p:nvSpPr>
          <p:cNvPr id="69640" name="Rectangle 8"/>
          <p:cNvSpPr>
            <a:spLocks noRot="1" noChangeArrowheads="1"/>
          </p:cNvSpPr>
          <p:nvPr/>
        </p:nvSpPr>
        <p:spPr bwMode="auto">
          <a:xfrm>
            <a:off x="0" y="5157788"/>
            <a:ext cx="2520950" cy="93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84138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1pPr>
            <a:lvl2pPr marL="915988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2pPr>
            <a:lvl3pPr marL="1323975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3pPr>
            <a:lvl4pPr marL="1731963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4pPr>
            <a:lvl5pPr marL="213995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5pPr>
            <a:lvl6pPr marL="259715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6pPr>
            <a:lvl7pPr marL="305435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7pPr>
            <a:lvl8pPr marL="351155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8pPr>
            <a:lvl9pPr marL="396875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9pPr>
          </a:lstStyle>
          <a:p>
            <a:pPr algn="ctr">
              <a:buFont typeface="Wingdings" pitchFamily="2" charset="2"/>
              <a:buNone/>
            </a:pPr>
            <a:r>
              <a:rPr lang="kk-KZ" altLang="ru-RU" sz="2400">
                <a:solidFill>
                  <a:schemeClr val="bg1"/>
                </a:solidFill>
                <a:effectLst/>
              </a:rPr>
              <a:t>Символдық пернелер</a:t>
            </a:r>
            <a:endParaRPr lang="ru-RU" altLang="ru-RU" sz="2400">
              <a:solidFill>
                <a:schemeClr val="bg1"/>
              </a:solidFill>
              <a:effectLst/>
            </a:endParaRPr>
          </a:p>
        </p:txBody>
      </p:sp>
      <p:sp>
        <p:nvSpPr>
          <p:cNvPr id="69641" name="Rectangle 9"/>
          <p:cNvSpPr>
            <a:spLocks noRot="1" noChangeArrowheads="1"/>
          </p:cNvSpPr>
          <p:nvPr/>
        </p:nvSpPr>
        <p:spPr bwMode="auto">
          <a:xfrm>
            <a:off x="2700338" y="5661025"/>
            <a:ext cx="4103687" cy="8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84138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1pPr>
            <a:lvl2pPr marL="915988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2pPr>
            <a:lvl3pPr marL="1323975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3pPr>
            <a:lvl4pPr marL="1731963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4pPr>
            <a:lvl5pPr marL="213995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5pPr>
            <a:lvl6pPr marL="259715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6pPr>
            <a:lvl7pPr marL="305435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7pPr>
            <a:lvl8pPr marL="351155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8pPr>
            <a:lvl9pPr marL="396875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9pPr>
          </a:lstStyle>
          <a:p>
            <a:pPr algn="ctr">
              <a:buFont typeface="Wingdings" pitchFamily="2" charset="2"/>
              <a:buNone/>
            </a:pPr>
            <a:r>
              <a:rPr lang="kk-KZ" altLang="ru-RU" sz="2400">
                <a:solidFill>
                  <a:schemeClr val="bg1"/>
                </a:solidFill>
                <a:effectLst/>
              </a:rPr>
              <a:t>Меңзерді экран бетінде басқару пернелері</a:t>
            </a:r>
            <a:endParaRPr lang="ru-RU" altLang="ru-RU" sz="2400">
              <a:solidFill>
                <a:schemeClr val="bg1"/>
              </a:solidFill>
              <a:effectLst/>
            </a:endParaRPr>
          </a:p>
        </p:txBody>
      </p:sp>
      <p:sp>
        <p:nvSpPr>
          <p:cNvPr id="69642" name="Rectangle 10"/>
          <p:cNvSpPr>
            <a:spLocks noRot="1" noChangeArrowheads="1"/>
          </p:cNvSpPr>
          <p:nvPr/>
        </p:nvSpPr>
        <p:spPr bwMode="auto">
          <a:xfrm>
            <a:off x="7019925" y="3500438"/>
            <a:ext cx="187325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84138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1pPr>
            <a:lvl2pPr marL="915988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2pPr>
            <a:lvl3pPr marL="1323975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3pPr>
            <a:lvl4pPr marL="1731963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4pPr>
            <a:lvl5pPr marL="213995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5pPr>
            <a:lvl6pPr marL="259715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6pPr>
            <a:lvl7pPr marL="305435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7pPr>
            <a:lvl8pPr marL="351155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8pPr>
            <a:lvl9pPr marL="396875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9pPr>
          </a:lstStyle>
          <a:p>
            <a:pPr algn="ctr">
              <a:buFont typeface="Wingdings" pitchFamily="2" charset="2"/>
              <a:buNone/>
            </a:pPr>
            <a:r>
              <a:rPr lang="kk-KZ" altLang="ru-RU" sz="2400">
                <a:solidFill>
                  <a:schemeClr val="bg1"/>
                </a:solidFill>
                <a:effectLst/>
              </a:rPr>
              <a:t>Цифрлық пернелер</a:t>
            </a:r>
            <a:endParaRPr lang="ru-RU" altLang="ru-RU" sz="2400">
              <a:solidFill>
                <a:schemeClr val="bg1"/>
              </a:solidFill>
              <a:effectLst/>
            </a:endParaRPr>
          </a:p>
        </p:txBody>
      </p:sp>
      <p:sp>
        <p:nvSpPr>
          <p:cNvPr id="69647" name="Line 15"/>
          <p:cNvSpPr>
            <a:spLocks noChangeShapeType="1"/>
          </p:cNvSpPr>
          <p:nvPr/>
        </p:nvSpPr>
        <p:spPr bwMode="auto">
          <a:xfrm flipH="1">
            <a:off x="3995738" y="2565400"/>
            <a:ext cx="71437" cy="1008063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9648" name="Line 16"/>
          <p:cNvSpPr>
            <a:spLocks noChangeShapeType="1"/>
          </p:cNvSpPr>
          <p:nvPr/>
        </p:nvSpPr>
        <p:spPr bwMode="auto">
          <a:xfrm flipV="1">
            <a:off x="1619250" y="3933825"/>
            <a:ext cx="1873250" cy="1366838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9649" name="Line 17"/>
          <p:cNvSpPr>
            <a:spLocks noChangeShapeType="1"/>
          </p:cNvSpPr>
          <p:nvPr/>
        </p:nvSpPr>
        <p:spPr bwMode="auto">
          <a:xfrm flipV="1">
            <a:off x="4500563" y="4149725"/>
            <a:ext cx="1150937" cy="1439863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9650" name="Line 18"/>
          <p:cNvSpPr>
            <a:spLocks noChangeShapeType="1"/>
          </p:cNvSpPr>
          <p:nvPr/>
        </p:nvSpPr>
        <p:spPr bwMode="auto">
          <a:xfrm flipH="1">
            <a:off x="6300788" y="3860800"/>
            <a:ext cx="1009650" cy="144463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9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9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9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520"/>
                            </p:stCondLst>
                            <p:childTnLst>
                              <p:par>
                                <p:cTn id="11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69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20"/>
                            </p:stCondLst>
                            <p:childTnLst>
                              <p:par>
                                <p:cTn id="1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696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696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696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900"/>
                            </p:stCondLst>
                            <p:childTnLst>
                              <p:par>
                                <p:cTn id="2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96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96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400"/>
                            </p:stCondLst>
                            <p:childTnLst>
                              <p:par>
                                <p:cTn id="2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696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696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696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4120"/>
                            </p:stCondLst>
                            <p:childTnLst>
                              <p:par>
                                <p:cTn id="3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96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96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620"/>
                            </p:stCondLst>
                            <p:childTnLst>
                              <p:par>
                                <p:cTn id="3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696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696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696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6100"/>
                            </p:stCondLst>
                            <p:childTnLst>
                              <p:par>
                                <p:cTn id="4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96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96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6600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696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696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696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7240"/>
                            </p:stCondLst>
                            <p:childTnLst>
                              <p:par>
                                <p:cTn id="5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9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9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7" grpId="0" build="p"/>
      <p:bldP spid="69637" grpId="1" build="p"/>
      <p:bldP spid="69639" grpId="0"/>
      <p:bldP spid="69640" grpId="0"/>
      <p:bldP spid="69641" grpId="0"/>
      <p:bldP spid="69642" grpId="0"/>
      <p:bldP spid="69647" grpId="0" animBg="1"/>
      <p:bldP spid="69648" grpId="0" animBg="1"/>
      <p:bldP spid="69649" grpId="0" animBg="1"/>
      <p:bldP spid="6965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88" name="Rectangle 48"/>
          <p:cNvSpPr>
            <a:spLocks noGrp="1" noRot="1" noChangeArrowheads="1"/>
          </p:cNvSpPr>
          <p:nvPr>
            <p:ph type="body" sz="half" idx="3"/>
          </p:nvPr>
        </p:nvSpPr>
        <p:spPr>
          <a:xfrm>
            <a:off x="4427538" y="2924175"/>
            <a:ext cx="4194175" cy="2544763"/>
          </a:xfrm>
        </p:spPr>
        <p:txBody>
          <a:bodyPr/>
          <a:lstStyle/>
          <a:p>
            <a:pPr marL="4763" indent="22225">
              <a:buFont typeface="Wingdings" pitchFamily="2" charset="2"/>
              <a:buNone/>
            </a:pPr>
            <a:r>
              <a:rPr lang="kk-KZ" altLang="ru-RU" sz="2800">
                <a:solidFill>
                  <a:srgbClr val="FD3535"/>
                </a:solidFill>
                <a:effectLst/>
              </a:rPr>
              <a:t>Тышқан</a:t>
            </a:r>
            <a:r>
              <a:rPr lang="kk-KZ" altLang="ru-RU" sz="2800">
                <a:solidFill>
                  <a:schemeClr val="bg1"/>
                </a:solidFill>
                <a:effectLst/>
              </a:rPr>
              <a:t> (мышь)-бұл компьютерде берілетін командаларды жарық қаламымен басқаруға негізделген құрылғы.</a:t>
            </a:r>
            <a:endParaRPr lang="ru-RU" altLang="ru-RU" sz="2800">
              <a:solidFill>
                <a:schemeClr val="bg1"/>
              </a:solidFill>
              <a:effectLst/>
            </a:endParaRPr>
          </a:p>
        </p:txBody>
      </p:sp>
      <p:sp>
        <p:nvSpPr>
          <p:cNvPr id="35890" name="Rectangle 50"/>
          <p:cNvSpPr>
            <a:spLocks noRot="1" noChangeArrowheads="1"/>
          </p:cNvSpPr>
          <p:nvPr/>
        </p:nvSpPr>
        <p:spPr bwMode="auto">
          <a:xfrm>
            <a:off x="1835150" y="908050"/>
            <a:ext cx="5197475" cy="750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1pPr>
            <a:lvl2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2pPr>
            <a:lvl3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3pPr>
            <a:lvl4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4pPr>
            <a:lvl5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9pPr>
          </a:lstStyle>
          <a:p>
            <a:r>
              <a:rPr lang="kk-KZ" altLang="ru-RU" sz="4000" b="1">
                <a:solidFill>
                  <a:schemeClr val="bg1"/>
                </a:solidFill>
                <a:effectLst/>
              </a:rPr>
              <a:t>Тышқан</a:t>
            </a:r>
            <a:endParaRPr lang="ru-RU" altLang="ru-RU" sz="4000" b="1">
              <a:solidFill>
                <a:schemeClr val="bg1"/>
              </a:solidFill>
              <a:effectLst/>
            </a:endParaRPr>
          </a:p>
        </p:txBody>
      </p:sp>
      <p:pic>
        <p:nvPicPr>
          <p:cNvPr id="35939" name="Picture 99" descr="p_050711_0053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2708275"/>
            <a:ext cx="2478088" cy="257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35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358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358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358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4640"/>
                            </p:stCondLst>
                            <p:childTnLst>
                              <p:par>
                                <p:cTn id="2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2.96741E-6 L 0.23629 -0.04206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359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06" y="-2103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23" dur="500"/>
                                        <p:tgtEl>
                                          <p:spTgt spid="358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6640"/>
                            </p:stCondLst>
                            <p:childTnLst>
                              <p:par>
                                <p:cTn id="26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7" dur="2000" fill="hold"/>
                                        <p:tgtEl>
                                          <p:spTgt spid="35939"/>
                                        </p:tgtEl>
                                      </p:cBhvr>
                                      <p:by x="60000" y="6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88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КБ308\Pictures\Рисунок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14290"/>
            <a:ext cx="8286809" cy="6215106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97154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kk-KZ" sz="2000" b="1" dirty="0" smtClean="0">
                <a:solidFill>
                  <a:srgbClr val="002060"/>
                </a:solidFill>
              </a:rPr>
              <a:t>Компьюьтердің қосымша құрылғылары </a:t>
            </a:r>
            <a:endParaRPr lang="kk-KZ" sz="2000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sz="1600" dirty="0"/>
          </a:p>
        </p:txBody>
      </p:sp>
      <p:pic>
        <p:nvPicPr>
          <p:cNvPr id="1027" name="Picture 3" descr="C:\Users\КБ308\Desktop\Без названия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2643182"/>
            <a:ext cx="1214446" cy="1188329"/>
          </a:xfrm>
          <a:prstGeom prst="rect">
            <a:avLst/>
          </a:prstGeom>
          <a:noFill/>
        </p:spPr>
      </p:pic>
      <p:pic>
        <p:nvPicPr>
          <p:cNvPr id="1028" name="Picture 4" descr="C:\Users\КБ308\Desktop\Без названия (1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7224" y="4071942"/>
            <a:ext cx="2228850" cy="2047875"/>
          </a:xfrm>
          <a:prstGeom prst="rect">
            <a:avLst/>
          </a:prstGeom>
          <a:noFill/>
        </p:spPr>
      </p:pic>
      <p:pic>
        <p:nvPicPr>
          <p:cNvPr id="1029" name="Picture 5" descr="C:\Users\КБ308\Desktop\Без названия (2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14678" y="4572008"/>
            <a:ext cx="2189275" cy="1633536"/>
          </a:xfrm>
          <a:prstGeom prst="rect">
            <a:avLst/>
          </a:prstGeom>
          <a:noFill/>
        </p:spPr>
      </p:pic>
      <p:pic>
        <p:nvPicPr>
          <p:cNvPr id="1030" name="Picture 6" descr="C:\Users\КБ308\Desktop\images (1)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286512" y="2643182"/>
            <a:ext cx="1886655" cy="1223959"/>
          </a:xfrm>
          <a:prstGeom prst="rect">
            <a:avLst/>
          </a:prstGeom>
          <a:noFill/>
        </p:spPr>
      </p:pic>
      <p:pic>
        <p:nvPicPr>
          <p:cNvPr id="1031" name="Picture 7" descr="C:\Users\КБ308\Desktop\images (2)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143636" y="4357694"/>
            <a:ext cx="1729496" cy="1676397"/>
          </a:xfrm>
          <a:prstGeom prst="rect">
            <a:avLst/>
          </a:prstGeom>
          <a:noFill/>
        </p:spPr>
      </p:pic>
      <p:pic>
        <p:nvPicPr>
          <p:cNvPr id="1032" name="Picture 8" descr="C:\Users\КБ308\Desktop\Без названия (3)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21233583">
            <a:off x="2636323" y="2636554"/>
            <a:ext cx="2633670" cy="1354699"/>
          </a:xfrm>
          <a:prstGeom prst="rect">
            <a:avLst/>
          </a:prstGeom>
          <a:noFill/>
        </p:spPr>
      </p:pic>
      <p:pic>
        <p:nvPicPr>
          <p:cNvPr id="1033" name="Picture 9" descr="C:\Users\КБ308\Desktop\Без названия (4).jp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000628" y="4071942"/>
            <a:ext cx="1148159" cy="785812"/>
          </a:xfrm>
          <a:prstGeom prst="rect">
            <a:avLst/>
          </a:prstGeom>
          <a:noFill/>
        </p:spPr>
      </p:pic>
      <p:pic>
        <p:nvPicPr>
          <p:cNvPr id="1034" name="Picture 10" descr="C:\Users\КБ308\Desktop\images (3).jpg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214282" y="3714752"/>
            <a:ext cx="1214446" cy="1214446"/>
          </a:xfrm>
          <a:prstGeom prst="rect">
            <a:avLst/>
          </a:prstGeom>
          <a:noFill/>
        </p:spPr>
      </p:pic>
      <p:sp>
        <p:nvSpPr>
          <p:cNvPr id="13" name="Пятно 1 12"/>
          <p:cNvSpPr/>
          <p:nvPr/>
        </p:nvSpPr>
        <p:spPr>
          <a:xfrm>
            <a:off x="1571604" y="3357562"/>
            <a:ext cx="571504" cy="500066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rgbClr val="FF0000"/>
                </a:solidFill>
              </a:rPr>
              <a:t>1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4" name="Пятно 1 13"/>
          <p:cNvSpPr/>
          <p:nvPr/>
        </p:nvSpPr>
        <p:spPr>
          <a:xfrm>
            <a:off x="4714876" y="2714620"/>
            <a:ext cx="571504" cy="500066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rgbClr val="FF0000"/>
                </a:solidFill>
              </a:rPr>
              <a:t>2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5" name="Пятно 1 14"/>
          <p:cNvSpPr/>
          <p:nvPr/>
        </p:nvSpPr>
        <p:spPr>
          <a:xfrm>
            <a:off x="7572396" y="2643182"/>
            <a:ext cx="571504" cy="500066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rgbClr val="FF0000"/>
                </a:solidFill>
              </a:rPr>
              <a:t>3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6" name="Пятно 1 15"/>
          <p:cNvSpPr/>
          <p:nvPr/>
        </p:nvSpPr>
        <p:spPr>
          <a:xfrm>
            <a:off x="357158" y="3786190"/>
            <a:ext cx="571504" cy="500066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rgbClr val="FF0000"/>
                </a:solidFill>
              </a:rPr>
              <a:t>4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9" name="Пятно 1 18"/>
          <p:cNvSpPr/>
          <p:nvPr/>
        </p:nvSpPr>
        <p:spPr>
          <a:xfrm>
            <a:off x="2143108" y="4214818"/>
            <a:ext cx="571504" cy="500066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rgbClr val="FF0000"/>
                </a:solidFill>
              </a:rPr>
              <a:t>5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0" name="Пятно 1 19"/>
          <p:cNvSpPr/>
          <p:nvPr/>
        </p:nvSpPr>
        <p:spPr>
          <a:xfrm>
            <a:off x="3643306" y="4714884"/>
            <a:ext cx="571504" cy="500066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rgbClr val="FF0000"/>
                </a:solidFill>
              </a:rPr>
              <a:t>6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1" name="Пятно 1 20"/>
          <p:cNvSpPr/>
          <p:nvPr/>
        </p:nvSpPr>
        <p:spPr>
          <a:xfrm>
            <a:off x="6572264" y="4786322"/>
            <a:ext cx="571504" cy="500066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rgbClr val="FF0000"/>
                </a:solidFill>
              </a:rPr>
              <a:t>7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2" name="Пятно 1 21"/>
          <p:cNvSpPr/>
          <p:nvPr/>
        </p:nvSpPr>
        <p:spPr>
          <a:xfrm>
            <a:off x="5286380" y="4071942"/>
            <a:ext cx="571504" cy="500066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rgbClr val="FF0000"/>
                </a:solidFill>
              </a:rPr>
              <a:t>8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2571736" y="548680"/>
            <a:ext cx="1071570" cy="1008112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4698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6" name="Picture 12" descr="2076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43608" y="414983"/>
            <a:ext cx="6408738" cy="6408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633413" y="0"/>
            <a:ext cx="8510587" cy="1325563"/>
          </a:xfrm>
          <a:noFill/>
          <a:ln/>
        </p:spPr>
        <p:txBody>
          <a:bodyPr/>
          <a:lstStyle/>
          <a:p>
            <a:r>
              <a:rPr lang="kk-KZ" altLang="ru-RU" b="1">
                <a:solidFill>
                  <a:schemeClr val="bg1"/>
                </a:solidFill>
              </a:rPr>
              <a:t>Дербес компьютер деген не?</a:t>
            </a:r>
            <a:endParaRPr lang="ru-RU" altLang="ru-RU" b="1">
              <a:solidFill>
                <a:schemeClr val="bg1"/>
              </a:solidFill>
            </a:endParaRPr>
          </a:p>
        </p:txBody>
      </p:sp>
      <p:sp>
        <p:nvSpPr>
          <p:cNvPr id="2" name="Текст 1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6156"/>
                                        </p:tgtEl>
                                      </p:cBhvr>
                                      <p:by x="70000" y="70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3.59834E-6 L 0.22448 -0.00532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215" y="-277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2448 -0.00532 L -0.02552 -0.00532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8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9" dur="2000" fill="hold"/>
                                        <p:tgtEl>
                                          <p:spTgt spid="6156"/>
                                        </p:tgtEl>
                                      </p:cBhvr>
                                      <p:by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  <p:bldP spid="6148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05" name="Picture 17" descr="2076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95513" y="1335088"/>
            <a:ext cx="4464050" cy="44640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22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 altLang="ru-RU" sz="3600">
                <a:solidFill>
                  <a:schemeClr val="bg1"/>
                </a:solidFill>
                <a:effectLst/>
              </a:rPr>
              <a:t>Компьютердің негізгі құрылғылары:</a:t>
            </a:r>
            <a:endParaRPr lang="ru-RU" altLang="ru-RU" sz="3600">
              <a:solidFill>
                <a:schemeClr val="bg1"/>
              </a:solidFill>
              <a:effectLst/>
            </a:endParaRPr>
          </a:p>
        </p:txBody>
      </p:sp>
      <p:sp>
        <p:nvSpPr>
          <p:cNvPr id="12291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395288" y="1700213"/>
            <a:ext cx="2232025" cy="815975"/>
          </a:xfrm>
        </p:spPr>
        <p:txBody>
          <a:bodyPr/>
          <a:lstStyle/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kk-KZ" altLang="ru-RU" sz="3600">
                <a:solidFill>
                  <a:schemeClr val="bg1"/>
                </a:solidFill>
                <a:effectLst/>
              </a:rPr>
              <a:t>Монитор</a:t>
            </a:r>
            <a:endParaRPr lang="ru-RU" altLang="ru-RU" sz="3600">
              <a:solidFill>
                <a:schemeClr val="bg1"/>
              </a:solidFill>
              <a:effectLst/>
            </a:endParaRPr>
          </a:p>
        </p:txBody>
      </p:sp>
      <p:sp>
        <p:nvSpPr>
          <p:cNvPr id="12294" name="Rectangle 6"/>
          <p:cNvSpPr>
            <a:spLocks noRot="1" noChangeArrowheads="1"/>
          </p:cNvSpPr>
          <p:nvPr/>
        </p:nvSpPr>
        <p:spPr bwMode="auto">
          <a:xfrm>
            <a:off x="827088" y="6021388"/>
            <a:ext cx="2736850" cy="411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kk-KZ" altLang="ru-RU" sz="3600">
                <a:solidFill>
                  <a:schemeClr val="bg1"/>
                </a:solidFill>
                <a:effectLst/>
              </a:rPr>
              <a:t>Пернетақта</a:t>
            </a:r>
            <a:endParaRPr lang="ru-RU" altLang="ru-RU" sz="3600">
              <a:solidFill>
                <a:schemeClr val="bg1"/>
              </a:solidFill>
              <a:effectLst/>
            </a:endParaRPr>
          </a:p>
        </p:txBody>
      </p:sp>
      <p:sp>
        <p:nvSpPr>
          <p:cNvPr id="12295" name="Rectangle 7"/>
          <p:cNvSpPr>
            <a:spLocks noRot="1" noChangeArrowheads="1"/>
          </p:cNvSpPr>
          <p:nvPr/>
        </p:nvSpPr>
        <p:spPr bwMode="auto">
          <a:xfrm>
            <a:off x="7177088" y="2492375"/>
            <a:ext cx="1966912" cy="122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kk-KZ" altLang="ru-RU" sz="3600">
                <a:solidFill>
                  <a:schemeClr val="bg1"/>
                </a:solidFill>
                <a:effectLst/>
              </a:rPr>
              <a:t>Жүйелік 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kk-KZ" altLang="ru-RU" sz="3600">
                <a:solidFill>
                  <a:schemeClr val="bg1"/>
                </a:solidFill>
                <a:effectLst/>
              </a:rPr>
              <a:t>блок</a:t>
            </a:r>
            <a:endParaRPr lang="ru-RU" altLang="ru-RU" sz="3600">
              <a:solidFill>
                <a:schemeClr val="bg1"/>
              </a:solidFill>
              <a:effectLst/>
            </a:endParaRPr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>
            <a:off x="1692275" y="2060575"/>
            <a:ext cx="2232025" cy="137001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 flipH="1">
            <a:off x="5364163" y="3068638"/>
            <a:ext cx="2016125" cy="2159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V="1">
            <a:off x="2555875" y="4652963"/>
            <a:ext cx="1728788" cy="1223962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01" name="Rectangle 13"/>
          <p:cNvSpPr>
            <a:spLocks noRot="1" noChangeArrowheads="1"/>
          </p:cNvSpPr>
          <p:nvPr/>
        </p:nvSpPr>
        <p:spPr bwMode="auto">
          <a:xfrm>
            <a:off x="6804025" y="5373688"/>
            <a:ext cx="1966913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kk-KZ" altLang="ru-RU" sz="3600">
                <a:solidFill>
                  <a:schemeClr val="bg1"/>
                </a:solidFill>
                <a:effectLst/>
              </a:rPr>
              <a:t>Тышқан </a:t>
            </a:r>
            <a:endParaRPr lang="ru-RU" altLang="ru-RU" sz="3600">
              <a:solidFill>
                <a:schemeClr val="bg1"/>
              </a:solidFill>
              <a:effectLst/>
            </a:endParaRPr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 flipH="1" flipV="1">
            <a:off x="6011863" y="4221163"/>
            <a:ext cx="1081087" cy="10795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82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320"/>
                            </p:stCondLst>
                            <p:childTnLst>
                              <p:par>
                                <p:cTn id="2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760"/>
                            </p:stCondLst>
                            <p:childTnLst>
                              <p:par>
                                <p:cTn id="3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3260"/>
                            </p:stCondLst>
                            <p:childTnLst>
                              <p:par>
                                <p:cTn id="3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3740"/>
                            </p:stCondLst>
                            <p:childTnLst>
                              <p:par>
                                <p:cTn id="4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4240"/>
                            </p:stCondLst>
                            <p:childTnLst>
                              <p:par>
                                <p:cTn id="4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 build="p"/>
      <p:bldP spid="12294" grpId="0"/>
      <p:bldP spid="12295" grpId="0"/>
      <p:bldP spid="12298" grpId="0" animBg="1"/>
      <p:bldP spid="12299" grpId="0" animBg="1"/>
      <p:bldP spid="12300" grpId="0" animBg="1"/>
      <p:bldP spid="12301" grpId="0"/>
      <p:bldP spid="1230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 altLang="ru-RU" b="1" dirty="0">
                <a:solidFill>
                  <a:schemeClr val="bg1"/>
                </a:solidFill>
                <a:effectLst/>
              </a:rPr>
              <a:t>Жүйелік  </a:t>
            </a:r>
            <a:r>
              <a:rPr lang="kk-KZ" altLang="ru-RU" b="1" dirty="0" smtClean="0">
                <a:solidFill>
                  <a:schemeClr val="bg1"/>
                </a:solidFill>
                <a:effectLst/>
              </a:rPr>
              <a:t>қорап</a:t>
            </a:r>
            <a:endParaRPr lang="ru-RU" altLang="ru-RU" b="1" dirty="0">
              <a:solidFill>
                <a:schemeClr val="bg1"/>
              </a:solidFill>
              <a:effectLst/>
            </a:endParaRPr>
          </a:p>
        </p:txBody>
      </p:sp>
      <p:sp>
        <p:nvSpPr>
          <p:cNvPr id="13317" name="Rectangle 5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96838" indent="192088">
              <a:buFont typeface="Wingdings" pitchFamily="2" charset="2"/>
              <a:buNone/>
            </a:pPr>
            <a:r>
              <a:rPr lang="kk-KZ" altLang="ru-RU" sz="2400">
                <a:solidFill>
                  <a:srgbClr val="FD3535"/>
                </a:solidFill>
                <a:effectLst/>
              </a:rPr>
              <a:t>Жүйелік блок</a:t>
            </a:r>
            <a:r>
              <a:rPr lang="kk-KZ" altLang="ru-RU" sz="2400">
                <a:solidFill>
                  <a:schemeClr val="bg1"/>
                </a:solidFill>
                <a:effectLst/>
              </a:rPr>
              <a:t> (Системный блок) -  бұл компьютердегі кез келген ақпараттарды (текстік, графиктік, т.б.), электр сигналдарының тізбектері ретінде өте үлкен жылдамдықпен қабылдауға және өңдеуге негізделген құрылғы.</a:t>
            </a:r>
            <a:endParaRPr lang="ru-RU" altLang="ru-RU" sz="2400">
              <a:solidFill>
                <a:schemeClr val="bg1"/>
              </a:solidFill>
              <a:effectLst/>
            </a:endParaRPr>
          </a:p>
        </p:txBody>
      </p:sp>
      <p:pic>
        <p:nvPicPr>
          <p:cNvPr id="13322" name="Picture 10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76825" y="1700213"/>
            <a:ext cx="3602038" cy="3529012"/>
          </a:xfrm>
          <a:ln/>
        </p:spPr>
      </p:pic>
      <p:pic>
        <p:nvPicPr>
          <p:cNvPr id="13323" name="Picture 11" descr="535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1341438"/>
            <a:ext cx="3616325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50"/>
                            </p:stCondLst>
                            <p:childTnLst>
                              <p:par>
                                <p:cTn id="1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8990"/>
                            </p:stCondLst>
                            <p:childTnLst>
                              <p:par>
                                <p:cTn id="20" presetID="21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21" dur="20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  <p:bldP spid="1331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633413" y="620713"/>
            <a:ext cx="8510587" cy="1325562"/>
          </a:xfrm>
        </p:spPr>
        <p:txBody>
          <a:bodyPr/>
          <a:lstStyle/>
          <a:p>
            <a:r>
              <a:rPr lang="kk-KZ" altLang="ru-RU" b="1">
                <a:solidFill>
                  <a:schemeClr val="bg1"/>
                </a:solidFill>
                <a:effectLst/>
              </a:rPr>
              <a:t>Процессор</a:t>
            </a:r>
            <a:endParaRPr lang="ru-RU" altLang="ru-RU" b="1">
              <a:solidFill>
                <a:schemeClr val="bg1"/>
              </a:solidFill>
              <a:effectLst/>
            </a:endParaRPr>
          </a:p>
        </p:txBody>
      </p:sp>
      <p:sp>
        <p:nvSpPr>
          <p:cNvPr id="20486" name="Rectangle 6"/>
          <p:cNvSpPr>
            <a:spLocks noGrp="1" noRot="1" noChangeArrowheads="1"/>
          </p:cNvSpPr>
          <p:nvPr>
            <p:ph type="body" sz="half" idx="2"/>
          </p:nvPr>
        </p:nvSpPr>
        <p:spPr>
          <a:xfrm>
            <a:off x="468313" y="2420938"/>
            <a:ext cx="8015287" cy="165576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kk-KZ" altLang="ru-RU" sz="2800">
                <a:solidFill>
                  <a:schemeClr val="bg1"/>
                </a:solidFill>
                <a:effectLst/>
              </a:rPr>
              <a:t>Ол компьютердің басты бөлігі.</a:t>
            </a: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539750" y="3141663"/>
            <a:ext cx="6119813" cy="244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kk-KZ" altLang="ru-RU" sz="2800">
                <a:solidFill>
                  <a:schemeClr val="bg1"/>
                </a:solidFill>
              </a:rPr>
              <a:t>Ол өзіне ұсынылған программа бойынша есептеулерді жүзеге асырады және компьютерлерді жалпы басқарады.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ru-RU" altLang="ru-RU" sz="2800">
              <a:solidFill>
                <a:schemeClr val="bg1"/>
              </a:solidFill>
            </a:endParaRPr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468313" y="5229225"/>
            <a:ext cx="8135937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kk-KZ" altLang="ru-RU" sz="2800">
                <a:solidFill>
                  <a:schemeClr val="bg1"/>
                </a:solidFill>
              </a:rPr>
              <a:t>Оны кез-келген компьютердің</a:t>
            </a:r>
            <a:r>
              <a:rPr lang="kk-KZ" altLang="ru-RU" sz="2800"/>
              <a:t> </a:t>
            </a:r>
            <a:r>
              <a:rPr lang="kk-KZ" altLang="ru-RU" sz="2800">
                <a:solidFill>
                  <a:srgbClr val="FD3535"/>
                </a:solidFill>
              </a:rPr>
              <a:t>“миы”</a:t>
            </a:r>
            <a:r>
              <a:rPr lang="kk-KZ" altLang="ru-RU" sz="2800"/>
              <a:t> </a:t>
            </a:r>
            <a:r>
              <a:rPr lang="kk-KZ" altLang="ru-RU" sz="2800">
                <a:solidFill>
                  <a:schemeClr val="bg1"/>
                </a:solidFill>
              </a:rPr>
              <a:t>деуге болады.</a:t>
            </a:r>
            <a:endParaRPr lang="ru-RU" altLang="ru-RU" sz="2800">
              <a:solidFill>
                <a:schemeClr val="bg1"/>
              </a:solidFill>
            </a:endParaRPr>
          </a:p>
        </p:txBody>
      </p:sp>
      <p:pic>
        <p:nvPicPr>
          <p:cNvPr id="20491" name="Picture 11" descr="0_4bc7_770f91d4_X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1700213"/>
            <a:ext cx="2735262" cy="205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3" name="Picture 13" descr="process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333375"/>
            <a:ext cx="2857500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1000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10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20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20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20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580"/>
                            </p:stCondLst>
                            <p:childTnLst>
                              <p:par>
                                <p:cTn id="2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7220"/>
                            </p:stCondLst>
                            <p:childTnLst>
                              <p:par>
                                <p:cTn id="3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/>
      <p:bldP spid="20486" grpId="0" build="p"/>
      <p:bldP spid="20488" grpId="0"/>
      <p:bldP spid="2048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 altLang="ru-RU" b="1">
                <a:solidFill>
                  <a:schemeClr val="bg1"/>
                </a:solidFill>
                <a:effectLst/>
              </a:rPr>
              <a:t>Монитор</a:t>
            </a:r>
            <a:endParaRPr lang="ru-RU" altLang="ru-RU" b="1">
              <a:solidFill>
                <a:schemeClr val="bg1"/>
              </a:solidFill>
              <a:effectLst/>
            </a:endParaRPr>
          </a:p>
        </p:txBody>
      </p:sp>
      <p:sp>
        <p:nvSpPr>
          <p:cNvPr id="27654" name="Rectangle 6"/>
          <p:cNvSpPr>
            <a:spLocks noGrp="1" noRot="1" noChangeArrowheads="1"/>
          </p:cNvSpPr>
          <p:nvPr>
            <p:ph type="body" sz="half" idx="2"/>
          </p:nvPr>
        </p:nvSpPr>
        <p:spPr>
          <a:xfrm>
            <a:off x="4500563" y="2133600"/>
            <a:ext cx="4194175" cy="3382963"/>
          </a:xfrm>
        </p:spPr>
        <p:txBody>
          <a:bodyPr/>
          <a:lstStyle/>
          <a:p>
            <a:r>
              <a:rPr lang="kk-KZ" altLang="ru-RU" sz="2800">
                <a:solidFill>
                  <a:srgbClr val="FD3535"/>
                </a:solidFill>
                <a:effectLst/>
              </a:rPr>
              <a:t>Монитор</a:t>
            </a:r>
            <a:r>
              <a:rPr lang="kk-KZ" altLang="ru-RU" sz="2800">
                <a:solidFill>
                  <a:schemeClr val="bg1"/>
                </a:solidFill>
                <a:effectLst/>
              </a:rPr>
              <a:t> (дисплей)-бұл кез-келген ақпараттарды (текстік, графиктік және т.б) экранға шығаруға негізделген құрылғы.</a:t>
            </a:r>
            <a:endParaRPr lang="ru-RU" altLang="ru-RU" sz="2800">
              <a:solidFill>
                <a:schemeClr val="bg1"/>
              </a:solidFill>
              <a:effectLst/>
            </a:endParaRPr>
          </a:p>
        </p:txBody>
      </p:sp>
      <p:pic>
        <p:nvPicPr>
          <p:cNvPr id="27657" name="Picture 9" descr="monitor_4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22275" y="2197100"/>
            <a:ext cx="3952875" cy="3381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10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276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276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276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  <p:bldP spid="2765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 altLang="ru-RU" b="1">
                <a:solidFill>
                  <a:schemeClr val="bg1"/>
                </a:solidFill>
                <a:effectLst/>
              </a:rPr>
              <a:t>Монитор</a:t>
            </a:r>
            <a:endParaRPr lang="ru-RU" altLang="ru-RU" b="1">
              <a:solidFill>
                <a:schemeClr val="bg1"/>
              </a:solidFill>
              <a:effectLst/>
            </a:endParaRPr>
          </a:p>
        </p:txBody>
      </p:sp>
      <p:sp>
        <p:nvSpPr>
          <p:cNvPr id="29702" name="Rectangle 6"/>
          <p:cNvSpPr>
            <a:spLocks noGrp="1" noRot="1" noChangeArrowheads="1"/>
          </p:cNvSpPr>
          <p:nvPr>
            <p:ph type="body" sz="half" idx="2"/>
          </p:nvPr>
        </p:nvSpPr>
        <p:spPr>
          <a:xfrm>
            <a:off x="539750" y="2565400"/>
            <a:ext cx="4194175" cy="2794000"/>
          </a:xfrm>
        </p:spPr>
        <p:txBody>
          <a:bodyPr/>
          <a:lstStyle/>
          <a:p>
            <a:pPr marL="84138" indent="98425">
              <a:buFont typeface="Wingdings" pitchFamily="2" charset="2"/>
              <a:buNone/>
            </a:pPr>
            <a:r>
              <a:rPr lang="kk-KZ" altLang="ru-RU" sz="2800">
                <a:solidFill>
                  <a:schemeClr val="bg1"/>
                </a:solidFill>
                <a:effectLst/>
              </a:rPr>
              <a:t>Мониторды адамға ақпараттарды беріп отыратын компьютердің </a:t>
            </a:r>
            <a:r>
              <a:rPr lang="kk-KZ" altLang="ru-RU" sz="2800" b="1">
                <a:solidFill>
                  <a:srgbClr val="FD3535"/>
                </a:solidFill>
                <a:effectLst/>
              </a:rPr>
              <a:t>“тілі”</a:t>
            </a:r>
            <a:r>
              <a:rPr lang="kk-KZ" altLang="ru-RU" sz="2800">
                <a:solidFill>
                  <a:schemeClr val="bg1"/>
                </a:solidFill>
                <a:effectLst/>
              </a:rPr>
              <a:t> деп қарауға болады</a:t>
            </a:r>
            <a:endParaRPr lang="ru-RU" altLang="ru-RU" sz="2800">
              <a:solidFill>
                <a:schemeClr val="bg1"/>
              </a:solidFill>
              <a:effectLst/>
            </a:endParaRPr>
          </a:p>
        </p:txBody>
      </p:sp>
      <p:pic>
        <p:nvPicPr>
          <p:cNvPr id="29706" name="Picture 10" descr="de57c725a415f98321038013528a20d0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03800" y="1773238"/>
            <a:ext cx="3576638" cy="41036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29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29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29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 altLang="ru-RU" b="1">
                <a:solidFill>
                  <a:schemeClr val="bg1"/>
                </a:solidFill>
                <a:effectLst/>
              </a:rPr>
              <a:t>Монитор</a:t>
            </a:r>
            <a:endParaRPr lang="ru-RU" altLang="ru-RU" b="1">
              <a:solidFill>
                <a:schemeClr val="bg1"/>
              </a:solidFill>
              <a:effectLst/>
            </a:endParaRPr>
          </a:p>
        </p:txBody>
      </p:sp>
      <p:sp>
        <p:nvSpPr>
          <p:cNvPr id="31750" name="Rectangle 6"/>
          <p:cNvSpPr>
            <a:spLocks noGrp="1" noRot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kk-KZ" altLang="ru-RU" sz="2800">
                <a:solidFill>
                  <a:schemeClr val="bg1"/>
                </a:solidFill>
                <a:effectLst/>
              </a:rPr>
              <a:t> Монитордың алдында көп отыруға болмайды, себебі:</a:t>
            </a:r>
          </a:p>
          <a:p>
            <a:pPr>
              <a:lnSpc>
                <a:spcPct val="90000"/>
              </a:lnSpc>
            </a:pPr>
            <a:r>
              <a:rPr lang="kk-KZ" altLang="ru-RU" sz="2800">
                <a:solidFill>
                  <a:schemeClr val="bg1"/>
                </a:solidFill>
                <a:effectLst/>
              </a:rPr>
              <a:t>Көз тез шаршайды.</a:t>
            </a:r>
          </a:p>
          <a:p>
            <a:pPr>
              <a:lnSpc>
                <a:spcPct val="90000"/>
              </a:lnSpc>
            </a:pPr>
            <a:r>
              <a:rPr lang="kk-KZ" altLang="ru-RU" sz="2800">
                <a:solidFill>
                  <a:schemeClr val="bg1"/>
                </a:solidFill>
                <a:effectLst/>
              </a:rPr>
              <a:t>Дисплей жұмыс атқарып тұрғанда электромагниттік және ультракүлгін сәуле бөлініп отырады.</a:t>
            </a:r>
            <a:endParaRPr lang="ru-RU" altLang="ru-RU" sz="2800">
              <a:solidFill>
                <a:schemeClr val="bg1"/>
              </a:solidFill>
              <a:effectLst/>
            </a:endParaRPr>
          </a:p>
        </p:txBody>
      </p:sp>
      <p:pic>
        <p:nvPicPr>
          <p:cNvPr id="31751" name="Picture 7" descr="PE01841_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1625" y="2205038"/>
            <a:ext cx="4194175" cy="33655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755650" y="5805488"/>
            <a:ext cx="79200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altLang="ru-RU" sz="2400">
                <a:solidFill>
                  <a:schemeClr val="bg1"/>
                </a:solidFill>
              </a:rPr>
              <a:t>20 минут жұмыс жасағаннан кейін 5 минуттай демалуды, көз жаттығуларын жасап отыруды Ұмытпа!</a:t>
            </a:r>
            <a:endParaRPr lang="ru-RU" altLang="ru-RU" sz="24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17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17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17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260"/>
                            </p:stCondLst>
                            <p:childTnLst>
                              <p:par>
                                <p:cTn id="1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317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317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317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9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317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317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317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6100"/>
                            </p:stCondLst>
                            <p:childTnLst>
                              <p:par>
                                <p:cTn id="28" presetID="27" presetClass="entr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9300"/>
                            </p:stCondLst>
                            <p:childTnLst>
                              <p:par>
                                <p:cTn id="34" presetID="8" presetClass="exit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amond(in)">
                                      <p:cBhvr>
                                        <p:cTn id="35" dur="20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1300"/>
                            </p:stCondLst>
                            <p:childTnLst>
                              <p:par>
                                <p:cTn id="38" presetID="10" presetClass="entr" presetSubtype="0" fill="hold" grpId="1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0" grpId="0" uiExpand="1" build="p"/>
      <p:bldP spid="31752" grpId="0"/>
      <p:bldP spid="31752" grpId="1"/>
      <p:bldP spid="31752" grpId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 altLang="ru-RU" b="1">
                <a:solidFill>
                  <a:schemeClr val="bg1"/>
                </a:solidFill>
                <a:effectLst/>
              </a:rPr>
              <a:t>Пернетақта</a:t>
            </a:r>
            <a:endParaRPr lang="ru-RU" altLang="ru-RU" b="1">
              <a:solidFill>
                <a:schemeClr val="bg1"/>
              </a:solidFill>
              <a:effectLst/>
            </a:endParaRPr>
          </a:p>
        </p:txBody>
      </p:sp>
      <p:sp>
        <p:nvSpPr>
          <p:cNvPr id="33798" name="Rectangle 6"/>
          <p:cNvSpPr>
            <a:spLocks noGrp="1" noRot="1" noChangeArrowheads="1"/>
          </p:cNvSpPr>
          <p:nvPr>
            <p:ph type="body" sz="half" idx="3"/>
          </p:nvPr>
        </p:nvSpPr>
        <p:spPr>
          <a:xfrm>
            <a:off x="900113" y="3933825"/>
            <a:ext cx="7942262" cy="2165350"/>
          </a:xfrm>
        </p:spPr>
        <p:txBody>
          <a:bodyPr/>
          <a:lstStyle/>
          <a:p>
            <a:pPr marL="7938" indent="280988">
              <a:buFont typeface="Wingdings" pitchFamily="2" charset="2"/>
              <a:buNone/>
            </a:pPr>
            <a:r>
              <a:rPr lang="kk-KZ" altLang="ru-RU" sz="2800">
                <a:solidFill>
                  <a:srgbClr val="FD3535"/>
                </a:solidFill>
                <a:effectLst/>
              </a:rPr>
              <a:t>Пернетақта</a:t>
            </a:r>
            <a:r>
              <a:rPr lang="kk-KZ" altLang="ru-RU" sz="2800">
                <a:solidFill>
                  <a:schemeClr val="bg1"/>
                </a:solidFill>
                <a:effectLst/>
              </a:rPr>
              <a:t> (клавиатура)-бұл кез-келген ақпараттарды (сандық, символдық және т.б) компьютерге енгізуге негізделген құрылғы.</a:t>
            </a:r>
            <a:endParaRPr lang="ru-RU" altLang="ru-RU" sz="2800">
              <a:solidFill>
                <a:schemeClr val="bg1"/>
              </a:solidFill>
              <a:effectLst/>
            </a:endParaRPr>
          </a:p>
        </p:txBody>
      </p:sp>
      <p:pic>
        <p:nvPicPr>
          <p:cNvPr id="33809" name="Picture 17" descr="%EA%EB%E0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1196975"/>
            <a:ext cx="3959225" cy="265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440"/>
                            </p:stCondLst>
                            <p:childTnLst>
                              <p:par>
                                <p:cTn id="11" presetID="21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3" dur="1000"/>
                                        <p:tgtEl>
                                          <p:spTgt spid="33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440"/>
                            </p:stCondLst>
                            <p:childTnLst>
                              <p:par>
                                <p:cTn id="1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337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337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337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6" grpId="0"/>
      <p:bldP spid="33798" grpId="0" build="p"/>
    </p:bldLst>
  </p:timing>
</p:sld>
</file>

<file path=ppt/theme/theme1.xml><?xml version="1.0" encoding="utf-8"?>
<a:theme xmlns:a="http://schemas.openxmlformats.org/drawingml/2006/main" name="Компьютермен танысу">
  <a:themeElements>
    <a:clrScheme name="Облака 1">
      <a:dk1>
        <a:srgbClr val="4D4D4D"/>
      </a:dk1>
      <a:lt1>
        <a:srgbClr val="FFFFFF"/>
      </a:lt1>
      <a:dk2>
        <a:srgbClr val="0000A4"/>
      </a:dk2>
      <a:lt2>
        <a:srgbClr val="B7E7FF"/>
      </a:lt2>
      <a:accent1>
        <a:srgbClr val="0099CC"/>
      </a:accent1>
      <a:accent2>
        <a:srgbClr val="00CC99"/>
      </a:accent2>
      <a:accent3>
        <a:srgbClr val="AAAACF"/>
      </a:accent3>
      <a:accent4>
        <a:srgbClr val="DADADA"/>
      </a:accent4>
      <a:accent5>
        <a:srgbClr val="AACAE2"/>
      </a:accent5>
      <a:accent6>
        <a:srgbClr val="00B98A"/>
      </a:accent6>
      <a:hlink>
        <a:srgbClr val="FFCC00"/>
      </a:hlink>
      <a:folHlink>
        <a:srgbClr val="EE941C"/>
      </a:folHlink>
    </a:clrScheme>
    <a:fontScheme name="Обла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блака 1">
        <a:dk1>
          <a:srgbClr val="4D4D4D"/>
        </a:dk1>
        <a:lt1>
          <a:srgbClr val="FFFFFF"/>
        </a:lt1>
        <a:dk2>
          <a:srgbClr val="0000A4"/>
        </a:dk2>
        <a:lt2>
          <a:srgbClr val="B7E7FF"/>
        </a:lt2>
        <a:accent1>
          <a:srgbClr val="0099CC"/>
        </a:accent1>
        <a:accent2>
          <a:srgbClr val="00CC99"/>
        </a:accent2>
        <a:accent3>
          <a:srgbClr val="AAAACF"/>
        </a:accent3>
        <a:accent4>
          <a:srgbClr val="DADADA"/>
        </a:accent4>
        <a:accent5>
          <a:srgbClr val="AACAE2"/>
        </a:accent5>
        <a:accent6>
          <a:srgbClr val="00B98A"/>
        </a:accent6>
        <a:hlink>
          <a:srgbClr val="FFCC00"/>
        </a:hlink>
        <a:folHlink>
          <a:srgbClr val="EE941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2">
        <a:dk1>
          <a:srgbClr val="000066"/>
        </a:dk1>
        <a:lt1>
          <a:srgbClr val="FFFFFF"/>
        </a:lt1>
        <a:dk2>
          <a:srgbClr val="00A2DC"/>
        </a:dk2>
        <a:lt2>
          <a:srgbClr val="FFFFFF"/>
        </a:lt2>
        <a:accent1>
          <a:srgbClr val="0079A4"/>
        </a:accent1>
        <a:accent2>
          <a:srgbClr val="33CCCC"/>
        </a:accent2>
        <a:accent3>
          <a:srgbClr val="AACEEB"/>
        </a:accent3>
        <a:accent4>
          <a:srgbClr val="DADADA"/>
        </a:accent4>
        <a:accent5>
          <a:srgbClr val="AABECF"/>
        </a:accent5>
        <a:accent6>
          <a:srgbClr val="2DB9B9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3">
        <a:dk1>
          <a:srgbClr val="010199"/>
        </a:dk1>
        <a:lt1>
          <a:srgbClr val="FFFFFF"/>
        </a:lt1>
        <a:dk2>
          <a:srgbClr val="000092"/>
        </a:dk2>
        <a:lt2>
          <a:srgbClr val="CCFFFF"/>
        </a:lt2>
        <a:accent1>
          <a:srgbClr val="66CCFF"/>
        </a:accent1>
        <a:accent2>
          <a:srgbClr val="2EBDBA"/>
        </a:accent2>
        <a:accent3>
          <a:srgbClr val="AAAAC7"/>
        </a:accent3>
        <a:accent4>
          <a:srgbClr val="DADADA"/>
        </a:accent4>
        <a:accent5>
          <a:srgbClr val="B8E2FF"/>
        </a:accent5>
        <a:accent6>
          <a:srgbClr val="29ABA8"/>
        </a:accent6>
        <a:hlink>
          <a:srgbClr val="66FF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4">
        <a:dk1>
          <a:srgbClr val="000000"/>
        </a:dk1>
        <a:lt1>
          <a:srgbClr val="FFFFFF"/>
        </a:lt1>
        <a:dk2>
          <a:srgbClr val="006A67"/>
        </a:dk2>
        <a:lt2>
          <a:srgbClr val="FFFFCC"/>
        </a:lt2>
        <a:accent1>
          <a:srgbClr val="33CCCC"/>
        </a:accent1>
        <a:accent2>
          <a:srgbClr val="6D6FC7"/>
        </a:accent2>
        <a:accent3>
          <a:srgbClr val="AAB9B8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00FFFF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5">
        <a:dk1>
          <a:srgbClr val="4D4D4D"/>
        </a:dk1>
        <a:lt1>
          <a:srgbClr val="FFFFFF"/>
        </a:lt1>
        <a:dk2>
          <a:srgbClr val="650BB7"/>
        </a:dk2>
        <a:lt2>
          <a:srgbClr val="FFFFFF"/>
        </a:lt2>
        <a:accent1>
          <a:srgbClr val="FF66FF"/>
        </a:accent1>
        <a:accent2>
          <a:srgbClr val="666699"/>
        </a:accent2>
        <a:accent3>
          <a:srgbClr val="B8AAD8"/>
        </a:accent3>
        <a:accent4>
          <a:srgbClr val="DADADA"/>
        </a:accent4>
        <a:accent5>
          <a:srgbClr val="FFB8FF"/>
        </a:accent5>
        <a:accent6>
          <a:srgbClr val="5C5C8A"/>
        </a:accent6>
        <a:hlink>
          <a:srgbClr val="E9E9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6">
        <a:dk1>
          <a:srgbClr val="FFFFFF"/>
        </a:dk1>
        <a:lt1>
          <a:srgbClr val="FFFFFF"/>
        </a:lt1>
        <a:dk2>
          <a:srgbClr val="005000"/>
        </a:dk2>
        <a:lt2>
          <a:srgbClr val="DCEAAE"/>
        </a:lt2>
        <a:accent1>
          <a:srgbClr val="99CC00"/>
        </a:accent1>
        <a:accent2>
          <a:srgbClr val="6F801A"/>
        </a:accent2>
        <a:accent3>
          <a:srgbClr val="AAB3AA"/>
        </a:accent3>
        <a:accent4>
          <a:srgbClr val="DADADA"/>
        </a:accent4>
        <a:accent5>
          <a:srgbClr val="CAE2AA"/>
        </a:accent5>
        <a:accent6>
          <a:srgbClr val="647316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7">
        <a:dk1>
          <a:srgbClr val="4F4F77"/>
        </a:dk1>
        <a:lt1>
          <a:srgbClr val="FFFFFF"/>
        </a:lt1>
        <a:dk2>
          <a:srgbClr val="7979A5"/>
        </a:dk2>
        <a:lt2>
          <a:srgbClr val="F3F3FF"/>
        </a:lt2>
        <a:accent1>
          <a:srgbClr val="5D5D8B"/>
        </a:accent1>
        <a:accent2>
          <a:srgbClr val="66CCFF"/>
        </a:accent2>
        <a:accent3>
          <a:srgbClr val="BEBECF"/>
        </a:accent3>
        <a:accent4>
          <a:srgbClr val="DADADA"/>
        </a:accent4>
        <a:accent5>
          <a:srgbClr val="B6B6C4"/>
        </a:accent5>
        <a:accent6>
          <a:srgbClr val="5CB9E7"/>
        </a:accent6>
        <a:hlink>
          <a:srgbClr val="CCECFF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8">
        <a:dk1>
          <a:srgbClr val="000000"/>
        </a:dk1>
        <a:lt1>
          <a:srgbClr val="B9B9B9"/>
        </a:lt1>
        <a:dk2>
          <a:srgbClr val="8A8472"/>
        </a:dk2>
        <a:lt2>
          <a:srgbClr val="4D4D4D"/>
        </a:lt2>
        <a:accent1>
          <a:srgbClr val="EDEEE2"/>
        </a:accent1>
        <a:accent2>
          <a:srgbClr val="7FAA7E"/>
        </a:accent2>
        <a:accent3>
          <a:srgbClr val="D9D9D9"/>
        </a:accent3>
        <a:accent4>
          <a:srgbClr val="000000"/>
        </a:accent4>
        <a:accent5>
          <a:srgbClr val="F4F5EE"/>
        </a:accent5>
        <a:accent6>
          <a:srgbClr val="729A72"/>
        </a:accent6>
        <a:hlink>
          <a:srgbClr val="008000"/>
        </a:hlink>
        <a:folHlink>
          <a:srgbClr val="989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блака 9">
        <a:dk1>
          <a:srgbClr val="000000"/>
        </a:dk1>
        <a:lt1>
          <a:srgbClr val="FEA24E"/>
        </a:lt1>
        <a:dk2>
          <a:srgbClr val="CC6600"/>
        </a:dk2>
        <a:lt2>
          <a:srgbClr val="808080"/>
        </a:lt2>
        <a:accent1>
          <a:srgbClr val="FBEECD"/>
        </a:accent1>
        <a:accent2>
          <a:srgbClr val="ECD044"/>
        </a:accent2>
        <a:accent3>
          <a:srgbClr val="FECEB2"/>
        </a:accent3>
        <a:accent4>
          <a:srgbClr val="000000"/>
        </a:accent4>
        <a:accent5>
          <a:srgbClr val="FDF5E3"/>
        </a:accent5>
        <a:accent6>
          <a:srgbClr val="D6BC3D"/>
        </a:accent6>
        <a:hlink>
          <a:srgbClr val="E42B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Компьютермен танысу</Template>
  <TotalTime>8</TotalTime>
  <Words>219</Words>
  <Application>Microsoft Office PowerPoint</Application>
  <PresentationFormat>Экран (4:3)</PresentationFormat>
  <Paragraphs>48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Компьютермен танысу</vt:lpstr>
      <vt:lpstr>Қыркүйектің  он  төрті   Компьютердің негізгі құрылғылары</vt:lpstr>
      <vt:lpstr>Дербес компьютер деген не?</vt:lpstr>
      <vt:lpstr>Компьютердің негізгі құрылғылары:</vt:lpstr>
      <vt:lpstr>Жүйелік  қорап</vt:lpstr>
      <vt:lpstr>Процессор</vt:lpstr>
      <vt:lpstr>Монитор</vt:lpstr>
      <vt:lpstr>Монитор</vt:lpstr>
      <vt:lpstr>Монитор</vt:lpstr>
      <vt:lpstr>Пернетақта</vt:lpstr>
      <vt:lpstr>Пернетақта</vt:lpstr>
      <vt:lpstr>Пернетақта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Қыркүйектің  он бірі  Компьютердің құрылғылары</dc:title>
  <dc:creator>Индира</dc:creator>
  <cp:lastModifiedBy>Индира</cp:lastModifiedBy>
  <cp:revision>2</cp:revision>
  <dcterms:created xsi:type="dcterms:W3CDTF">2018-09-11T12:36:00Z</dcterms:created>
  <dcterms:modified xsi:type="dcterms:W3CDTF">2018-09-14T07:04:51Z</dcterms:modified>
</cp:coreProperties>
</file>