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
  </p:notesMasterIdLst>
  <p:sldIdLst>
    <p:sldId id="256" r:id="rId2"/>
    <p:sldId id="269" r:id="rId3"/>
    <p:sldId id="271" r:id="rId4"/>
    <p:sldId id="275" r:id="rId5"/>
    <p:sldId id="277" r:id="rId6"/>
    <p:sldId id="296" r:id="rId7"/>
    <p:sldId id="278" r:id="rId8"/>
    <p:sldId id="281" r:id="rId9"/>
    <p:sldId id="282" r:id="rId10"/>
    <p:sldId id="283" r:id="rId11"/>
    <p:sldId id="288" r:id="rId12"/>
    <p:sldId id="285" r:id="rId13"/>
    <p:sldId id="287" r:id="rId14"/>
    <p:sldId id="294"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60"/>
  </p:normalViewPr>
  <p:slideViewPr>
    <p:cSldViewPr>
      <p:cViewPr varScale="1">
        <p:scale>
          <a:sx n="81" d="100"/>
          <a:sy n="81" d="100"/>
        </p:scale>
        <p:origin x="-104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F5896-6681-4E6B-B427-B8B8114620AE}" type="datetimeFigureOut">
              <a:rPr lang="ru-RU" smtClean="0"/>
              <a:pPr/>
              <a:t>09.05.2020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5186C5-C508-4CAE-8F98-F643E95C30B0}" type="slidenum">
              <a:rPr lang="ru-RU" smtClean="0"/>
              <a:pPr/>
              <a:t>‹#›</a:t>
            </a:fld>
            <a:endParaRPr lang="ru-RU"/>
          </a:p>
        </p:txBody>
      </p:sp>
    </p:spTree>
    <p:extLst>
      <p:ext uri="{BB962C8B-B14F-4D97-AF65-F5344CB8AC3E}">
        <p14:creationId xmlns:p14="http://schemas.microsoft.com/office/powerpoint/2010/main" val="1959149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09.05.2020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Картинки по запросу жыл мезгілдері"/>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Заголовок 4"/>
          <p:cNvSpPr>
            <a:spLocks noGrp="1"/>
          </p:cNvSpPr>
          <p:nvPr>
            <p:ph type="title"/>
          </p:nvPr>
        </p:nvSpPr>
        <p:spPr>
          <a:xfrm>
            <a:off x="539552" y="980728"/>
            <a:ext cx="8229600" cy="4104456"/>
          </a:xfrm>
        </p:spPr>
        <p:txBody>
          <a:bodyPr>
            <a:normAutofit/>
          </a:bodyPr>
          <a:lstStyle/>
          <a:p>
            <a:r>
              <a:rPr lang="kk-KZ" b="1" dirty="0">
                <a:solidFill>
                  <a:srgbClr val="FF0000"/>
                </a:solidFill>
                <a:latin typeface="Times New Roman" pitchFamily="18" charset="0"/>
                <a:cs typeface="Times New Roman" pitchFamily="18" charset="0"/>
              </a:rPr>
              <a:t>Сабақтың тақырыбы:</a:t>
            </a:r>
            <a:r>
              <a:rPr lang="kk-KZ" dirty="0"/>
              <a:t/>
            </a:r>
            <a:br>
              <a:rPr lang="kk-KZ" dirty="0"/>
            </a:br>
            <a:r>
              <a:rPr lang="kk-KZ" dirty="0"/>
              <a:t/>
            </a:r>
            <a:br>
              <a:rPr lang="kk-KZ" dirty="0"/>
            </a:br>
            <a:r>
              <a:rPr lang="kk-KZ" b="1" dirty="0">
                <a:solidFill>
                  <a:srgbClr val="002060"/>
                </a:solidFill>
                <a:latin typeface="Times New Roman" pitchFamily="18" charset="0"/>
                <a:cs typeface="Times New Roman" pitchFamily="18" charset="0"/>
              </a:rPr>
              <a:t>Маған ұнайтын жыл мезгілі.</a:t>
            </a:r>
            <a:endParaRPr lang="ru-RU" b="1" dirty="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Похожее изображение"/>
          <p:cNvPicPr>
            <a:picLocks noChangeAspect="1" noChangeArrowheads="1"/>
          </p:cNvPicPr>
          <p:nvPr/>
        </p:nvPicPr>
        <p:blipFill>
          <a:blip r:embed="rId2" cstate="print"/>
          <a:srcRect l="57748" t="58087" r="17052" b="10414"/>
          <a:stretch>
            <a:fillRect/>
          </a:stretch>
        </p:blipFill>
        <p:spPr bwMode="auto">
          <a:xfrm>
            <a:off x="0" y="0"/>
            <a:ext cx="9144000" cy="6093296"/>
          </a:xfrm>
          <a:prstGeom prst="rect">
            <a:avLst/>
          </a:prstGeom>
          <a:noFill/>
        </p:spPr>
      </p:pic>
      <p:sp>
        <p:nvSpPr>
          <p:cNvPr id="3" name="Прямоугольник 2"/>
          <p:cNvSpPr/>
          <p:nvPr/>
        </p:nvSpPr>
        <p:spPr>
          <a:xfrm>
            <a:off x="1115616" y="6237312"/>
            <a:ext cx="7344816" cy="461665"/>
          </a:xfrm>
          <a:prstGeom prst="rect">
            <a:avLst/>
          </a:prstGeom>
        </p:spPr>
        <p:txBody>
          <a:bodyPr wrap="square">
            <a:spAutoFit/>
          </a:bodyPr>
          <a:lstStyle/>
          <a:p>
            <a:r>
              <a:rPr lang="ru-RU" sz="2400" b="1" dirty="0" err="1">
                <a:solidFill>
                  <a:srgbClr val="002060"/>
                </a:solidFill>
                <a:latin typeface="Times New Roman" pitchFamily="18" charset="0"/>
                <a:cs typeface="Times New Roman" pitchFamily="18" charset="0"/>
              </a:rPr>
              <a:t>Жаңбыр жауып</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тұр.</a:t>
            </a:r>
            <a:r>
              <a:rPr lang="ru-RU" sz="2400" b="1" dirty="0">
                <a:solidFill>
                  <a:srgbClr val="002060"/>
                </a:solidFill>
                <a:latin typeface="Times New Roman" pitchFamily="18" charset="0"/>
                <a:cs typeface="Times New Roman" pitchFamily="18" charset="0"/>
              </a:rPr>
              <a:t> Дала </a:t>
            </a:r>
            <a:r>
              <a:rPr lang="ru-RU" sz="2400" b="1" dirty="0" err="1">
                <a:solidFill>
                  <a:srgbClr val="002060"/>
                </a:solidFill>
                <a:latin typeface="Times New Roman" pitchFamily="18" charset="0"/>
                <a:cs typeface="Times New Roman" pitchFamily="18" charset="0"/>
              </a:rPr>
              <a:t>сары</a:t>
            </a:r>
            <a:r>
              <a:rPr lang="ru-RU" sz="2400" b="1" dirty="0">
                <a:solidFill>
                  <a:srgbClr val="002060"/>
                </a:solidFill>
                <a:latin typeface="Times New Roman" pitchFamily="18" charset="0"/>
                <a:cs typeface="Times New Roman" pitchFamily="18" charset="0"/>
              </a:rPr>
              <a:t> </a:t>
            </a:r>
            <a:r>
              <a:rPr lang="ru-RU" sz="2400" b="1" dirty="0" err="1">
                <a:solidFill>
                  <a:srgbClr val="002060"/>
                </a:solidFill>
                <a:latin typeface="Times New Roman" pitchFamily="18" charset="0"/>
                <a:cs typeface="Times New Roman" pitchFamily="18" charset="0"/>
              </a:rPr>
              <a:t>түске боялған</a:t>
            </a:r>
            <a:r>
              <a:rPr lang="ru-RU" sz="2400" b="1" dirty="0">
                <a:solidFill>
                  <a:srgbClr val="002060"/>
                </a:solidFill>
                <a:latin typeface="Times New Roman" pitchFamily="18" charset="0"/>
                <a:cs typeface="Times New Roman" pitchFamily="18" charset="0"/>
              </a:rPr>
              <a:t>. </a:t>
            </a:r>
          </a:p>
        </p:txBody>
      </p:sp>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Заголовок 2"/>
          <p:cNvSpPr>
            <a:spLocks noGrp="1"/>
          </p:cNvSpPr>
          <p:nvPr>
            <p:ph type="title"/>
          </p:nvPr>
        </p:nvSpPr>
        <p:spPr>
          <a:xfrm>
            <a:off x="539552" y="404664"/>
            <a:ext cx="8229600" cy="1944216"/>
          </a:xfrm>
        </p:spPr>
        <p:txBody>
          <a:bodyPr>
            <a:noAutofit/>
          </a:bodyPr>
          <a:lstStyle/>
          <a:p>
            <a:r>
              <a:rPr lang="kk-KZ" sz="6600" b="1" dirty="0">
                <a:latin typeface="Times New Roman" pitchFamily="18" charset="0"/>
                <a:cs typeface="Times New Roman" pitchFamily="18" charset="0"/>
              </a:rPr>
              <a:t>“Сиқырлы сандықты ашу” әдісі</a:t>
            </a:r>
            <a:endParaRPr lang="ru-RU" sz="6600" b="1" dirty="0">
              <a:latin typeface="Times New Roman" pitchFamily="18" charset="0"/>
              <a:cs typeface="Times New Roman" pitchFamily="18" charset="0"/>
            </a:endParaRPr>
          </a:p>
        </p:txBody>
      </p:sp>
      <p:pic>
        <p:nvPicPr>
          <p:cNvPr id="7" name="Рисунок 6"/>
          <p:cNvPicPr>
            <a:picLocks noChangeAspect="1"/>
          </p:cNvPicPr>
          <p:nvPr/>
        </p:nvPicPr>
        <p:blipFill rotWithShape="1">
          <a:blip r:embed="rId3"/>
          <a:srcRect l="7475" t="5432" r="5900"/>
          <a:stretch/>
        </p:blipFill>
        <p:spPr>
          <a:xfrm>
            <a:off x="0" y="2564904"/>
            <a:ext cx="9144000" cy="4283100"/>
          </a:xfrm>
          <a:prstGeom prst="rect">
            <a:avLst/>
          </a:prstGeom>
        </p:spPr>
      </p:pic>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15416"/>
            <a:ext cx="8625136" cy="2016224"/>
          </a:xfrm>
        </p:spPr>
        <p:txBody>
          <a:bodyPr>
            <a:normAutofit/>
          </a:bodyPr>
          <a:lstStyle/>
          <a:p>
            <a:r>
              <a:rPr lang="kk-KZ" sz="2400" b="1" dirty="0">
                <a:latin typeface="Times New Roman" pitchFamily="18" charset="0"/>
                <a:cs typeface="Times New Roman" pitchFamily="18" charset="0"/>
              </a:rPr>
              <a:t>1-тапсырма.</a:t>
            </a:r>
            <a:r>
              <a:rPr lang="kk-KZ" sz="2800" b="1" dirty="0">
                <a:latin typeface="Times New Roman" pitchFamily="18" charset="0"/>
                <a:cs typeface="Times New Roman" pitchFamily="18" charset="0"/>
              </a:rPr>
              <a:t/>
            </a:r>
            <a:br>
              <a:rPr lang="kk-KZ" sz="2800" b="1" dirty="0">
                <a:latin typeface="Times New Roman" pitchFamily="18" charset="0"/>
                <a:cs typeface="Times New Roman" pitchFamily="18" charset="0"/>
              </a:rPr>
            </a:br>
            <a:r>
              <a:rPr lang="kk-KZ" sz="2000" b="1" dirty="0">
                <a:latin typeface="Times New Roman" pitchFamily="18" charset="0"/>
                <a:cs typeface="Times New Roman" pitchFamily="18" charset="0"/>
              </a:rPr>
              <a:t>Жыл мезгілін ата. Жыл мезгілін сәйкес суретпен сызып қос.</a:t>
            </a:r>
            <a:endParaRPr lang="ru-RU" sz="2000" b="1" dirty="0">
              <a:latin typeface="Times New Roman" pitchFamily="18" charset="0"/>
              <a:cs typeface="Times New Roman" pitchFamily="18" charset="0"/>
            </a:endParaRPr>
          </a:p>
        </p:txBody>
      </p:sp>
      <p:pic>
        <p:nvPicPr>
          <p:cNvPr id="1027" name="Picture 3" descr="C:\Users\Ансар\Documents\Scanned Documents\Рисунок.jpg"/>
          <p:cNvPicPr>
            <a:picLocks noChangeAspect="1" noChangeArrowheads="1"/>
          </p:cNvPicPr>
          <p:nvPr/>
        </p:nvPicPr>
        <p:blipFill>
          <a:blip r:embed="rId2" cstate="print"/>
          <a:srcRect l="10421" t="23750" r="14819" b="10101"/>
          <a:stretch>
            <a:fillRect/>
          </a:stretch>
        </p:blipFill>
        <p:spPr bwMode="auto">
          <a:xfrm>
            <a:off x="0" y="1124744"/>
            <a:ext cx="9144000" cy="573325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76672"/>
            <a:ext cx="7869560" cy="4680520"/>
          </a:xfrm>
        </p:spPr>
        <p:txBody>
          <a:bodyPr>
            <a:noAutofit/>
          </a:bodyPr>
          <a:lstStyle/>
          <a:p>
            <a:pPr algn="l"/>
            <a:r>
              <a:rPr lang="kk-KZ" sz="2800" b="1" dirty="0">
                <a:latin typeface="Times New Roman" pitchFamily="18" charset="0"/>
                <a:cs typeface="Times New Roman" pitchFamily="18" charset="0"/>
              </a:rPr>
              <a:t/>
            </a:r>
            <a:br>
              <a:rPr lang="kk-KZ" sz="2800" b="1" dirty="0">
                <a:latin typeface="Times New Roman" pitchFamily="18" charset="0"/>
                <a:cs typeface="Times New Roman" pitchFamily="18" charset="0"/>
              </a:rPr>
            </a:br>
            <a:r>
              <a:rPr lang="kk-KZ" sz="2800" b="1" dirty="0">
                <a:latin typeface="Times New Roman" pitchFamily="18" charset="0"/>
                <a:cs typeface="Times New Roman" pitchFamily="18" charset="0"/>
              </a:rPr>
              <a:t/>
            </a:r>
            <a:br>
              <a:rPr lang="kk-KZ" sz="2800" b="1" dirty="0">
                <a:latin typeface="Times New Roman" pitchFamily="18" charset="0"/>
                <a:cs typeface="Times New Roman" pitchFamily="18" charset="0"/>
              </a:rPr>
            </a:br>
            <a:r>
              <a:rPr lang="kk-KZ" sz="2800" b="1" dirty="0">
                <a:latin typeface="Times New Roman" pitchFamily="18" charset="0"/>
                <a:cs typeface="Times New Roman" pitchFamily="18" charset="0"/>
              </a:rPr>
              <a:t>2-тапсырма.</a:t>
            </a:r>
            <a:br>
              <a:rPr lang="kk-KZ" sz="2800" b="1" dirty="0">
                <a:latin typeface="Times New Roman" pitchFamily="18" charset="0"/>
                <a:cs typeface="Times New Roman" pitchFamily="18" charset="0"/>
              </a:rPr>
            </a:br>
            <a:r>
              <a:rPr lang="kk-KZ" sz="2800" b="1" dirty="0">
                <a:latin typeface="Times New Roman" pitchFamily="18" charset="0"/>
                <a:cs typeface="Times New Roman" pitchFamily="18" charset="0"/>
              </a:rPr>
              <a:t>              Жыл мезгілдеріне байланысты</a:t>
            </a:r>
            <a:br>
              <a:rPr lang="kk-KZ" sz="2800" b="1" dirty="0">
                <a:latin typeface="Times New Roman" pitchFamily="18" charset="0"/>
                <a:cs typeface="Times New Roman" pitchFamily="18" charset="0"/>
              </a:rPr>
            </a:br>
            <a:r>
              <a:rPr lang="kk-KZ" sz="2800" b="1" dirty="0">
                <a:latin typeface="Times New Roman" pitchFamily="18" charset="0"/>
                <a:cs typeface="Times New Roman" pitchFamily="18" charset="0"/>
              </a:rPr>
              <a:t>                           жұмбақтар шешу.</a:t>
            </a:r>
            <a:br>
              <a:rPr lang="kk-KZ" sz="2800" b="1" dirty="0">
                <a:latin typeface="Times New Roman" pitchFamily="18" charset="0"/>
                <a:cs typeface="Times New Roman" pitchFamily="18" charset="0"/>
              </a:rPr>
            </a:br>
            <a:r>
              <a:rPr lang="kk-KZ" sz="2000" i="1" dirty="0">
                <a:solidFill>
                  <a:schemeClr val="tx2">
                    <a:lumMod val="40000"/>
                    <a:lumOff val="60000"/>
                  </a:schemeClr>
                </a:solidFill>
                <a:latin typeface="Times New Roman" pitchFamily="18" charset="0"/>
                <a:cs typeface="Times New Roman" pitchFamily="18" charset="0"/>
              </a:rPr>
              <a:t>Жиын терін болатан</a:t>
            </a:r>
            <a:br>
              <a:rPr lang="kk-KZ" sz="2000" i="1" dirty="0">
                <a:solidFill>
                  <a:schemeClr val="tx2">
                    <a:lumMod val="40000"/>
                    <a:lumOff val="60000"/>
                  </a:schemeClr>
                </a:solidFill>
                <a:latin typeface="Times New Roman" pitchFamily="18" charset="0"/>
                <a:cs typeface="Times New Roman" pitchFamily="18" charset="0"/>
              </a:rPr>
            </a:br>
            <a:r>
              <a:rPr lang="kk-KZ" sz="2000" i="1" dirty="0">
                <a:solidFill>
                  <a:schemeClr val="tx2">
                    <a:lumMod val="40000"/>
                    <a:lumOff val="60000"/>
                  </a:schemeClr>
                </a:solidFill>
                <a:latin typeface="Times New Roman" pitchFamily="18" charset="0"/>
                <a:cs typeface="Times New Roman" pitchFamily="18" charset="0"/>
              </a:rPr>
              <a:t>Қамбаға астық толатын</a:t>
            </a:r>
            <a:br>
              <a:rPr lang="kk-KZ" sz="2000" i="1" dirty="0">
                <a:solidFill>
                  <a:schemeClr val="tx2">
                    <a:lumMod val="40000"/>
                    <a:lumOff val="60000"/>
                  </a:schemeClr>
                </a:solidFill>
                <a:latin typeface="Times New Roman" pitchFamily="18" charset="0"/>
                <a:cs typeface="Times New Roman" pitchFamily="18" charset="0"/>
              </a:rPr>
            </a:br>
            <a:r>
              <a:rPr lang="kk-KZ" sz="2000" i="1" dirty="0">
                <a:solidFill>
                  <a:schemeClr val="tx2">
                    <a:lumMod val="40000"/>
                    <a:lumOff val="60000"/>
                  </a:schemeClr>
                </a:solidFill>
                <a:latin typeface="Times New Roman" pitchFamily="18" charset="0"/>
                <a:cs typeface="Times New Roman" pitchFamily="18" charset="0"/>
              </a:rPr>
              <a:t>Қызыл қырман ойнайтын</a:t>
            </a:r>
            <a:br>
              <a:rPr lang="kk-KZ" sz="2000" i="1" dirty="0">
                <a:solidFill>
                  <a:schemeClr val="tx2">
                    <a:lumMod val="40000"/>
                    <a:lumOff val="60000"/>
                  </a:schemeClr>
                </a:solidFill>
                <a:latin typeface="Times New Roman" pitchFamily="18" charset="0"/>
                <a:cs typeface="Times New Roman" pitchFamily="18" charset="0"/>
              </a:rPr>
            </a:br>
            <a:r>
              <a:rPr lang="kk-KZ" sz="2000" i="1" dirty="0">
                <a:solidFill>
                  <a:schemeClr val="tx2">
                    <a:lumMod val="40000"/>
                    <a:lumOff val="60000"/>
                  </a:schemeClr>
                </a:solidFill>
                <a:latin typeface="Times New Roman" pitchFamily="18" charset="0"/>
                <a:cs typeface="Times New Roman" pitchFamily="18" charset="0"/>
              </a:rPr>
              <a:t>Қай мезгіл деп ойлайсың?</a:t>
            </a:r>
            <a:br>
              <a:rPr lang="kk-KZ" sz="2000" i="1" dirty="0">
                <a:solidFill>
                  <a:schemeClr val="tx2">
                    <a:lumMod val="40000"/>
                    <a:lumOff val="60000"/>
                  </a:schemeClr>
                </a:solidFill>
                <a:latin typeface="Times New Roman" pitchFamily="18" charset="0"/>
                <a:cs typeface="Times New Roman" pitchFamily="18" charset="0"/>
              </a:rPr>
            </a:br>
            <a:r>
              <a:rPr lang="kk-KZ" sz="2000" i="1" dirty="0">
                <a:solidFill>
                  <a:schemeClr val="tx2">
                    <a:lumMod val="40000"/>
                    <a:lumOff val="60000"/>
                  </a:schemeClr>
                </a:solidFill>
                <a:latin typeface="Times New Roman" pitchFamily="18" charset="0"/>
                <a:cs typeface="Times New Roman" pitchFamily="18" charset="0"/>
              </a:rPr>
              <a:t>            </a:t>
            </a:r>
            <a:r>
              <a:rPr lang="kk-KZ" sz="2000" i="1" dirty="0">
                <a:solidFill>
                  <a:schemeClr val="accent1">
                    <a:lumMod val="50000"/>
                  </a:schemeClr>
                </a:solidFill>
                <a:latin typeface="Times New Roman" pitchFamily="18" charset="0"/>
                <a:cs typeface="Times New Roman" pitchFamily="18" charset="0"/>
              </a:rPr>
              <a:t>Қойның толы жеміске,</a:t>
            </a:r>
            <a:br>
              <a:rPr lang="kk-KZ" sz="2000" i="1" dirty="0">
                <a:solidFill>
                  <a:schemeClr val="accent1">
                    <a:lumMod val="50000"/>
                  </a:schemeClr>
                </a:solidFill>
                <a:latin typeface="Times New Roman" pitchFamily="18" charset="0"/>
                <a:cs typeface="Times New Roman" pitchFamily="18" charset="0"/>
              </a:rPr>
            </a:br>
            <a:r>
              <a:rPr lang="kk-KZ" sz="2000" i="1" dirty="0">
                <a:solidFill>
                  <a:schemeClr val="accent1">
                    <a:lumMod val="50000"/>
                  </a:schemeClr>
                </a:solidFill>
                <a:latin typeface="Times New Roman" pitchFamily="18" charset="0"/>
                <a:cs typeface="Times New Roman" pitchFamily="18" charset="0"/>
              </a:rPr>
              <a:t>            Көк майсалы егіске.</a:t>
            </a:r>
            <a:br>
              <a:rPr lang="kk-KZ" sz="2000" i="1" dirty="0">
                <a:solidFill>
                  <a:schemeClr val="accent1">
                    <a:lumMod val="50000"/>
                  </a:schemeClr>
                </a:solidFill>
                <a:latin typeface="Times New Roman" pitchFamily="18" charset="0"/>
                <a:cs typeface="Times New Roman" pitchFamily="18" charset="0"/>
              </a:rPr>
            </a:br>
            <a:r>
              <a:rPr lang="kk-KZ" sz="2000" i="1" dirty="0">
                <a:solidFill>
                  <a:schemeClr val="accent1">
                    <a:lumMod val="50000"/>
                  </a:schemeClr>
                </a:solidFill>
                <a:latin typeface="Times New Roman" pitchFamily="18" charset="0"/>
                <a:cs typeface="Times New Roman" pitchFamily="18" charset="0"/>
              </a:rPr>
              <a:t>           Көбелек қуып ойнайтын,</a:t>
            </a:r>
            <a:br>
              <a:rPr lang="kk-KZ" sz="2000" i="1" dirty="0">
                <a:solidFill>
                  <a:schemeClr val="accent1">
                    <a:lumMod val="50000"/>
                  </a:schemeClr>
                </a:solidFill>
                <a:latin typeface="Times New Roman" pitchFamily="18" charset="0"/>
                <a:cs typeface="Times New Roman" pitchFamily="18" charset="0"/>
              </a:rPr>
            </a:br>
            <a:r>
              <a:rPr lang="kk-KZ" sz="2000" i="1" dirty="0">
                <a:solidFill>
                  <a:schemeClr val="accent1">
                    <a:lumMod val="50000"/>
                  </a:schemeClr>
                </a:solidFill>
                <a:latin typeface="Times New Roman" pitchFamily="18" charset="0"/>
                <a:cs typeface="Times New Roman" pitchFamily="18" charset="0"/>
              </a:rPr>
              <a:t>           Қай мезгіл деп ойлайсың?</a:t>
            </a:r>
            <a:br>
              <a:rPr lang="kk-KZ" sz="2000" i="1" dirty="0">
                <a:solidFill>
                  <a:schemeClr val="accent1">
                    <a:lumMod val="50000"/>
                  </a:schemeClr>
                </a:solidFill>
                <a:latin typeface="Times New Roman" pitchFamily="18" charset="0"/>
                <a:cs typeface="Times New Roman" pitchFamily="18" charset="0"/>
              </a:rPr>
            </a:br>
            <a:r>
              <a:rPr lang="kk-KZ" sz="2000" i="1" dirty="0">
                <a:solidFill>
                  <a:schemeClr val="accent1">
                    <a:lumMod val="50000"/>
                  </a:schemeClr>
                </a:solidFill>
                <a:latin typeface="Times New Roman" pitchFamily="18" charset="0"/>
                <a:cs typeface="Times New Roman" pitchFamily="18" charset="0"/>
              </a:rPr>
              <a:t/>
            </a:r>
            <a:br>
              <a:rPr lang="kk-KZ" sz="2000" i="1" dirty="0">
                <a:solidFill>
                  <a:schemeClr val="accent1">
                    <a:lumMod val="50000"/>
                  </a:schemeClr>
                </a:solidFill>
                <a:latin typeface="Times New Roman" pitchFamily="18" charset="0"/>
                <a:cs typeface="Times New Roman" pitchFamily="18" charset="0"/>
              </a:rPr>
            </a:br>
            <a:r>
              <a:rPr lang="kk-KZ" sz="2000" i="1" dirty="0">
                <a:solidFill>
                  <a:schemeClr val="accent1">
                    <a:lumMod val="50000"/>
                  </a:schemeClr>
                </a:solidFill>
                <a:latin typeface="Times New Roman" pitchFamily="18" charset="0"/>
                <a:cs typeface="Times New Roman" pitchFamily="18" charset="0"/>
              </a:rPr>
              <a:t>                          </a:t>
            </a:r>
            <a:r>
              <a:rPr lang="kk-KZ" sz="2000" i="1" dirty="0">
                <a:solidFill>
                  <a:schemeClr val="accent2"/>
                </a:solidFill>
                <a:latin typeface="Times New Roman" pitchFamily="18" charset="0"/>
                <a:cs typeface="Times New Roman" pitchFamily="18" charset="0"/>
              </a:rPr>
              <a:t>Бұлтты айдай желдеткен,</a:t>
            </a:r>
            <a:br>
              <a:rPr lang="kk-KZ" sz="2000" i="1" dirty="0">
                <a:solidFill>
                  <a:schemeClr val="accent2"/>
                </a:solidFill>
                <a:latin typeface="Times New Roman" pitchFamily="18" charset="0"/>
                <a:cs typeface="Times New Roman" pitchFamily="18" charset="0"/>
              </a:rPr>
            </a:br>
            <a:r>
              <a:rPr lang="kk-KZ" sz="2000" i="1" dirty="0">
                <a:solidFill>
                  <a:schemeClr val="accent2"/>
                </a:solidFill>
                <a:latin typeface="Times New Roman" pitchFamily="18" charset="0"/>
                <a:cs typeface="Times New Roman" pitchFamily="18" charset="0"/>
              </a:rPr>
              <a:t>                           Нөсерлеткен,селдеткен.</a:t>
            </a:r>
            <a:br>
              <a:rPr lang="kk-KZ" sz="2000" i="1" dirty="0">
                <a:solidFill>
                  <a:schemeClr val="accent2"/>
                </a:solidFill>
                <a:latin typeface="Times New Roman" pitchFamily="18" charset="0"/>
                <a:cs typeface="Times New Roman" pitchFamily="18" charset="0"/>
              </a:rPr>
            </a:br>
            <a:r>
              <a:rPr lang="kk-KZ" sz="2000" i="1" dirty="0">
                <a:solidFill>
                  <a:schemeClr val="accent2"/>
                </a:solidFill>
                <a:latin typeface="Times New Roman" pitchFamily="18" charset="0"/>
                <a:cs typeface="Times New Roman" pitchFamily="18" charset="0"/>
              </a:rPr>
              <a:t>                          Шалшық кешіп ойнайтын,</a:t>
            </a:r>
            <a:br>
              <a:rPr lang="kk-KZ" sz="2000" i="1" dirty="0">
                <a:solidFill>
                  <a:schemeClr val="accent2"/>
                </a:solidFill>
                <a:latin typeface="Times New Roman" pitchFamily="18" charset="0"/>
                <a:cs typeface="Times New Roman" pitchFamily="18" charset="0"/>
              </a:rPr>
            </a:br>
            <a:r>
              <a:rPr lang="kk-KZ" sz="2000" i="1" dirty="0">
                <a:solidFill>
                  <a:schemeClr val="accent2"/>
                </a:solidFill>
                <a:latin typeface="Times New Roman" pitchFamily="18" charset="0"/>
                <a:cs typeface="Times New Roman" pitchFamily="18" charset="0"/>
              </a:rPr>
              <a:t>                         Қай мезгіл деп ойлайсың?</a:t>
            </a:r>
            <a:br>
              <a:rPr lang="kk-KZ" sz="2000" i="1" dirty="0">
                <a:solidFill>
                  <a:schemeClr val="accent2"/>
                </a:solidFill>
                <a:latin typeface="Times New Roman" pitchFamily="18" charset="0"/>
                <a:cs typeface="Times New Roman" pitchFamily="18" charset="0"/>
              </a:rPr>
            </a:br>
            <a:r>
              <a:rPr lang="kk-KZ" sz="2000" i="1" dirty="0">
                <a:solidFill>
                  <a:schemeClr val="accent2"/>
                </a:solidFill>
                <a:latin typeface="Times New Roman" pitchFamily="18" charset="0"/>
                <a:cs typeface="Times New Roman" pitchFamily="18" charset="0"/>
              </a:rPr>
              <a:t>                                                         </a:t>
            </a:r>
            <a:r>
              <a:rPr lang="kk-KZ" sz="2000" i="1" dirty="0">
                <a:solidFill>
                  <a:srgbClr val="FF0000"/>
                </a:solidFill>
                <a:latin typeface="Times New Roman" pitchFamily="18" charset="0"/>
                <a:cs typeface="Times New Roman" pitchFamily="18" charset="0"/>
              </a:rPr>
              <a:t>Шанамен зырлап келетін,</a:t>
            </a:r>
            <a:br>
              <a:rPr lang="kk-KZ" sz="2000" i="1" dirty="0">
                <a:solidFill>
                  <a:srgbClr val="FF0000"/>
                </a:solidFill>
                <a:latin typeface="Times New Roman" pitchFamily="18" charset="0"/>
                <a:cs typeface="Times New Roman" pitchFamily="18" charset="0"/>
              </a:rPr>
            </a:br>
            <a:r>
              <a:rPr lang="kk-KZ" sz="2000" i="1" dirty="0">
                <a:solidFill>
                  <a:srgbClr val="FF0000"/>
                </a:solidFill>
                <a:latin typeface="Times New Roman" pitchFamily="18" charset="0"/>
                <a:cs typeface="Times New Roman" pitchFamily="18" charset="0"/>
              </a:rPr>
              <a:t>                                                         Шаңғы ,коньки тебетін.</a:t>
            </a:r>
            <a:br>
              <a:rPr lang="kk-KZ" sz="2000" i="1" dirty="0">
                <a:solidFill>
                  <a:srgbClr val="FF0000"/>
                </a:solidFill>
                <a:latin typeface="Times New Roman" pitchFamily="18" charset="0"/>
                <a:cs typeface="Times New Roman" pitchFamily="18" charset="0"/>
              </a:rPr>
            </a:br>
            <a:r>
              <a:rPr lang="kk-KZ" sz="2000" i="1" dirty="0">
                <a:solidFill>
                  <a:srgbClr val="FF0000"/>
                </a:solidFill>
                <a:latin typeface="Times New Roman" pitchFamily="18" charset="0"/>
                <a:cs typeface="Times New Roman" pitchFamily="18" charset="0"/>
              </a:rPr>
              <a:t>                                                         Аққала жасап ойнайтын,</a:t>
            </a:r>
            <a:br>
              <a:rPr lang="kk-KZ" sz="2000" i="1" dirty="0">
                <a:solidFill>
                  <a:srgbClr val="FF0000"/>
                </a:solidFill>
                <a:latin typeface="Times New Roman" pitchFamily="18" charset="0"/>
                <a:cs typeface="Times New Roman" pitchFamily="18" charset="0"/>
              </a:rPr>
            </a:br>
            <a:r>
              <a:rPr lang="kk-KZ" sz="2000" i="1" dirty="0">
                <a:solidFill>
                  <a:srgbClr val="FF0000"/>
                </a:solidFill>
                <a:latin typeface="Times New Roman" pitchFamily="18" charset="0"/>
                <a:cs typeface="Times New Roman" pitchFamily="18" charset="0"/>
              </a:rPr>
              <a:t>                                                         Қай мезгіл деп ойлайсың?</a:t>
            </a:r>
            <a:endParaRPr lang="ru-RU" sz="2000" i="1" dirty="0">
              <a:solidFill>
                <a:srgbClr val="FF0000"/>
              </a:solidFill>
              <a:latin typeface="Times New Roman" pitchFamily="18" charset="0"/>
              <a:cs typeface="Times New Roman" pitchFamily="18" charset="0"/>
            </a:endParaRPr>
          </a:p>
        </p:txBody>
      </p:sp>
    </p:spTree>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kk-KZ" sz="2000" b="1" dirty="0">
                <a:solidFill>
                  <a:srgbClr val="FF0000"/>
                </a:solidFill>
                <a:latin typeface="Times New Roman" pitchFamily="18" charset="0"/>
                <a:cs typeface="Times New Roman" pitchFamily="18" charset="0"/>
              </a:rPr>
              <a:t>Ойын</a:t>
            </a:r>
            <a:r>
              <a:rPr lang="kk-KZ" sz="2000" b="1" dirty="0">
                <a:latin typeface="Times New Roman" pitchFamily="18" charset="0"/>
                <a:cs typeface="Times New Roman" pitchFamily="18" charset="0"/>
              </a:rPr>
              <a:t/>
            </a:r>
            <a:br>
              <a:rPr lang="kk-KZ" sz="2000" b="1" dirty="0">
                <a:latin typeface="Times New Roman" pitchFamily="18" charset="0"/>
                <a:cs typeface="Times New Roman" pitchFamily="18" charset="0"/>
              </a:rPr>
            </a:br>
            <a:r>
              <a:rPr lang="kk-KZ" sz="2000" b="1" dirty="0">
                <a:latin typeface="Times New Roman" pitchFamily="18" charset="0"/>
                <a:cs typeface="Times New Roman" pitchFamily="18" charset="0"/>
              </a:rPr>
              <a:t>4-тапсырма.</a:t>
            </a:r>
            <a:br>
              <a:rPr lang="kk-KZ" sz="2000" b="1" dirty="0">
                <a:latin typeface="Times New Roman" pitchFamily="18" charset="0"/>
                <a:cs typeface="Times New Roman" pitchFamily="18" charset="0"/>
              </a:rPr>
            </a:br>
            <a:r>
              <a:rPr lang="kk-KZ" sz="2000" b="1" dirty="0">
                <a:latin typeface="Times New Roman" pitchFamily="18" charset="0"/>
                <a:cs typeface="Times New Roman" pitchFamily="18" charset="0"/>
              </a:rPr>
              <a:t>Жыл мезгіліне сәйкес заттарды таңда.</a:t>
            </a:r>
            <a:endParaRPr lang="ru-RU" sz="2000" b="1" dirty="0">
              <a:latin typeface="Times New Roman" pitchFamily="18" charset="0"/>
              <a:cs typeface="Times New Roman" pitchFamily="18" charset="0"/>
            </a:endParaRPr>
          </a:p>
        </p:txBody>
      </p:sp>
      <p:pic>
        <p:nvPicPr>
          <p:cNvPr id="3074" name="Picture 2" descr="C:\Users\Ансар\Documents\Scanned Documents\Рисунок.jpg"/>
          <p:cNvPicPr>
            <a:picLocks noChangeAspect="1" noChangeArrowheads="1"/>
          </p:cNvPicPr>
          <p:nvPr/>
        </p:nvPicPr>
        <p:blipFill>
          <a:blip r:embed="rId2" cstate="print"/>
          <a:srcRect l="10421" t="42650" r="14819" b="15351"/>
          <a:stretch>
            <a:fillRect/>
          </a:stretch>
        </p:blipFill>
        <p:spPr bwMode="auto">
          <a:xfrm>
            <a:off x="251520" y="1340768"/>
            <a:ext cx="8352928" cy="5256584"/>
          </a:xfrm>
          <a:prstGeom prst="rect">
            <a:avLst/>
          </a:prstGeom>
          <a:noFill/>
        </p:spPr>
      </p:pic>
    </p:spTree>
    <p:extLst>
      <p:ext uri="{BB962C8B-B14F-4D97-AF65-F5344CB8AC3E}">
        <p14:creationId xmlns:p14="http://schemas.microsoft.com/office/powerpoint/2010/main" val="1869318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Картинки по запросу жыл мезгілдері"/>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Заголовок 4"/>
          <p:cNvSpPr>
            <a:spLocks noGrp="1"/>
          </p:cNvSpPr>
          <p:nvPr>
            <p:ph type="title"/>
          </p:nvPr>
        </p:nvSpPr>
        <p:spPr>
          <a:xfrm>
            <a:off x="539552" y="2204864"/>
            <a:ext cx="8229600" cy="4095328"/>
          </a:xfrm>
        </p:spPr>
        <p:txBody>
          <a:bodyPr>
            <a:normAutofit fontScale="90000"/>
          </a:bodyPr>
          <a:lstStyle/>
          <a:p>
            <a:r>
              <a:rPr lang="kk-KZ" sz="4000" b="1" dirty="0">
                <a:solidFill>
                  <a:srgbClr val="FF0000"/>
                </a:solidFill>
                <a:latin typeface="Times New Roman" pitchFamily="18" charset="0"/>
                <a:cs typeface="Times New Roman" pitchFamily="18" charset="0"/>
              </a:rPr>
              <a:t>Сабақтың мақсаты:</a:t>
            </a:r>
            <a:br>
              <a:rPr lang="kk-KZ" sz="4000" b="1" dirty="0">
                <a:solidFill>
                  <a:srgbClr val="FF0000"/>
                </a:solidFill>
                <a:latin typeface="Times New Roman" pitchFamily="18" charset="0"/>
                <a:cs typeface="Times New Roman" pitchFamily="18" charset="0"/>
              </a:rPr>
            </a:br>
            <a:r>
              <a:rPr lang="kk-KZ" sz="4000" b="1" dirty="0">
                <a:latin typeface="Times New Roman" pitchFamily="18" charset="0"/>
                <a:cs typeface="Times New Roman" pitchFamily="18" charset="0"/>
              </a:rPr>
              <a:t/>
            </a:r>
            <a:br>
              <a:rPr lang="kk-KZ" sz="4000" b="1" dirty="0">
                <a:latin typeface="Times New Roman" pitchFamily="18" charset="0"/>
                <a:cs typeface="Times New Roman" pitchFamily="18" charset="0"/>
              </a:rPr>
            </a:br>
            <a:r>
              <a:rPr lang="ru-RU" sz="3100" b="1" dirty="0" err="1">
                <a:latin typeface="Times New Roman" pitchFamily="18" charset="0"/>
                <a:cs typeface="Times New Roman" pitchFamily="18" charset="0"/>
              </a:rPr>
              <a:t>Білімділік</a:t>
            </a:r>
            <a:r>
              <a:rPr lang="ru-RU" sz="3100" b="1" dirty="0">
                <a:latin typeface="Times New Roman" pitchFamily="18" charset="0"/>
                <a:cs typeface="Times New Roman" pitchFamily="18" charset="0"/>
              </a:rPr>
              <a:t>: </a:t>
            </a:r>
            <a:r>
              <a:rPr lang="ru-RU" sz="3100" dirty="0" err="1">
                <a:latin typeface="Times New Roman" pitchFamily="18" charset="0"/>
                <a:cs typeface="Times New Roman" pitchFamily="18" charset="0"/>
              </a:rPr>
              <a:t>Балаларға жыл</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мезгілдері</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туралы</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ондағы өзгерістер </a:t>
            </a:r>
            <a:r>
              <a:rPr lang="ru-RU" sz="3100" dirty="0">
                <a:latin typeface="Times New Roman" pitchFamily="18" charset="0"/>
                <a:cs typeface="Times New Roman" pitchFamily="18" charset="0"/>
              </a:rPr>
              <a:t>мен </a:t>
            </a:r>
            <a:r>
              <a:rPr lang="ru-RU" sz="3100" dirty="0" err="1">
                <a:latin typeface="Times New Roman" pitchFamily="18" charset="0"/>
                <a:cs typeface="Times New Roman" pitchFamily="18" charset="0"/>
              </a:rPr>
              <a:t>ерекшеліктер</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жайлы</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мағлұмат </a:t>
            </a:r>
            <a:r>
              <a:rPr lang="ru-RU" sz="3100" dirty="0">
                <a:latin typeface="Times New Roman" pitchFamily="18" charset="0"/>
                <a:cs typeface="Times New Roman" pitchFamily="18" charset="0"/>
              </a:rPr>
              <a:t>беру.</a:t>
            </a:r>
            <a:r>
              <a:rPr lang="ru-RU" sz="3100" b="1" dirty="0">
                <a:latin typeface="Times New Roman" pitchFamily="18" charset="0"/>
                <a:cs typeface="Times New Roman" pitchFamily="18" charset="0"/>
              </a:rPr>
              <a:t/>
            </a:r>
            <a:br>
              <a:rPr lang="ru-RU" sz="3100" b="1" dirty="0">
                <a:latin typeface="Times New Roman" pitchFamily="18" charset="0"/>
                <a:cs typeface="Times New Roman" pitchFamily="18" charset="0"/>
              </a:rPr>
            </a:br>
            <a:r>
              <a:rPr lang="ru-RU" sz="3100" b="1" dirty="0">
                <a:latin typeface="Times New Roman" pitchFamily="18" charset="0"/>
                <a:cs typeface="Times New Roman" pitchFamily="18" charset="0"/>
              </a:rPr>
              <a:t> </a:t>
            </a:r>
            <a:br>
              <a:rPr lang="ru-RU" sz="3100" b="1" dirty="0">
                <a:latin typeface="Times New Roman" pitchFamily="18" charset="0"/>
                <a:cs typeface="Times New Roman" pitchFamily="18" charset="0"/>
              </a:rPr>
            </a:br>
            <a:r>
              <a:rPr lang="ru-RU" sz="3100" b="1" dirty="0" err="1">
                <a:latin typeface="Times New Roman" pitchFamily="18" charset="0"/>
                <a:cs typeface="Times New Roman" pitchFamily="18" charset="0"/>
              </a:rPr>
              <a:t>Тәрбиелік: </a:t>
            </a:r>
            <a:r>
              <a:rPr lang="ru-RU" sz="3100" dirty="0" err="1">
                <a:latin typeface="Times New Roman" pitchFamily="18" charset="0"/>
                <a:cs typeface="Times New Roman" pitchFamily="18" charset="0"/>
              </a:rPr>
              <a:t>Табиғаттың әсем көрінісін қызықтай білуге</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қоршаған ортаны</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сүюге, қорғауға тәрбиелеу.</a:t>
            </a:r>
            <a:r>
              <a:rPr lang="ru-RU" sz="3100" dirty="0">
                <a:latin typeface="Times New Roman" pitchFamily="18" charset="0"/>
                <a:cs typeface="Times New Roman" pitchFamily="18" charset="0"/>
              </a:rPr>
              <a:t/>
            </a:r>
            <a:br>
              <a:rPr lang="ru-RU" sz="3100" dirty="0">
                <a:latin typeface="Times New Roman" pitchFamily="18" charset="0"/>
                <a:cs typeface="Times New Roman" pitchFamily="18" charset="0"/>
              </a:rPr>
            </a:br>
            <a:r>
              <a:rPr lang="ru-RU" sz="3100" b="1" dirty="0">
                <a:latin typeface="Times New Roman" pitchFamily="18" charset="0"/>
                <a:cs typeface="Times New Roman" pitchFamily="18" charset="0"/>
              </a:rPr>
              <a:t/>
            </a:r>
            <a:br>
              <a:rPr lang="ru-RU" sz="3100" b="1" dirty="0">
                <a:latin typeface="Times New Roman" pitchFamily="18" charset="0"/>
                <a:cs typeface="Times New Roman" pitchFamily="18" charset="0"/>
              </a:rPr>
            </a:br>
            <a:r>
              <a:rPr lang="ru-RU" sz="3100" b="1" dirty="0">
                <a:latin typeface="Times New Roman" pitchFamily="18" charset="0"/>
                <a:cs typeface="Times New Roman" pitchFamily="18" charset="0"/>
              </a:rPr>
              <a:t> </a:t>
            </a:r>
            <a:r>
              <a:rPr lang="ru-RU" sz="3100" b="1" dirty="0" err="1">
                <a:latin typeface="Times New Roman" pitchFamily="18" charset="0"/>
                <a:cs typeface="Times New Roman" pitchFamily="18" charset="0"/>
              </a:rPr>
              <a:t>Дамытушылық: </a:t>
            </a:r>
            <a:r>
              <a:rPr lang="ru-RU" sz="3100" dirty="0" err="1">
                <a:latin typeface="Times New Roman" pitchFamily="18" charset="0"/>
                <a:cs typeface="Times New Roman" pitchFamily="18" charset="0"/>
              </a:rPr>
              <a:t>Балаларға жыл</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мезгілдері</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жайлы</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мағлұмат бере</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отырып</a:t>
            </a:r>
            <a:r>
              <a:rPr lang="ru-RU" sz="3100" dirty="0">
                <a:latin typeface="Times New Roman" pitchFamily="18" charset="0"/>
                <a:cs typeface="Times New Roman" pitchFamily="18" charset="0"/>
              </a:rPr>
              <a:t> </a:t>
            </a:r>
            <a:r>
              <a:rPr lang="ru-RU" sz="3100" dirty="0" err="1">
                <a:latin typeface="Times New Roman" pitchFamily="18" charset="0"/>
                <a:cs typeface="Times New Roman" pitchFamily="18" charset="0"/>
              </a:rPr>
              <a:t>дүниетанымын, ой-өрісін, сөздік қорларын дамыту</a:t>
            </a:r>
            <a:r>
              <a:rPr lang="ru-RU" sz="3100" dirty="0">
                <a:latin typeface="Times New Roman" pitchFamily="18" charset="0"/>
                <a:cs typeface="Times New Roman" pitchFamily="18" charset="0"/>
              </a:rPr>
              <a:t>.</a:t>
            </a:r>
            <a:r>
              <a:rPr lang="ru-RU" sz="4900" dirty="0">
                <a:latin typeface="Times New Roman" pitchFamily="18" charset="0"/>
                <a:cs typeface="Times New Roman" pitchFamily="18" charset="0"/>
              </a:rPr>
              <a:t/>
            </a:r>
            <a:br>
              <a:rPr lang="ru-RU" sz="4900" dirty="0">
                <a:latin typeface="Times New Roman" pitchFamily="18" charset="0"/>
                <a:cs typeface="Times New Roman" pitchFamily="18" charset="0"/>
              </a:rPr>
            </a:br>
            <a:r>
              <a:rPr lang="kk-KZ" dirty="0"/>
              <a:t/>
            </a:r>
            <a:br>
              <a:rPr lang="kk-KZ" dirty="0"/>
            </a:b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Похожее изображение"/>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13667" name="Rectangle 3"/>
          <p:cNvSpPr>
            <a:spLocks noChangeArrowheads="1"/>
          </p:cNvSpPr>
          <p:nvPr/>
        </p:nvSpPr>
        <p:spPr bwMode="auto">
          <a:xfrm>
            <a:off x="1115616" y="1146231"/>
            <a:ext cx="6984776"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190750" algn="l"/>
              </a:tabLst>
            </a:pPr>
            <a:endParaRPr lang="kk-KZ" sz="2800" b="1" dirty="0">
              <a:solidFill>
                <a:srgbClr val="002060"/>
              </a:solidFill>
              <a:latin typeface="Times New Roman" pitchFamily="18"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2190750" algn="l"/>
              </a:tabLst>
            </a:pPr>
            <a:r>
              <a:rPr lang="kk-KZ" sz="2800" b="1" dirty="0">
                <a:solidFill>
                  <a:srgbClr val="002060"/>
                </a:solidFill>
                <a:latin typeface="Times New Roman" pitchFamily="18" charset="0"/>
                <a:ea typeface="Calibri" pitchFamily="34" charset="0"/>
                <a:cs typeface="Times New Roman" pitchFamily="18" charset="0"/>
              </a:rPr>
              <a:t>Армысыз қайырымды аспан ата</a:t>
            </a: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endParaRPr kumimoji="0" lang="ru-RU" sz="14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lang="kk-KZ" sz="2800" b="1" dirty="0">
                <a:solidFill>
                  <a:srgbClr val="002060"/>
                </a:solidFill>
                <a:latin typeface="Times New Roman" pitchFamily="18" charset="0"/>
                <a:ea typeface="Calibri" pitchFamily="34" charset="0"/>
                <a:cs typeface="Times New Roman" pitchFamily="18" charset="0"/>
              </a:rPr>
              <a:t>Армысыз мейірімді жер ана</a:t>
            </a: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endParaRPr kumimoji="0" lang="ru-RU" sz="14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Армысыз шұғылалы</a:t>
            </a:r>
            <a:r>
              <a:rPr kumimoji="0" lang="kk-KZ" sz="28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алтын күн</a:t>
            </a: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endParaRPr kumimoji="0" lang="ru-RU" sz="1400" b="1" i="0"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Қайырлы</a:t>
            </a:r>
            <a:r>
              <a:rPr kumimoji="0" lang="kk-KZ" sz="28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таң, қайырлы күн.</a:t>
            </a: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lang="kk-KZ" sz="2800" b="1" dirty="0">
                <a:solidFill>
                  <a:srgbClr val="002060"/>
                </a:solidFill>
                <a:latin typeface="Times New Roman" pitchFamily="18" charset="0"/>
                <a:ea typeface="Calibri" pitchFamily="34" charset="0"/>
                <a:cs typeface="Times New Roman" pitchFamily="18" charset="0"/>
              </a:rPr>
              <a:t>  </a:t>
            </a:r>
            <a:r>
              <a:rPr lang="kk-KZ" sz="2800" b="1" baseline="0" dirty="0">
                <a:solidFill>
                  <a:srgbClr val="002060"/>
                </a:solidFill>
                <a:latin typeface="Times New Roman" pitchFamily="18" charset="0"/>
                <a:ea typeface="Calibri" pitchFamily="34" charset="0"/>
                <a:cs typeface="Times New Roman" pitchFamily="18" charset="0"/>
              </a:rPr>
              <a:t>Саламатсыздарма     здраствуйте</a:t>
            </a:r>
            <a:r>
              <a:rPr lang="kk-KZ" sz="2800" b="1" dirty="0">
                <a:solidFill>
                  <a:srgbClr val="002060"/>
                </a:solidFill>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kk-KZ" sz="28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Гудмонин</a:t>
            </a:r>
            <a:r>
              <a:rPr kumimoji="0" lang="kk-KZ" sz="2800" b="1" i="0" u="none" strike="noStrike" cap="none" normalizeH="0" dirty="0">
                <a:ln>
                  <a:noFill/>
                </a:ln>
                <a:solidFill>
                  <a:srgbClr val="002060"/>
                </a:solidFill>
                <a:effectLst/>
                <a:latin typeface="Times New Roman" pitchFamily="18" charset="0"/>
                <a:ea typeface="Calibri" pitchFamily="34" charset="0"/>
                <a:cs typeface="Times New Roman" pitchFamily="18" charset="0"/>
              </a:rPr>
              <a:t> тичэ .</a:t>
            </a:r>
            <a:r>
              <a:rPr kumimoji="0" lang="kk-KZ" sz="36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190750" algn="l"/>
              </a:tabLst>
            </a:pPr>
            <a:r>
              <a:rPr kumimoji="0" lang="kk-KZ" sz="4000" b="1" i="0" u="none" strike="noStrike" cap="none" normalizeH="0" baseline="0" dirty="0">
                <a:ln>
                  <a:noFill/>
                </a:ln>
                <a:solidFill>
                  <a:srgbClr val="002060"/>
                </a:solidFill>
                <a:effectLst/>
                <a:latin typeface="Times New Roman" pitchFamily="18" charset="0"/>
                <a:ea typeface="Calibri" pitchFamily="34" charset="0"/>
                <a:cs typeface="Times New Roman" pitchFamily="18" charset="0"/>
              </a:rPr>
              <a:t>                                                                    </a:t>
            </a:r>
            <a:endParaRPr kumimoji="0" lang="kk-KZ" sz="5400" b="1" i="0" u="none" strike="noStrike" cap="none" normalizeH="0" baseline="0" dirty="0">
              <a:ln>
                <a:noFill/>
              </a:ln>
              <a:solidFill>
                <a:srgbClr val="002060"/>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AutoShape 2" descr="Похожее изображени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 name="Заголовок 5"/>
          <p:cNvSpPr>
            <a:spLocks noGrp="1"/>
          </p:cNvSpPr>
          <p:nvPr>
            <p:ph type="title"/>
          </p:nvPr>
        </p:nvSpPr>
        <p:spPr>
          <a:xfrm>
            <a:off x="467544" y="188640"/>
            <a:ext cx="8229600" cy="1143000"/>
          </a:xfrm>
        </p:spPr>
        <p:txBody>
          <a:bodyPr/>
          <a:lstStyle/>
          <a:p>
            <a:r>
              <a:rPr lang="kk-KZ" b="1" dirty="0">
                <a:solidFill>
                  <a:srgbClr val="FF0000"/>
                </a:solidFill>
              </a:rPr>
              <a:t>«Гүлдер арқылы топқа бөліну»</a:t>
            </a:r>
            <a:endParaRPr lang="ru-RU" b="1" dirty="0">
              <a:solidFill>
                <a:srgbClr val="FF0000"/>
              </a:solidFill>
            </a:endParaRPr>
          </a:p>
        </p:txBody>
      </p:sp>
      <p:pic>
        <p:nvPicPr>
          <p:cNvPr id="2" name="Рисунок 1"/>
          <p:cNvPicPr>
            <a:picLocks noChangeAspect="1"/>
          </p:cNvPicPr>
          <p:nvPr/>
        </p:nvPicPr>
        <p:blipFill rotWithShape="1">
          <a:blip r:embed="rId2"/>
          <a:srcRect l="12087" t="12098" r="20164" b="15313"/>
          <a:stretch/>
        </p:blipFill>
        <p:spPr>
          <a:xfrm>
            <a:off x="0" y="1052736"/>
            <a:ext cx="4572000" cy="2376264"/>
          </a:xfrm>
          <a:prstGeom prst="rect">
            <a:avLst/>
          </a:prstGeom>
        </p:spPr>
      </p:pic>
      <p:pic>
        <p:nvPicPr>
          <p:cNvPr id="4" name="Рисунок 3"/>
          <p:cNvPicPr>
            <a:picLocks noChangeAspect="1"/>
          </p:cNvPicPr>
          <p:nvPr/>
        </p:nvPicPr>
        <p:blipFill>
          <a:blip r:embed="rId3"/>
          <a:stretch>
            <a:fillRect/>
          </a:stretch>
        </p:blipFill>
        <p:spPr>
          <a:xfrm>
            <a:off x="133573" y="3429000"/>
            <a:ext cx="4415011" cy="3429000"/>
          </a:xfrm>
          <a:prstGeom prst="rect">
            <a:avLst/>
          </a:prstGeom>
        </p:spPr>
      </p:pic>
      <p:pic>
        <p:nvPicPr>
          <p:cNvPr id="5" name="Рисунок 4"/>
          <p:cNvPicPr>
            <a:picLocks noChangeAspect="1"/>
          </p:cNvPicPr>
          <p:nvPr/>
        </p:nvPicPr>
        <p:blipFill>
          <a:blip r:embed="rId4"/>
          <a:stretch>
            <a:fillRect/>
          </a:stretch>
        </p:blipFill>
        <p:spPr>
          <a:xfrm>
            <a:off x="4548584" y="3429000"/>
            <a:ext cx="4595416" cy="3258108"/>
          </a:xfrm>
          <a:prstGeom prst="rect">
            <a:avLst/>
          </a:prstGeom>
        </p:spPr>
      </p:pic>
      <p:pic>
        <p:nvPicPr>
          <p:cNvPr id="10" name="Рисунок 9"/>
          <p:cNvPicPr>
            <a:picLocks noChangeAspect="1"/>
          </p:cNvPicPr>
          <p:nvPr/>
        </p:nvPicPr>
        <p:blipFill rotWithShape="1">
          <a:blip r:embed="rId5"/>
          <a:srcRect l="13122" r="13122" b="2212"/>
          <a:stretch/>
        </p:blipFill>
        <p:spPr>
          <a:xfrm>
            <a:off x="4572000" y="1052735"/>
            <a:ext cx="4391595" cy="2376265"/>
          </a:xfrm>
          <a:prstGeom prst="rect">
            <a:avLst/>
          </a:prstGeom>
        </p:spPr>
      </p:pic>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6753944" cy="6048672"/>
          </a:xfrm>
        </p:spPr>
        <p:txBody>
          <a:bodyPr>
            <a:normAutofit fontScale="90000"/>
          </a:bodyPr>
          <a:lstStyle/>
          <a:p>
            <a:pPr algn="l"/>
            <a:r>
              <a:rPr lang="kk-KZ" b="1" dirty="0">
                <a:solidFill>
                  <a:srgbClr val="FF0000"/>
                </a:solidFill>
                <a:latin typeface="Times New Roman" pitchFamily="18" charset="0"/>
                <a:cs typeface="Times New Roman" pitchFamily="18" charset="0"/>
              </a:rPr>
              <a:t>                   </a:t>
            </a:r>
            <a:br>
              <a:rPr lang="kk-KZ" b="1" dirty="0">
                <a:solidFill>
                  <a:srgbClr val="FF0000"/>
                </a:solidFill>
                <a:latin typeface="Times New Roman" pitchFamily="18" charset="0"/>
                <a:cs typeface="Times New Roman" pitchFamily="18" charset="0"/>
              </a:rPr>
            </a:br>
            <a:r>
              <a:rPr lang="kk-KZ" b="1" dirty="0">
                <a:solidFill>
                  <a:srgbClr val="FF0000"/>
                </a:solidFill>
                <a:latin typeface="Times New Roman" pitchFamily="18" charset="0"/>
                <a:cs typeface="Times New Roman" pitchFamily="18" charset="0"/>
              </a:rPr>
              <a:t>                     </a:t>
            </a:r>
            <a:r>
              <a:rPr lang="kk-KZ" sz="4000" b="1" dirty="0">
                <a:solidFill>
                  <a:srgbClr val="FF0000"/>
                </a:solidFill>
                <a:latin typeface="Times New Roman" pitchFamily="18" charset="0"/>
                <a:cs typeface="Times New Roman" pitchFamily="18" charset="0"/>
              </a:rPr>
              <a:t>Топ ережесі:</a:t>
            </a:r>
            <a:br>
              <a:rPr lang="kk-KZ" sz="4000" b="1" dirty="0">
                <a:solidFill>
                  <a:srgbClr val="FF0000"/>
                </a:solidFill>
                <a:latin typeface="Times New Roman" pitchFamily="18" charset="0"/>
                <a:cs typeface="Times New Roman" pitchFamily="18" charset="0"/>
              </a:rPr>
            </a:br>
            <a:r>
              <a:rPr lang="kk-KZ" b="1" dirty="0">
                <a:solidFill>
                  <a:srgbClr val="FF0000"/>
                </a:solidFill>
                <a:latin typeface="Times New Roman" pitchFamily="18" charset="0"/>
                <a:cs typeface="Times New Roman" pitchFamily="18" charset="0"/>
              </a:rPr>
              <a:t/>
            </a:r>
            <a:br>
              <a:rPr lang="kk-KZ" b="1" dirty="0">
                <a:solidFill>
                  <a:srgbClr val="FF000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Әдемі көтеріңкі көлің күй</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Тыныштық сақтау</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Топпен жұмыс жасау</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Уақытты тиымды </a:t>
            </a:r>
            <a:br>
              <a:rPr lang="kk-KZ" sz="3600" b="1" dirty="0">
                <a:solidFill>
                  <a:srgbClr val="002060"/>
                </a:solidFill>
                <a:latin typeface="Times New Roman" pitchFamily="18" charset="0"/>
                <a:cs typeface="Times New Roman" pitchFamily="18" charset="0"/>
              </a:rPr>
            </a:br>
            <a:r>
              <a:rPr lang="kk-KZ" sz="3600" b="1" dirty="0">
                <a:solidFill>
                  <a:srgbClr val="002060"/>
                </a:solidFill>
                <a:latin typeface="Times New Roman" pitchFamily="18" charset="0"/>
                <a:cs typeface="Times New Roman" pitchFamily="18" charset="0"/>
              </a:rPr>
              <a:t>     пайдалану</a:t>
            </a:r>
            <a:br>
              <a:rPr lang="kk-KZ" sz="3600" b="1" dirty="0">
                <a:solidFill>
                  <a:srgbClr val="002060"/>
                </a:solidFill>
                <a:latin typeface="Times New Roman" pitchFamily="18" charset="0"/>
                <a:cs typeface="Times New Roman" pitchFamily="18" charset="0"/>
              </a:rPr>
            </a:br>
            <a:r>
              <a:rPr lang="kk-KZ" sz="3600" b="1" dirty="0">
                <a:solidFill>
                  <a:srgbClr val="FF0000"/>
                </a:solidFill>
                <a:latin typeface="Times New Roman" pitchFamily="18" charset="0"/>
                <a:cs typeface="Times New Roman" pitchFamily="18" charset="0"/>
              </a:rPr>
              <a:t/>
            </a:r>
            <a:br>
              <a:rPr lang="kk-KZ" sz="3600" b="1" dirty="0">
                <a:solidFill>
                  <a:srgbClr val="FF0000"/>
                </a:solidFill>
                <a:latin typeface="Times New Roman" pitchFamily="18" charset="0"/>
                <a:cs typeface="Times New Roman" pitchFamily="18" charset="0"/>
              </a:rPr>
            </a:br>
            <a:endParaRPr lang="ru-RU" b="1" dirty="0">
              <a:solidFill>
                <a:srgbClr val="FF0000"/>
              </a:solidFill>
              <a:latin typeface="Times New Roman" pitchFamily="18" charset="0"/>
              <a:cs typeface="Times New Roman" pitchFamily="18" charset="0"/>
            </a:endParaRPr>
          </a:p>
        </p:txBody>
      </p:sp>
      <p:pic>
        <p:nvPicPr>
          <p:cNvPr id="120834" name="Picture 2" descr="Картинки по запросу смайлики"/>
          <p:cNvPicPr>
            <a:picLocks noChangeAspect="1" noChangeArrowheads="1"/>
          </p:cNvPicPr>
          <p:nvPr/>
        </p:nvPicPr>
        <p:blipFill>
          <a:blip r:embed="rId2" cstate="print"/>
          <a:srcRect/>
          <a:stretch>
            <a:fillRect/>
          </a:stretch>
        </p:blipFill>
        <p:spPr bwMode="auto">
          <a:xfrm>
            <a:off x="6228184" y="836712"/>
            <a:ext cx="2520280" cy="1511886"/>
          </a:xfrm>
          <a:prstGeom prst="rect">
            <a:avLst/>
          </a:prstGeom>
          <a:noFill/>
        </p:spPr>
      </p:pic>
      <p:pic>
        <p:nvPicPr>
          <p:cNvPr id="120836" name="Picture 4" descr="Картинки по запросу смайлики"/>
          <p:cNvPicPr>
            <a:picLocks noChangeAspect="1" noChangeArrowheads="1"/>
          </p:cNvPicPr>
          <p:nvPr/>
        </p:nvPicPr>
        <p:blipFill>
          <a:blip r:embed="rId3" cstate="print"/>
          <a:srcRect/>
          <a:stretch>
            <a:fillRect/>
          </a:stretch>
        </p:blipFill>
        <p:spPr bwMode="auto">
          <a:xfrm>
            <a:off x="4211960" y="2204864"/>
            <a:ext cx="2160240" cy="1584176"/>
          </a:xfrm>
          <a:prstGeom prst="rect">
            <a:avLst/>
          </a:prstGeom>
          <a:noFill/>
        </p:spPr>
      </p:pic>
      <p:pic>
        <p:nvPicPr>
          <p:cNvPr id="120838" name="Picture 6" descr="Картинки по запросу смайлик часы"/>
          <p:cNvPicPr>
            <a:picLocks noChangeAspect="1" noChangeArrowheads="1"/>
          </p:cNvPicPr>
          <p:nvPr/>
        </p:nvPicPr>
        <p:blipFill>
          <a:blip r:embed="rId4" cstate="print"/>
          <a:srcRect/>
          <a:stretch>
            <a:fillRect/>
          </a:stretch>
        </p:blipFill>
        <p:spPr bwMode="auto">
          <a:xfrm>
            <a:off x="4716016" y="5085184"/>
            <a:ext cx="3168352" cy="17728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Картинки по запросу қыс"/>
          <p:cNvPicPr>
            <a:picLocks noChangeAspect="1" noChangeArrowheads="1"/>
          </p:cNvPicPr>
          <p:nvPr/>
        </p:nvPicPr>
        <p:blipFill>
          <a:blip r:embed="rId2" cstate="print"/>
          <a:srcRect/>
          <a:stretch>
            <a:fillRect/>
          </a:stretch>
        </p:blipFill>
        <p:spPr bwMode="auto">
          <a:xfrm>
            <a:off x="26863" y="3993"/>
            <a:ext cx="9144000" cy="6858000"/>
          </a:xfrm>
          <a:prstGeom prst="rect">
            <a:avLst/>
          </a:prstGeom>
          <a:noFill/>
        </p:spPr>
      </p:pic>
      <p:sp>
        <p:nvSpPr>
          <p:cNvPr id="4" name="Заголовок 3"/>
          <p:cNvSpPr>
            <a:spLocks noGrp="1"/>
          </p:cNvSpPr>
          <p:nvPr>
            <p:ph type="title"/>
          </p:nvPr>
        </p:nvSpPr>
        <p:spPr>
          <a:xfrm>
            <a:off x="484063" y="260648"/>
            <a:ext cx="8229600" cy="936104"/>
          </a:xfrm>
        </p:spPr>
        <p:txBody>
          <a:bodyPr>
            <a:normAutofit fontScale="90000"/>
          </a:bodyPr>
          <a:lstStyle/>
          <a:p>
            <a:r>
              <a:rPr lang="kk-KZ" sz="5300" b="1" dirty="0">
                <a:solidFill>
                  <a:srgbClr val="C00000"/>
                </a:solidFill>
                <a:latin typeface="Times New Roman" pitchFamily="18" charset="0"/>
                <a:cs typeface="Times New Roman" pitchFamily="18" charset="0"/>
              </a:rPr>
              <a:t>Өткен сабақты еске түсіру</a:t>
            </a:r>
            <a:r>
              <a:rPr lang="kk-KZ" sz="6600" b="1" dirty="0">
                <a:solidFill>
                  <a:srgbClr val="C00000"/>
                </a:solidFill>
                <a:latin typeface="Times New Roman" pitchFamily="18" charset="0"/>
                <a:cs typeface="Times New Roman" pitchFamily="18" charset="0"/>
              </a:rPr>
              <a:t>   </a:t>
            </a:r>
            <a:r>
              <a:rPr lang="en-US" sz="6600" b="1" dirty="0">
                <a:solidFill>
                  <a:srgbClr val="C00000"/>
                </a:solidFill>
                <a:latin typeface="Times New Roman" pitchFamily="18" charset="0"/>
                <a:cs typeface="Times New Roman" pitchFamily="18" charset="0"/>
              </a:rPr>
              <a:t>  </a:t>
            </a:r>
            <a:r>
              <a:rPr lang="ru-RU" sz="6600" b="1" dirty="0">
                <a:solidFill>
                  <a:srgbClr val="C00000"/>
                </a:solidFill>
                <a:latin typeface="Times New Roman" pitchFamily="18" charset="0"/>
                <a:cs typeface="Times New Roman" pitchFamily="18" charset="0"/>
              </a:rPr>
              <a:t>_</a:t>
            </a:r>
          </a:p>
        </p:txBody>
      </p:sp>
      <p:pic>
        <p:nvPicPr>
          <p:cNvPr id="2" name="Рисунок 1"/>
          <p:cNvPicPr>
            <a:picLocks noChangeAspect="1"/>
          </p:cNvPicPr>
          <p:nvPr/>
        </p:nvPicPr>
        <p:blipFill>
          <a:blip r:embed="rId3"/>
          <a:stretch>
            <a:fillRect/>
          </a:stretch>
        </p:blipFill>
        <p:spPr>
          <a:xfrm>
            <a:off x="26863" y="764705"/>
            <a:ext cx="9144000" cy="6093296"/>
          </a:xfrm>
          <a:prstGeom prst="rect">
            <a:avLst/>
          </a:prstGeom>
        </p:spPr>
      </p:pic>
    </p:spTree>
    <p:extLst>
      <p:ext uri="{BB962C8B-B14F-4D97-AF65-F5344CB8AC3E}">
        <p14:creationId xmlns:p14="http://schemas.microsoft.com/office/powerpoint/2010/main" val="960969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Похожее изображение"/>
          <p:cNvPicPr>
            <a:picLocks noChangeAspect="1" noChangeArrowheads="1"/>
          </p:cNvPicPr>
          <p:nvPr/>
        </p:nvPicPr>
        <p:blipFill>
          <a:blip r:embed="rId2" cstate="print"/>
          <a:srcRect/>
          <a:stretch>
            <a:fillRect/>
          </a:stretch>
        </p:blipFill>
        <p:spPr bwMode="auto">
          <a:xfrm>
            <a:off x="0" y="0"/>
            <a:ext cx="9144000" cy="6237312"/>
          </a:xfrm>
          <a:prstGeom prst="rect">
            <a:avLst/>
          </a:prstGeom>
          <a:noFill/>
        </p:spPr>
      </p:pic>
      <p:sp>
        <p:nvSpPr>
          <p:cNvPr id="3" name="Заголовок 2"/>
          <p:cNvSpPr>
            <a:spLocks noGrp="1"/>
          </p:cNvSpPr>
          <p:nvPr>
            <p:ph type="title"/>
          </p:nvPr>
        </p:nvSpPr>
        <p:spPr>
          <a:xfrm>
            <a:off x="251520" y="5715000"/>
            <a:ext cx="8517632" cy="1143000"/>
          </a:xfrm>
        </p:spPr>
        <p:txBody>
          <a:bodyPr>
            <a:noAutofit/>
          </a:bodyPr>
          <a:lstStyle/>
          <a:p>
            <a:r>
              <a:rPr lang="kk-KZ" sz="2800" b="1" dirty="0">
                <a:solidFill>
                  <a:srgbClr val="002060"/>
                </a:solidFill>
                <a:latin typeface="Times New Roman" pitchFamily="18" charset="0"/>
                <a:cs typeface="Times New Roman" pitchFamily="18" charset="0"/>
              </a:rPr>
              <a:t>Балалар аққала жасап, шанамен сырғанау үстінде</a:t>
            </a:r>
            <a:r>
              <a:rPr lang="kk-KZ" sz="2800" dirty="0">
                <a:solidFill>
                  <a:srgbClr val="002060"/>
                </a:solidFill>
                <a:latin typeface="Times New Roman" pitchFamily="18" charset="0"/>
                <a:cs typeface="Times New Roman" pitchFamily="18" charset="0"/>
              </a:rPr>
              <a:t>.</a:t>
            </a:r>
            <a:endParaRPr lang="ru-RU" sz="2800" dirty="0">
              <a:solidFill>
                <a:srgbClr val="002060"/>
              </a:solidFill>
              <a:latin typeface="Times New Roman" pitchFamily="18" charset="0"/>
              <a:cs typeface="Times New Roman" pitchFamily="18" charset="0"/>
            </a:endParaRPr>
          </a:p>
        </p:txBody>
      </p:sp>
      <p:sp>
        <p:nvSpPr>
          <p:cNvPr id="2" name="Прямоугольник 1"/>
          <p:cNvSpPr/>
          <p:nvPr/>
        </p:nvSpPr>
        <p:spPr>
          <a:xfrm>
            <a:off x="683569" y="908720"/>
            <a:ext cx="7416824" cy="646331"/>
          </a:xfrm>
          <a:prstGeom prst="rect">
            <a:avLst/>
          </a:prstGeom>
        </p:spPr>
        <p:txBody>
          <a:bodyPr wrap="square">
            <a:spAutoFit/>
          </a:bodyPr>
          <a:lstStyle/>
          <a:p>
            <a:r>
              <a:rPr lang="kk-KZ" sz="3600" b="1" dirty="0" smtClean="0">
                <a:solidFill>
                  <a:srgbClr val="C00000"/>
                </a:solidFill>
                <a:latin typeface="Times New Roman" pitchFamily="18" charset="0"/>
                <a:cs typeface="Times New Roman" pitchFamily="18" charset="0"/>
              </a:rPr>
              <a:t>                     Суреттер </a:t>
            </a:r>
            <a:r>
              <a:rPr lang="kk-KZ" sz="3600" b="1" dirty="0">
                <a:solidFill>
                  <a:srgbClr val="C00000"/>
                </a:solidFill>
                <a:latin typeface="Times New Roman" pitchFamily="18" charset="0"/>
                <a:cs typeface="Times New Roman" pitchFamily="18" charset="0"/>
              </a:rPr>
              <a:t>сөйлейді</a:t>
            </a:r>
            <a:endParaRPr lang="ru-RU" sz="3600" dirty="0"/>
          </a:p>
        </p:txBody>
      </p:sp>
    </p:spTree>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Похожее изображение"/>
          <p:cNvPicPr>
            <a:picLocks noChangeAspect="1" noChangeArrowheads="1"/>
          </p:cNvPicPr>
          <p:nvPr/>
        </p:nvPicPr>
        <p:blipFill>
          <a:blip r:embed="rId2" cstate="print"/>
          <a:srcRect l="51974" t="22700" r="9439" b="44750"/>
          <a:stretch>
            <a:fillRect/>
          </a:stretch>
        </p:blipFill>
        <p:spPr bwMode="auto">
          <a:xfrm>
            <a:off x="0" y="0"/>
            <a:ext cx="9144000" cy="6021288"/>
          </a:xfrm>
          <a:prstGeom prst="rect">
            <a:avLst/>
          </a:prstGeom>
          <a:noFill/>
        </p:spPr>
      </p:pic>
      <p:sp>
        <p:nvSpPr>
          <p:cNvPr id="4" name="Прямоугольник 3"/>
          <p:cNvSpPr/>
          <p:nvPr/>
        </p:nvSpPr>
        <p:spPr>
          <a:xfrm>
            <a:off x="827584" y="6093296"/>
            <a:ext cx="7812360" cy="461665"/>
          </a:xfrm>
          <a:prstGeom prst="rect">
            <a:avLst/>
          </a:prstGeom>
        </p:spPr>
        <p:txBody>
          <a:bodyPr wrap="square">
            <a:spAutoFit/>
          </a:bodyPr>
          <a:lstStyle/>
          <a:p>
            <a:r>
              <a:rPr lang="kk-KZ" sz="2400" b="1" dirty="0">
                <a:solidFill>
                  <a:srgbClr val="002060"/>
                </a:solidFill>
                <a:latin typeface="Times New Roman" pitchFamily="18" charset="0"/>
                <a:cs typeface="Times New Roman" pitchFamily="18" charset="0"/>
              </a:rPr>
              <a:t>Балалар құстарға ұя жасап жатыр, ағаш отырғызуда.</a:t>
            </a:r>
            <a:endParaRPr lang="ru-RU" sz="2400" b="1" dirty="0">
              <a:solidFill>
                <a:srgbClr val="002060"/>
              </a:solidFill>
              <a:latin typeface="Times New Roman" pitchFamily="18" charset="0"/>
              <a:cs typeface="Times New Roman" pitchFamily="18" charset="0"/>
            </a:endParaRPr>
          </a:p>
        </p:txBody>
      </p:sp>
    </p:spTree>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Похожее изображение"/>
          <p:cNvPicPr>
            <a:picLocks noChangeAspect="1" noChangeArrowheads="1"/>
          </p:cNvPicPr>
          <p:nvPr/>
        </p:nvPicPr>
        <p:blipFill>
          <a:blip r:embed="rId2" cstate="print"/>
          <a:srcRect l="9712" t="57037" r="51701" b="7264"/>
          <a:stretch>
            <a:fillRect/>
          </a:stretch>
        </p:blipFill>
        <p:spPr bwMode="auto">
          <a:xfrm>
            <a:off x="0" y="0"/>
            <a:ext cx="9144000" cy="6165304"/>
          </a:xfrm>
          <a:prstGeom prst="rect">
            <a:avLst/>
          </a:prstGeom>
          <a:noFill/>
        </p:spPr>
      </p:pic>
      <p:sp>
        <p:nvSpPr>
          <p:cNvPr id="3" name="Прямоугольник 2"/>
          <p:cNvSpPr/>
          <p:nvPr/>
        </p:nvSpPr>
        <p:spPr>
          <a:xfrm>
            <a:off x="899592" y="6237312"/>
            <a:ext cx="7632848" cy="400110"/>
          </a:xfrm>
          <a:prstGeom prst="rect">
            <a:avLst/>
          </a:prstGeom>
        </p:spPr>
        <p:txBody>
          <a:bodyPr wrap="square">
            <a:spAutoFit/>
          </a:bodyPr>
          <a:lstStyle/>
          <a:p>
            <a:r>
              <a:rPr lang="kk-KZ" sz="2000" b="1" dirty="0">
                <a:solidFill>
                  <a:srgbClr val="002060"/>
                </a:solidFill>
                <a:latin typeface="Times New Roman" pitchFamily="18" charset="0"/>
                <a:cs typeface="Times New Roman" pitchFamily="18" charset="0"/>
              </a:rPr>
              <a:t>Күн шығып тұр. </a:t>
            </a:r>
            <a:r>
              <a:rPr lang="ru-RU" sz="2000" b="1" dirty="0" err="1">
                <a:solidFill>
                  <a:srgbClr val="002060"/>
                </a:solidFill>
                <a:latin typeface="Times New Roman" pitchFamily="18" charset="0"/>
                <a:cs typeface="Times New Roman" pitchFamily="18" charset="0"/>
              </a:rPr>
              <a:t>Айнала</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жап-жасыл</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Балалар</a:t>
            </a:r>
            <a:r>
              <a:rPr lang="ru-RU" sz="2000" b="1" dirty="0">
                <a:solidFill>
                  <a:srgbClr val="002060"/>
                </a:solidFill>
                <a:latin typeface="Times New Roman" pitchFamily="18" charset="0"/>
                <a:cs typeface="Times New Roman" pitchFamily="18" charset="0"/>
              </a:rPr>
              <a:t> </a:t>
            </a:r>
            <a:r>
              <a:rPr lang="ru-RU" sz="2000" b="1" dirty="0" err="1">
                <a:solidFill>
                  <a:srgbClr val="002060"/>
                </a:solidFill>
                <a:latin typeface="Times New Roman" pitchFamily="18" charset="0"/>
                <a:cs typeface="Times New Roman" pitchFamily="18" charset="0"/>
              </a:rPr>
              <a:t>суға шомылуда</a:t>
            </a:r>
            <a:r>
              <a:rPr lang="ru-RU" sz="2000" b="1" dirty="0">
                <a:solidFill>
                  <a:srgbClr val="002060"/>
                </a:solidFill>
                <a:latin typeface="Times New Roman" pitchFamily="18" charset="0"/>
                <a:cs typeface="Times New Roman" pitchFamily="18" charset="0"/>
              </a:rPr>
              <a:t>. </a:t>
            </a:r>
          </a:p>
        </p:txBody>
      </p:sp>
    </p:spTree>
  </p:cSld>
  <p:clrMapOvr>
    <a:masterClrMapping/>
  </p:clrMapOvr>
  <p:transition spd="slow">
    <p:wheel spokes="1"/>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TotalTime>
  <Words>97</Words>
  <Application>Microsoft Office PowerPoint</Application>
  <PresentationFormat>Экран (4:3)</PresentationFormat>
  <Paragraphs>22</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Сабақтың тақырыбы:  Маған ұнайтын жыл мезгілі.</vt:lpstr>
      <vt:lpstr>Сабақтың мақсаты:  Білімділік: Балаларға жыл мезгілдері туралы, ондағы өзгерістер мен ерекшеліктер жайлы мағлұмат беру.   Тәрбиелік: Табиғаттың әсем көрінісін қызықтай білуге, қоршаған ортаны сүюге, қорғауға тәрбиелеу.   Дамытушылық: Балаларға жыл мезгілдері жайлы мағлұмат бере отырып дүниетанымын, ой-өрісін, сөздік қорларын дамыту.  </vt:lpstr>
      <vt:lpstr>Презентация PowerPoint</vt:lpstr>
      <vt:lpstr>«Гүлдер арқылы топқа бөліну»</vt:lpstr>
      <vt:lpstr>                                         Топ ережесі:  Әдемі көтеріңкі көлің күй   Тыныштық сақтау   Топпен жұмыс жасау  Уақытты тиымды       пайдалану  </vt:lpstr>
      <vt:lpstr>Өткен сабақты еске түсіру     _</vt:lpstr>
      <vt:lpstr>Балалар аққала жасап, шанамен сырғанау үстінде.</vt:lpstr>
      <vt:lpstr>Презентация PowerPoint</vt:lpstr>
      <vt:lpstr>Презентация PowerPoint</vt:lpstr>
      <vt:lpstr>Презентация PowerPoint</vt:lpstr>
      <vt:lpstr>“Сиқырлы сандықты ашу” әдісі</vt:lpstr>
      <vt:lpstr>1-тапсырма. Жыл мезгілін ата. Жыл мезгілін сәйкес суретпен сызып қос.</vt:lpstr>
      <vt:lpstr>  2-тапсырма.               Жыл мезгілдеріне байланысты                            жұмбақтар шешу. Жиын терін болатан Қамбаға астық толатын Қызыл қырман ойнайтын Қай мезгіл деп ойлайсың?             Қойның толы жеміске,             Көк майсалы егіске.            Көбелек қуып ойнайтын,            Қай мезгіл деп ойлайсың?                            Бұлтты айдай желдеткен,                            Нөсерлеткен,селдеткен.                           Шалшық кешіп ойнайтын,                          Қай мезгіл деп ойлайсың?                                                          Шанамен зырлап келетін,                                                          Шаңғы ,коньки тебетін.                                                          Аққала жасап ойнайтын,                                                          Қай мезгіл деп ойлайсың?</vt:lpstr>
      <vt:lpstr>Ойын 4-тапсырма. Жыл мезгіліне сәйкес заттарды таңда.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Home</dc:creator>
  <cp:lastModifiedBy>user</cp:lastModifiedBy>
  <cp:revision>52</cp:revision>
  <dcterms:created xsi:type="dcterms:W3CDTF">2017-12-16T14:25:50Z</dcterms:created>
  <dcterms:modified xsi:type="dcterms:W3CDTF">2020-05-09T04:40:23Z</dcterms:modified>
</cp:coreProperties>
</file>