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2"/>
  </p:notesMasterIdLst>
  <p:sldIdLst>
    <p:sldId id="257" r:id="rId2"/>
    <p:sldId id="436" r:id="rId3"/>
    <p:sldId id="448" r:id="rId4"/>
    <p:sldId id="449" r:id="rId5"/>
    <p:sldId id="452" r:id="rId6"/>
    <p:sldId id="453" r:id="rId7"/>
    <p:sldId id="437" r:id="rId8"/>
    <p:sldId id="438" r:id="rId9"/>
    <p:sldId id="439" r:id="rId10"/>
    <p:sldId id="440" r:id="rId11"/>
    <p:sldId id="441" r:id="rId12"/>
    <p:sldId id="442" r:id="rId13"/>
    <p:sldId id="454" r:id="rId14"/>
    <p:sldId id="443" r:id="rId15"/>
    <p:sldId id="380" r:id="rId16"/>
    <p:sldId id="446" r:id="rId17"/>
    <p:sldId id="447" r:id="rId18"/>
    <p:sldId id="384" r:id="rId19"/>
    <p:sldId id="394" r:id="rId20"/>
    <p:sldId id="432" r:id="rId21"/>
  </p:sldIdLst>
  <p:sldSz cx="9144000" cy="6858000" type="screen4x3"/>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7FCAF8C9-25C0-4663-8525-C21C64478CE0}">
          <p14:sldIdLst>
            <p14:sldId id="257"/>
            <p14:sldId id="436"/>
            <p14:sldId id="448"/>
            <p14:sldId id="449"/>
            <p14:sldId id="452"/>
            <p14:sldId id="453"/>
            <p14:sldId id="437"/>
            <p14:sldId id="438"/>
            <p14:sldId id="439"/>
            <p14:sldId id="440"/>
            <p14:sldId id="441"/>
            <p14:sldId id="442"/>
            <p14:sldId id="454"/>
            <p14:sldId id="443"/>
            <p14:sldId id="380"/>
            <p14:sldId id="446"/>
            <p14:sldId id="447"/>
            <p14:sldId id="384"/>
            <p14:sldId id="394"/>
            <p14:sldId id="432"/>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E6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9" autoAdjust="0"/>
    <p:restoredTop sz="97337" autoAdjust="0"/>
  </p:normalViewPr>
  <p:slideViewPr>
    <p:cSldViewPr>
      <p:cViewPr varScale="1">
        <p:scale>
          <a:sx n="65" d="100"/>
          <a:sy n="65" d="100"/>
        </p:scale>
        <p:origin x="-1290" y="-108"/>
      </p:cViewPr>
      <p:guideLst>
        <p:guide orient="horz" pos="2160"/>
        <p:guide pos="2880"/>
      </p:guideLst>
    </p:cSldViewPr>
  </p:slideViewPr>
  <p:notesTextViewPr>
    <p:cViewPr>
      <p:scale>
        <a:sx n="1" d="1"/>
        <a:sy n="1" d="1"/>
      </p:scale>
      <p:origin x="0" y="0"/>
    </p:cViewPr>
  </p:notesTextViewPr>
  <p:sorterViewPr>
    <p:cViewPr varScale="1">
      <p:scale>
        <a:sx n="1" d="1"/>
        <a:sy n="1" d="1"/>
      </p:scale>
      <p:origin x="0" y="-112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71800" cy="497364"/>
          </a:xfrm>
          <a:prstGeom prst="rect">
            <a:avLst/>
          </a:prstGeom>
        </p:spPr>
        <p:txBody>
          <a:bodyPr vert="horz" lIns="92556" tIns="46278" rIns="92556" bIns="46278" rtlCol="0"/>
          <a:lstStyle>
            <a:lvl1pPr algn="l">
              <a:defRPr sz="1200"/>
            </a:lvl1pPr>
          </a:lstStyle>
          <a:p>
            <a:endParaRPr lang="ru-RU"/>
          </a:p>
        </p:txBody>
      </p:sp>
      <p:sp>
        <p:nvSpPr>
          <p:cNvPr id="3" name="Дата 2"/>
          <p:cNvSpPr>
            <a:spLocks noGrp="1"/>
          </p:cNvSpPr>
          <p:nvPr>
            <p:ph type="dt" idx="1"/>
          </p:nvPr>
        </p:nvSpPr>
        <p:spPr>
          <a:xfrm>
            <a:off x="3884613" y="0"/>
            <a:ext cx="2971800" cy="497364"/>
          </a:xfrm>
          <a:prstGeom prst="rect">
            <a:avLst/>
          </a:prstGeom>
        </p:spPr>
        <p:txBody>
          <a:bodyPr vert="horz" lIns="92556" tIns="46278" rIns="92556" bIns="46278" rtlCol="0"/>
          <a:lstStyle>
            <a:lvl1pPr algn="r">
              <a:defRPr sz="1200"/>
            </a:lvl1pPr>
          </a:lstStyle>
          <a:p>
            <a:fld id="{F7A4A14D-B7A2-4F27-9040-819A99E348DE}" type="datetimeFigureOut">
              <a:rPr lang="ru-RU" smtClean="0"/>
              <a:pPr/>
              <a:t>27.02.2020</a:t>
            </a:fld>
            <a:endParaRPr lang="ru-RU"/>
          </a:p>
        </p:txBody>
      </p:sp>
      <p:sp>
        <p:nvSpPr>
          <p:cNvPr id="4" name="Образ слайда 3"/>
          <p:cNvSpPr>
            <a:spLocks noGrp="1" noRot="1" noChangeAspect="1"/>
          </p:cNvSpPr>
          <p:nvPr>
            <p:ph type="sldImg" idx="2"/>
          </p:nvPr>
        </p:nvSpPr>
        <p:spPr>
          <a:xfrm>
            <a:off x="941388" y="746125"/>
            <a:ext cx="4975225" cy="3730625"/>
          </a:xfrm>
          <a:prstGeom prst="rect">
            <a:avLst/>
          </a:prstGeom>
          <a:noFill/>
          <a:ln w="12700">
            <a:solidFill>
              <a:prstClr val="black"/>
            </a:solidFill>
          </a:ln>
        </p:spPr>
        <p:txBody>
          <a:bodyPr vert="horz" lIns="92556" tIns="46278" rIns="92556" bIns="46278" rtlCol="0" anchor="ctr"/>
          <a:lstStyle/>
          <a:p>
            <a:endParaRPr lang="ru-RU"/>
          </a:p>
        </p:txBody>
      </p:sp>
      <p:sp>
        <p:nvSpPr>
          <p:cNvPr id="5" name="Заметки 4"/>
          <p:cNvSpPr>
            <a:spLocks noGrp="1"/>
          </p:cNvSpPr>
          <p:nvPr>
            <p:ph type="body" sz="quarter" idx="3"/>
          </p:nvPr>
        </p:nvSpPr>
        <p:spPr>
          <a:xfrm>
            <a:off x="685801" y="4724956"/>
            <a:ext cx="5486400" cy="4476274"/>
          </a:xfrm>
          <a:prstGeom prst="rect">
            <a:avLst/>
          </a:prstGeom>
        </p:spPr>
        <p:txBody>
          <a:bodyPr vert="horz" lIns="92556" tIns="46278" rIns="92556" bIns="46278"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1" y="9448185"/>
            <a:ext cx="2971800" cy="497364"/>
          </a:xfrm>
          <a:prstGeom prst="rect">
            <a:avLst/>
          </a:prstGeom>
        </p:spPr>
        <p:txBody>
          <a:bodyPr vert="horz" lIns="92556" tIns="46278" rIns="92556" bIns="46278" rtlCol="0" anchor="b"/>
          <a:lstStyle>
            <a:lvl1pPr algn="l">
              <a:defRPr sz="1200"/>
            </a:lvl1pPr>
          </a:lstStyle>
          <a:p>
            <a:endParaRPr lang="ru-RU"/>
          </a:p>
        </p:txBody>
      </p:sp>
      <p:sp>
        <p:nvSpPr>
          <p:cNvPr id="7" name="Номер слайда 6"/>
          <p:cNvSpPr>
            <a:spLocks noGrp="1"/>
          </p:cNvSpPr>
          <p:nvPr>
            <p:ph type="sldNum" sz="quarter" idx="5"/>
          </p:nvPr>
        </p:nvSpPr>
        <p:spPr>
          <a:xfrm>
            <a:off x="3884613" y="9448185"/>
            <a:ext cx="2971800" cy="497364"/>
          </a:xfrm>
          <a:prstGeom prst="rect">
            <a:avLst/>
          </a:prstGeom>
        </p:spPr>
        <p:txBody>
          <a:bodyPr vert="horz" lIns="92556" tIns="46278" rIns="92556" bIns="46278" rtlCol="0" anchor="b"/>
          <a:lstStyle>
            <a:lvl1pPr algn="r">
              <a:defRPr sz="1200"/>
            </a:lvl1pPr>
          </a:lstStyle>
          <a:p>
            <a:fld id="{1C2BE369-06F0-4186-BEDC-8D760CAD3394}" type="slidenum">
              <a:rPr lang="ru-RU" smtClean="0"/>
              <a:pPr/>
              <a:t>‹#›</a:t>
            </a:fld>
            <a:endParaRPr lang="ru-RU"/>
          </a:p>
        </p:txBody>
      </p:sp>
    </p:spTree>
    <p:extLst>
      <p:ext uri="{BB962C8B-B14F-4D97-AF65-F5344CB8AC3E}">
        <p14:creationId xmlns:p14="http://schemas.microsoft.com/office/powerpoint/2010/main" val="78114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C2BE369-06F0-4186-BEDC-8D760CAD3394}" type="slidenum">
              <a:rPr lang="ru-RU" smtClean="0"/>
              <a:pPr/>
              <a:t>18</a:t>
            </a:fld>
            <a:endParaRPr lang="ru-RU"/>
          </a:p>
        </p:txBody>
      </p:sp>
    </p:spTree>
    <p:extLst>
      <p:ext uri="{BB962C8B-B14F-4D97-AF65-F5344CB8AC3E}">
        <p14:creationId xmlns:p14="http://schemas.microsoft.com/office/powerpoint/2010/main" val="2726018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10337329-ADCD-4DCD-AFC6-9CF349331AE2}" type="datetime1">
              <a:rPr lang="ru-RU" smtClean="0"/>
              <a:pPr/>
              <a:t>27.02.2020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FBF750E4-7867-45A6-94BB-B30865F9216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2EEF054-14AC-420A-9CFB-FC55F519B9C6}" type="datetime1">
              <a:rPr lang="ru-RU" smtClean="0"/>
              <a:pPr/>
              <a:t>27.02.2020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EEC5A8F-B865-4D9C-98ED-392DA13F3C41}" type="datetime1">
              <a:rPr lang="ru-RU" smtClean="0"/>
              <a:pPr/>
              <a:t>27.02.2020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1CA18D0-E9E3-4FAE-8B75-BC0F63366551}" type="datetime1">
              <a:rPr lang="ru-RU" smtClean="0"/>
              <a:pPr/>
              <a:t>27.02.2020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BF750E4-7867-45A6-94BB-B30865F9216B}"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E030656-A6F8-4DA1-9057-F4197A26BCDB}" type="datetime1">
              <a:rPr lang="ru-RU" smtClean="0"/>
              <a:pPr/>
              <a:t>27.02.2020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BF750E4-7867-45A6-94BB-B30865F9216B}"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D01BD29-5DAE-4201-8D72-42FDC84F455C}" type="datetime1">
              <a:rPr lang="ru-RU" smtClean="0"/>
              <a:pPr/>
              <a:t>27.02.2020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BF750E4-7867-45A6-94BB-B30865F9216B}"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DFAC526-26BE-4616-A020-AD402EC6170D}" type="datetime1">
              <a:rPr lang="ru-RU" smtClean="0"/>
              <a:pPr/>
              <a:t>27.02.2020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09D0179D-D942-43CD-98C0-690C5167E983}" type="datetime1">
              <a:rPr lang="ru-RU" smtClean="0"/>
              <a:pPr/>
              <a:t>27.02.2020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FBF750E4-7867-45A6-94BB-B30865F9216B}"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04C94F6D-EF60-461F-94C7-70A81B9C597F}" type="datetime1">
              <a:rPr lang="ru-RU" smtClean="0"/>
              <a:pPr/>
              <a:t>27.02.2020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6D8CA4FE-F7B7-4116-AECA-4BD5713B31E5}" type="datetime1">
              <a:rPr lang="ru-RU" smtClean="0"/>
              <a:pPr/>
              <a:t>27.02.2020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8E25A7EC-C5AC-4331-A3D4-26317916DA14}" type="datetime1">
              <a:rPr lang="ru-RU" smtClean="0"/>
              <a:pPr/>
              <a:t>27.02.2020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FBF750E4-7867-45A6-94BB-B30865F9216B}"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defRPr/>
            </a:pPr>
            <a:fld id="{78ED2242-0FFC-4B84-BDD6-98CB2A368C4A}" type="datetime1">
              <a:rPr lang="ru-RU" smtClean="0">
                <a:solidFill>
                  <a:prstClr val="black">
                    <a:tint val="75000"/>
                  </a:prstClr>
                </a:solidFill>
                <a:latin typeface="Univers" pitchFamily="34" charset="0"/>
              </a:rPr>
              <a:pPr fontAlgn="base">
                <a:spcBef>
                  <a:spcPct val="0"/>
                </a:spcBef>
                <a:spcAft>
                  <a:spcPct val="0"/>
                </a:spcAft>
                <a:defRPr/>
              </a:pPr>
              <a:t>27.02.2020</a:t>
            </a:fld>
            <a:endParaRPr lang="en-GB">
              <a:solidFill>
                <a:prstClr val="black">
                  <a:tint val="75000"/>
                </a:prstClr>
              </a:solidFill>
              <a:latin typeface="Univers" pitchFamily="34" charset="0"/>
            </a:endParaRPr>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defRPr/>
            </a:pPr>
            <a:endParaRPr lang="en-GB">
              <a:solidFill>
                <a:prstClr val="black">
                  <a:tint val="75000"/>
                </a:prstClr>
              </a:solidFill>
              <a:latin typeface="Univers" pitchFamily="34" charset="0"/>
            </a:endParaRPr>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defRPr/>
            </a:pPr>
            <a:fld id="{1576D1E7-76C4-4EEA-AEAE-95F02A26A468}" type="slidenum">
              <a:rPr lang="en-GB" smtClean="0">
                <a:solidFill>
                  <a:prstClr val="black">
                    <a:tint val="75000"/>
                  </a:prstClr>
                </a:solidFill>
                <a:latin typeface="Univers" pitchFamily="34" charset="0"/>
              </a:rPr>
              <a:pPr fontAlgn="base">
                <a:spcBef>
                  <a:spcPct val="0"/>
                </a:spcBef>
                <a:spcAft>
                  <a:spcPct val="0"/>
                </a:spcAft>
                <a:defRPr/>
              </a:pPr>
              <a:t>‹#›</a:t>
            </a:fld>
            <a:endParaRPr lang="en-GB">
              <a:solidFill>
                <a:prstClr val="black">
                  <a:tint val="75000"/>
                </a:prstClr>
              </a:solidFill>
              <a:latin typeface="Univers" pitchFamily="34" charset="0"/>
            </a:endParaRP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564904"/>
            <a:ext cx="8072494" cy="1763685"/>
          </a:xfrm>
        </p:spPr>
        <p:txBody>
          <a:bodyPr>
            <a:noAutofit/>
          </a:bodyPr>
          <a:lstStyle/>
          <a:p>
            <a:pPr algn="ctr"/>
            <a:r>
              <a:rPr lang="kk-KZ" sz="2800" dirty="0" smtClean="0">
                <a:solidFill>
                  <a:schemeClr val="tx1"/>
                </a:solidFill>
                <a:latin typeface="Times New Roman" pitchFamily="18" charset="0"/>
                <a:cs typeface="Times New Roman" pitchFamily="18" charset="0"/>
              </a:rPr>
              <a:t>Критериальная система оценивания достижений обучающихся</a:t>
            </a: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
        <p:nvSpPr>
          <p:cNvPr id="4" name="Заголовок 1"/>
          <p:cNvSpPr txBox="1">
            <a:spLocks/>
          </p:cNvSpPr>
          <p:nvPr/>
        </p:nvSpPr>
        <p:spPr>
          <a:xfrm>
            <a:off x="611560" y="1052736"/>
            <a:ext cx="8072494" cy="1763685"/>
          </a:xfrm>
          <a:prstGeom prst="rect">
            <a:avLst/>
          </a:prstGeom>
        </p:spPr>
        <p:txBody>
          <a:bodyPr vert="horz" anchor="b">
            <a:noAutofit/>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2800" b="1" i="0" u="none" strike="noStrike" kern="1200" cap="none" spc="0" normalizeH="0" baseline="0" noProof="0" dirty="0" smtClean="0">
                <a:ln>
                  <a:noFill/>
                </a:ln>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Білім алушылардың оқу жетістіктерін критериалды бағалау жүйесі</a:t>
            </a:r>
            <a: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endParaRPr kumimoji="0" lang="ru-RU" sz="28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03962" y="836712"/>
            <a:ext cx="8072494" cy="5661248"/>
          </a:xfrm>
        </p:spPr>
        <p:txBody>
          <a:bodyPr>
            <a:noAutofit/>
          </a:bodyPr>
          <a:lstStyle/>
          <a:p>
            <a:pPr algn="ct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2800" b="0" dirty="0" smtClean="0">
                <a:solidFill>
                  <a:schemeClr val="tx1"/>
                </a:solidFill>
                <a:latin typeface="Times New Roman" pitchFamily="18" charset="0"/>
                <a:cs typeface="Times New Roman" pitchFamily="18" charset="0"/>
              </a:rPr>
              <a:t>Қалыптастырушы бағалаудың нәтижелерін тіркеу нысанын мұғалімнің өзі анықтайды (сандық, графикалық, балдық).</a:t>
            </a:r>
            <a:br>
              <a:rPr lang="kk-KZ" sz="2800" b="0" dirty="0" smtClean="0">
                <a:solidFill>
                  <a:schemeClr val="tx1"/>
                </a:solidFill>
                <a:latin typeface="Times New Roman" pitchFamily="18" charset="0"/>
                <a:cs typeface="Times New Roman" pitchFamily="18" charset="0"/>
              </a:rPr>
            </a:br>
            <a:r>
              <a:rPr lang="kk-KZ" sz="2800" b="0" dirty="0" smtClean="0">
                <a:solidFill>
                  <a:schemeClr val="tx1"/>
                </a:solidFill>
                <a:latin typeface="Times New Roman" pitchFamily="18" charset="0"/>
                <a:cs typeface="Times New Roman" pitchFamily="18" charset="0"/>
              </a:rPr>
              <a:t/>
            </a:r>
            <a:br>
              <a:rPr lang="kk-KZ" sz="2800" b="0" dirty="0" smtClean="0">
                <a:solidFill>
                  <a:schemeClr val="tx1"/>
                </a:solidFill>
                <a:latin typeface="Times New Roman" pitchFamily="18" charset="0"/>
                <a:cs typeface="Times New Roman" pitchFamily="18" charset="0"/>
              </a:rPr>
            </a:br>
            <a:r>
              <a:rPr lang="ru-RU" sz="2800" b="0" dirty="0" smtClean="0">
                <a:solidFill>
                  <a:schemeClr val="tx1"/>
                </a:solidFill>
                <a:latin typeface="Times New Roman" pitchFamily="18" charset="0"/>
                <a:cs typeface="Times New Roman" pitchFamily="18" charset="0"/>
              </a:rPr>
              <a:t>Форма  регистрации результатов </a:t>
            </a:r>
            <a:r>
              <a:rPr lang="ru-RU" sz="2800" b="0" dirty="0" err="1" smtClean="0">
                <a:solidFill>
                  <a:schemeClr val="tx1"/>
                </a:solidFill>
                <a:latin typeface="Times New Roman" pitchFamily="18" charset="0"/>
                <a:cs typeface="Times New Roman" pitchFamily="18" charset="0"/>
              </a:rPr>
              <a:t>формативного</a:t>
            </a:r>
            <a:r>
              <a:rPr lang="ru-RU" sz="2800" b="0" dirty="0" smtClean="0">
                <a:solidFill>
                  <a:schemeClr val="tx1"/>
                </a:solidFill>
                <a:latin typeface="Times New Roman" pitchFamily="18" charset="0"/>
                <a:cs typeface="Times New Roman" pitchFamily="18" charset="0"/>
              </a:rPr>
              <a:t> оценивания определяется учителем самостоятельно (цифровая, графическая, балльная). </a:t>
            </a: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988840"/>
            <a:ext cx="8072494" cy="5661248"/>
          </a:xfrm>
        </p:spPr>
        <p:txBody>
          <a:bodyPr>
            <a:noAutofit/>
          </a:bodyPr>
          <a:lstStyle/>
          <a:p>
            <a:pPr algn="ct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2400" i="1" dirty="0" smtClean="0"/>
              <a:t> </a:t>
            </a:r>
            <a:r>
              <a:rPr lang="kk-KZ" sz="2600" dirty="0" smtClean="0">
                <a:solidFill>
                  <a:schemeClr val="tx1"/>
                </a:solidFill>
                <a:latin typeface="Times New Roman" pitchFamily="18" charset="0"/>
                <a:cs typeface="Times New Roman" pitchFamily="18" charset="0"/>
              </a:rPr>
              <a:t>«Өзін-өзі тану», «Музыка», «Көркем еңбек», «Дене шынықтыру» пәндері бойынша қалыптастырушы бағалау өткізіледі.  Оның қорытындысы бойынша  «есептелінді»/«есептелінген жоқ» бағасы қойылады. Дене шынықтыру пәнінен әр тоқсанның және оқу жылының соңында, ал қалған үш пәннен жартыжылдықтың және оқу жылының соңында «есептелінді»/«есептелінген жоқ» бағасы журналға қойылады. </a:t>
            </a:r>
            <a:r>
              <a:rPr lang="ru-RU" sz="2400" dirty="0" smtClean="0"/>
              <a:t/>
            </a:r>
            <a:br>
              <a:rPr lang="ru-RU" sz="2400" dirty="0" smtClean="0"/>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988840"/>
            <a:ext cx="8072494" cy="5661248"/>
          </a:xfrm>
        </p:spPr>
        <p:txBody>
          <a:bodyPr>
            <a:noAutofit/>
          </a:bodyPr>
          <a:lstStyle/>
          <a:p>
            <a:pPr algn="ct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2600" dirty="0" smtClean="0">
                <a:solidFill>
                  <a:schemeClr val="tx1"/>
                </a:solidFill>
                <a:latin typeface="Times New Roman" pitchFamily="18" charset="0"/>
                <a:cs typeface="Times New Roman" pitchFamily="18" charset="0"/>
              </a:rPr>
              <a:t/>
            </a:r>
            <a:br>
              <a:rPr lang="ru-RU"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t>
            </a:r>
            <a:r>
              <a:rPr lang="ru-RU" sz="2600" dirty="0" smtClean="0">
                <a:solidFill>
                  <a:schemeClr val="tx1"/>
                </a:solidFill>
                <a:latin typeface="Times New Roman" pitchFamily="18" charset="0"/>
                <a:cs typeface="Times New Roman" pitchFamily="18" charset="0"/>
              </a:rPr>
              <a:t>По предметам «Самопознание», «Художественный труд», «Музыка», «Физическая культура» проводится </a:t>
            </a:r>
            <a:r>
              <a:rPr lang="ru-RU" sz="2600" dirty="0" err="1" smtClean="0">
                <a:solidFill>
                  <a:schemeClr val="tx1"/>
                </a:solidFill>
                <a:latin typeface="Times New Roman" pitchFamily="18" charset="0"/>
                <a:cs typeface="Times New Roman" pitchFamily="18" charset="0"/>
              </a:rPr>
              <a:t>формативное</a:t>
            </a:r>
            <a:r>
              <a:rPr lang="ru-RU" sz="2600" dirty="0" smtClean="0">
                <a:solidFill>
                  <a:schemeClr val="tx1"/>
                </a:solidFill>
                <a:latin typeface="Times New Roman" pitchFamily="18" charset="0"/>
                <a:cs typeface="Times New Roman" pitchFamily="18" charset="0"/>
              </a:rPr>
              <a:t> оценивание, по его итогам выставляется «зачет»/ «незачет».  По физической культуре в конце каждой четверти и учебного года, а по остальным трем предметам – по итогам полугодия и учебного года. Оценка («зачет » / «незачет»)  выставляется в журнал.</a:t>
            </a:r>
            <a:r>
              <a:rPr lang="ru-RU" sz="2400" dirty="0" smtClean="0"/>
              <a:t/>
            </a:r>
            <a:br>
              <a:rPr lang="ru-RU" sz="2400" dirty="0" smtClean="0"/>
            </a:br>
            <a:r>
              <a:rPr lang="ru-RU" sz="2400" dirty="0" smtClean="0"/>
              <a:t/>
            </a:r>
            <a:br>
              <a:rPr lang="ru-RU" sz="2400" dirty="0" smtClean="0"/>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3789040"/>
            <a:ext cx="8072494" cy="5661248"/>
          </a:xfrm>
        </p:spPr>
        <p:txBody>
          <a:bodyPr>
            <a:noAutofit/>
          </a:bodyPr>
          <a:lstStyle/>
          <a:p>
            <a:pPr algn="ctr" fontAlgn="base"/>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4000" dirty="0" smtClean="0">
                <a:solidFill>
                  <a:schemeClr val="tx1"/>
                </a:solidFill>
                <a:latin typeface="Times New Roman" pitchFamily="18" charset="0"/>
                <a:cs typeface="Times New Roman" pitchFamily="18" charset="0"/>
              </a:rPr>
              <a:t/>
            </a:r>
            <a:br>
              <a:rPr lang="kk-KZ" sz="4000" dirty="0" smtClean="0">
                <a:solidFill>
                  <a:schemeClr val="tx1"/>
                </a:solidFill>
                <a:latin typeface="Times New Roman" pitchFamily="18" charset="0"/>
                <a:cs typeface="Times New Roman" pitchFamily="18" charset="0"/>
              </a:rPr>
            </a:br>
            <a:r>
              <a:rPr lang="kk-KZ" sz="4000" dirty="0" smtClean="0">
                <a:solidFill>
                  <a:schemeClr val="tx1"/>
                </a:solidFill>
                <a:latin typeface="Times New Roman" pitchFamily="18" charset="0"/>
                <a:cs typeface="Times New Roman" pitchFamily="18" charset="0"/>
              </a:rPr>
              <a:t>Жиынтық бағалау</a:t>
            </a:r>
            <a:br>
              <a:rPr lang="kk-KZ" sz="4000" dirty="0" smtClean="0">
                <a:solidFill>
                  <a:schemeClr val="tx1"/>
                </a:solidFill>
                <a:latin typeface="Times New Roman" pitchFamily="18" charset="0"/>
                <a:cs typeface="Times New Roman" pitchFamily="18" charset="0"/>
              </a:rPr>
            </a:br>
            <a:r>
              <a:rPr lang="kk-KZ" sz="4000" dirty="0" smtClean="0">
                <a:solidFill>
                  <a:schemeClr val="tx1"/>
                </a:solidFill>
                <a:latin typeface="Times New Roman" pitchFamily="18" charset="0"/>
                <a:cs typeface="Times New Roman" pitchFamily="18" charset="0"/>
              </a:rPr>
              <a:t/>
            </a:r>
            <a:br>
              <a:rPr lang="kk-KZ" sz="4000" dirty="0" smtClean="0">
                <a:solidFill>
                  <a:schemeClr val="tx1"/>
                </a:solidFill>
                <a:latin typeface="Times New Roman" pitchFamily="18" charset="0"/>
                <a:cs typeface="Times New Roman" pitchFamily="18" charset="0"/>
              </a:rPr>
            </a:br>
            <a:r>
              <a:rPr lang="kk-KZ" sz="4000" dirty="0" smtClean="0">
                <a:solidFill>
                  <a:schemeClr val="tx1"/>
                </a:solidFill>
                <a:latin typeface="Times New Roman" pitchFamily="18" charset="0"/>
                <a:cs typeface="Times New Roman" pitchFamily="18" charset="0"/>
              </a:rPr>
              <a:t>Суммативное </a:t>
            </a:r>
            <a:r>
              <a:rPr lang="kk-KZ" sz="4000" dirty="0">
                <a:solidFill>
                  <a:schemeClr val="tx1"/>
                </a:solidFill>
                <a:latin typeface="Times New Roman" pitchFamily="18" charset="0"/>
                <a:cs typeface="Times New Roman" pitchFamily="18" charset="0"/>
              </a:rPr>
              <a:t>оценивание</a:t>
            </a:r>
            <a:br>
              <a:rPr lang="kk-KZ" sz="4000" dirty="0">
                <a:solidFill>
                  <a:schemeClr val="tx1"/>
                </a:solidFill>
                <a:latin typeface="Times New Roman" pitchFamily="18" charset="0"/>
                <a:cs typeface="Times New Roman" pitchFamily="18" charset="0"/>
              </a:rPr>
            </a:br>
            <a:r>
              <a:rPr lang="kk-KZ" sz="4000" dirty="0">
                <a:solidFill>
                  <a:schemeClr val="tx1"/>
                </a:solidFill>
                <a:latin typeface="Times New Roman" pitchFamily="18" charset="0"/>
                <a:cs typeface="Times New Roman" pitchFamily="18" charset="0"/>
              </a:rPr>
              <a:t/>
            </a:r>
            <a:br>
              <a:rPr lang="kk-KZ" sz="4000" dirty="0">
                <a:solidFill>
                  <a:schemeClr val="tx1"/>
                </a:solidFill>
                <a:latin typeface="Times New Roman" pitchFamily="18" charset="0"/>
                <a:cs typeface="Times New Roman" pitchFamily="18" charset="0"/>
              </a:rPr>
            </a:br>
            <a:r>
              <a:rPr lang="kk-KZ" sz="4000" dirty="0" smtClean="0">
                <a:solidFill>
                  <a:schemeClr val="tx1"/>
                </a:solidFill>
                <a:latin typeface="Times New Roman" pitchFamily="18" charset="0"/>
                <a:cs typeface="Times New Roman" pitchFamily="18" charset="0"/>
              </a:rPr>
              <a:t/>
            </a:r>
            <a:br>
              <a:rPr lang="kk-KZ" sz="4000" dirty="0" smtClean="0">
                <a:solidFill>
                  <a:schemeClr val="tx1"/>
                </a:solidFill>
                <a:latin typeface="Times New Roman" pitchFamily="18" charset="0"/>
                <a:cs typeface="Times New Roman" pitchFamily="18" charset="0"/>
              </a:rPr>
            </a:br>
            <a:r>
              <a:rPr lang="ru-RU" sz="2600" dirty="0" smtClean="0">
                <a:solidFill>
                  <a:schemeClr val="tx1"/>
                </a:solidFill>
                <a:latin typeface="Times New Roman" pitchFamily="18" charset="0"/>
                <a:cs typeface="Times New Roman" pitchFamily="18" charset="0"/>
              </a:rPr>
              <a:t/>
            </a:r>
            <a:br>
              <a:rPr lang="ru-RU" sz="2600" dirty="0" smtClean="0">
                <a:solidFill>
                  <a:schemeClr val="tx1"/>
                </a:solidFill>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r>
              <a:rPr lang="ru-RU" sz="2400" dirty="0" smtClean="0"/>
              <a:t/>
            </a:r>
            <a:br>
              <a:rPr lang="ru-RU" sz="2400" dirty="0" smtClean="0"/>
            </a:br>
            <a:r>
              <a:rPr lang="ru-RU" sz="2400" dirty="0" smtClean="0"/>
              <a:t/>
            </a:r>
            <a:br>
              <a:rPr lang="ru-RU" sz="2400" dirty="0" smtClean="0"/>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5321917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2204864"/>
            <a:ext cx="8072494" cy="5661248"/>
          </a:xfrm>
        </p:spPr>
        <p:txBody>
          <a:bodyPr>
            <a:noAutofit/>
          </a:bodyPr>
          <a:lstStyle/>
          <a:p>
            <a:pPr algn="ctr" fontAlgn="base"/>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Жиынтық бағалау бойынша жұмыстарды орындау барлық білім алушылар үшін міндетті.</a:t>
            </a:r>
            <a:r>
              <a:rPr lang="ru-RU" sz="2600" dirty="0" smtClean="0">
                <a:solidFill>
                  <a:schemeClr val="tx1"/>
                </a:solidFill>
                <a:latin typeface="Times New Roman" pitchFamily="18" charset="0"/>
                <a:cs typeface="Times New Roman" pitchFamily="18" charset="0"/>
              </a:rPr>
              <a:t/>
            </a:r>
            <a:br>
              <a:rPr lang="ru-RU"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Бөлім/ортақ тақырыптар және тоқсан бойынша жиынтық бағалауды қайта орындауға рұқсат етілмейді.</a:t>
            </a:r>
            <a:br>
              <a:rPr lang="kk-KZ" sz="2600" dirty="0" smtClean="0">
                <a:solidFill>
                  <a:schemeClr val="tx1"/>
                </a:solidFill>
                <a:latin typeface="Times New Roman" pitchFamily="18" charset="0"/>
                <a:cs typeface="Times New Roman" pitchFamily="18" charset="0"/>
              </a:rPr>
            </a:br>
            <a:r>
              <a:rPr lang="ru-RU" sz="2600" dirty="0" smtClean="0">
                <a:solidFill>
                  <a:schemeClr val="tx1"/>
                </a:solidFill>
                <a:latin typeface="Times New Roman" pitchFamily="18" charset="0"/>
                <a:cs typeface="Times New Roman" pitchFamily="18" charset="0"/>
              </a:rPr>
              <a:t/>
            </a:r>
            <a:br>
              <a:rPr lang="ru-RU" sz="2600" dirty="0" smtClean="0">
                <a:solidFill>
                  <a:schemeClr val="tx1"/>
                </a:solidFill>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r>
              <a:rPr lang="ru-RU" sz="2400" dirty="0" smtClean="0"/>
              <a:t/>
            </a:r>
            <a:br>
              <a:rPr lang="ru-RU" sz="2400" dirty="0" smtClean="0"/>
            </a:br>
            <a:r>
              <a:rPr lang="ru-RU" sz="2400" dirty="0" smtClean="0"/>
              <a:t/>
            </a:r>
            <a:br>
              <a:rPr lang="ru-RU" sz="2400" dirty="0" smtClean="0"/>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
        <p:nvSpPr>
          <p:cNvPr id="3" name="Заголовок 1"/>
          <p:cNvSpPr txBox="1">
            <a:spLocks/>
          </p:cNvSpPr>
          <p:nvPr/>
        </p:nvSpPr>
        <p:spPr>
          <a:xfrm>
            <a:off x="755576" y="4509120"/>
            <a:ext cx="8072494" cy="5661248"/>
          </a:xfrm>
          <a:prstGeom prst="rect">
            <a:avLst/>
          </a:prstGeom>
        </p:spPr>
        <p:txBody>
          <a:bodyPr vert="horz" anchor="b">
            <a:noAutofit/>
            <a:scene3d>
              <a:camera prst="orthographicFront"/>
              <a:lightRig rig="soft" dir="t"/>
            </a:scene3d>
            <a:sp3d prstMaterial="softEdge">
              <a:bevelT w="25400" h="25400"/>
            </a:sp3d>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4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24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t>
            </a:r>
            <a:br>
              <a:rPr kumimoji="0" lang="kk-KZ"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Выполнение работ по </a:t>
            </a:r>
            <a:r>
              <a:rPr kumimoji="0" lang="ru-RU" sz="2600" b="1" i="0" u="none" strike="noStrike" kern="1200" cap="none" spc="0" normalizeH="0" baseline="0" noProof="0" dirty="0" err="1"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суммативному</a:t>
            </a:r>
            <a:r>
              <a:rPr kumimoji="0" lang="ru-RU"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оцениванию обязательно для всех обучающихся.    </a:t>
            </a:r>
            <a:br>
              <a:rPr kumimoji="0" lang="ru-RU"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Повторное выполнение </a:t>
            </a:r>
            <a:r>
              <a:rPr kumimoji="0" lang="ru-RU" sz="2600" b="1" i="0" u="none" strike="noStrike" kern="1200" cap="none" spc="0" normalizeH="0" baseline="0" noProof="0" dirty="0" err="1"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суммативного</a:t>
            </a:r>
            <a:r>
              <a:rPr kumimoji="0" lang="ru-RU"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оценивания за разделы/сквозные темы и за четверть не          допускается.                    </a:t>
            </a:r>
          </a:p>
          <a:p>
            <a:pPr marL="0" marR="0" lvl="0" indent="0" algn="ctr" defTabSz="914400" rtl="0" eaLnBrk="1" fontAlgn="base" latinLnBrk="0" hangingPunct="1">
              <a:lnSpc>
                <a:spcPct val="100000"/>
              </a:lnSpc>
              <a:spcBef>
                <a:spcPct val="0"/>
              </a:spcBef>
              <a:spcAft>
                <a:spcPts val="0"/>
              </a:spcAft>
              <a:buClrTx/>
              <a:buSzTx/>
              <a:buFontTx/>
              <a:buNone/>
              <a:tabLst/>
              <a:defRPr/>
            </a:pPr>
            <a:r>
              <a:rPr lang="ru-RU" sz="2600" b="1" dirty="0">
                <a:effectLst>
                  <a:outerShdw blurRad="31750" dist="25400" dir="5400000" algn="tl" rotWithShape="0">
                    <a:srgbClr val="000000">
                      <a:alpha val="25000"/>
                    </a:srgbClr>
                  </a:outerShdw>
                </a:effectLst>
                <a:latin typeface="Times New Roman" pitchFamily="18" charset="0"/>
                <a:ea typeface="+mj-ea"/>
                <a:cs typeface="Times New Roman" pitchFamily="18" charset="0"/>
              </a:rPr>
              <a:t> </a:t>
            </a:r>
            <a:r>
              <a:rPr lang="ru-RU" sz="2600" b="1" dirty="0" smtClean="0">
                <a:effectLst>
                  <a:outerShdw blurRad="31750" dist="25400" dir="5400000" algn="tl" rotWithShape="0">
                    <a:srgbClr val="000000">
                      <a:alpha val="25000"/>
                    </a:srgbClr>
                  </a:outerShdw>
                </a:effectLst>
                <a:latin typeface="Times New Roman" pitchFamily="18" charset="0"/>
                <a:ea typeface="+mj-ea"/>
                <a:cs typeface="Times New Roman" pitchFamily="18" charset="0"/>
              </a:rPr>
              <a:t>                                                                                  </a:t>
            </a:r>
            <a:r>
              <a:rPr kumimoji="0" lang="ru-RU" sz="1400" b="1" i="1"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таблица</a:t>
            </a:r>
            <a:r>
              <a:rPr kumimoji="0" lang="ru-RU"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t>
            </a:r>
            <a:r>
              <a:rPr kumimoji="0" lang="ru-RU"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ru-RU" sz="2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endParaRPr kumimoji="0" lang="ru-RU" sz="28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1196752"/>
            <a:ext cx="8748464" cy="5328592"/>
          </a:xfrm>
        </p:spPr>
        <p:txBody>
          <a:bodyPr>
            <a:normAutofit fontScale="25000" lnSpcReduction="20000"/>
          </a:bodyPr>
          <a:lstStyle/>
          <a:p>
            <a:pPr marL="109728" indent="0">
              <a:buNone/>
            </a:pPr>
            <a:endParaRPr lang="ru-RU" dirty="0"/>
          </a:p>
          <a:p>
            <a:pPr>
              <a:lnSpc>
                <a:spcPct val="120000"/>
              </a:lnSpc>
            </a:pPr>
            <a:r>
              <a:rPr lang="ru-RU" sz="7200" dirty="0" err="1">
                <a:latin typeface="Times New Roman" panose="02020603050405020304" pitchFamily="18" charset="0"/>
                <a:cs typeface="Times New Roman" panose="02020603050405020304" pitchFamily="18" charset="0"/>
              </a:rPr>
              <a:t>Тоқсандық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жиынтық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бағалау</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тапсырмаларын</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құрастыру</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спецификацияға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сәйкес</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бір</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параллельдегі</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барлық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сыныптарда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бірыңғай</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талаптар</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негізінде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жүзеге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асырылады</a:t>
            </a:r>
            <a:r>
              <a:rPr lang="ru-RU" sz="7200" dirty="0">
                <a:latin typeface="Times New Roman" panose="02020603050405020304" pitchFamily="18" charset="0"/>
                <a:cs typeface="Times New Roman" panose="02020603050405020304" pitchFamily="18" charset="0"/>
              </a:rPr>
              <a:t>.</a:t>
            </a:r>
          </a:p>
          <a:p>
            <a:pPr>
              <a:lnSpc>
                <a:spcPct val="120000"/>
              </a:lnSpc>
            </a:pPr>
            <a:r>
              <a:rPr lang="ru-RU" sz="7200" dirty="0" err="1">
                <a:latin typeface="Times New Roman" panose="02020603050405020304" pitchFamily="18" charset="0"/>
                <a:cs typeface="Times New Roman" panose="02020603050405020304" pitchFamily="18" charset="0"/>
              </a:rPr>
              <a:t>Тапсырмалар</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әр</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түрлі</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болуы</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мүмкін</a:t>
            </a:r>
            <a:r>
              <a:rPr lang="ru-RU" sz="7200" dirty="0">
                <a:latin typeface="Times New Roman" panose="02020603050405020304" pitchFamily="18" charset="0"/>
                <a:cs typeface="Times New Roman" panose="02020603050405020304" pitchFamily="18" charset="0"/>
              </a:rPr>
              <a:t>: диктант, </a:t>
            </a:r>
            <a:r>
              <a:rPr lang="ru-RU" sz="7200" dirty="0" err="1">
                <a:latin typeface="Times New Roman" panose="02020603050405020304" pitchFamily="18" charset="0"/>
                <a:cs typeface="Times New Roman" panose="02020603050405020304" pitchFamily="18" charset="0"/>
              </a:rPr>
              <a:t>мазмұндама</a:t>
            </a:r>
            <a:r>
              <a:rPr lang="ru-RU" sz="7200" dirty="0">
                <a:latin typeface="Times New Roman" panose="02020603050405020304" pitchFamily="18" charset="0"/>
                <a:cs typeface="Times New Roman" panose="02020603050405020304" pitchFamily="18" charset="0"/>
              </a:rPr>
              <a:t>, эссе, тест, </a:t>
            </a:r>
            <a:r>
              <a:rPr lang="ru-RU" sz="7200" dirty="0" err="1">
                <a:latin typeface="Times New Roman" panose="02020603050405020304" pitchFamily="18" charset="0"/>
                <a:cs typeface="Times New Roman" panose="02020603050405020304" pitchFamily="18" charset="0"/>
              </a:rPr>
              <a:t>зертханалық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жұмыстар</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бақылау</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жұмыстары</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жобалар</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және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т.б</a:t>
            </a:r>
            <a:r>
              <a:rPr lang="ru-RU" sz="7200" dirty="0">
                <a:latin typeface="Times New Roman" panose="02020603050405020304" pitchFamily="18" charset="0"/>
                <a:cs typeface="Times New Roman" panose="02020603050405020304" pitchFamily="18" charset="0"/>
              </a:rPr>
              <a:t>. </a:t>
            </a:r>
          </a:p>
          <a:p>
            <a:pPr>
              <a:lnSpc>
                <a:spcPct val="120000"/>
              </a:lnSpc>
            </a:pPr>
            <a:r>
              <a:rPr lang="ru-RU" sz="7200" dirty="0">
                <a:latin typeface="Times New Roman" panose="02020603050405020304" pitchFamily="18" charset="0"/>
                <a:cs typeface="Times New Roman" panose="02020603050405020304" pitchFamily="18" charset="0"/>
              </a:rPr>
              <a:t>1-сыныпта </a:t>
            </a:r>
            <a:r>
              <a:rPr lang="ru-RU" sz="7200" dirty="0" err="1">
                <a:latin typeface="Times New Roman" panose="02020603050405020304" pitchFamily="18" charset="0"/>
                <a:cs typeface="Times New Roman" panose="02020603050405020304" pitchFamily="18" charset="0"/>
              </a:rPr>
              <a:t>жиынтық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бағалау</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екінші</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жартыжылдықта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өткізіледі</a:t>
            </a:r>
            <a:r>
              <a:rPr lang="ru-RU" sz="7200" dirty="0">
                <a:latin typeface="Times New Roman" panose="02020603050405020304" pitchFamily="18" charset="0"/>
                <a:cs typeface="Times New Roman" panose="02020603050405020304" pitchFamily="18" charset="0"/>
              </a:rPr>
              <a:t>.</a:t>
            </a:r>
          </a:p>
          <a:p>
            <a:r>
              <a:rPr lang="ru-RU" sz="7200" dirty="0" err="1">
                <a:latin typeface="Times New Roman" panose="02020603050405020304" pitchFamily="18" charset="0"/>
                <a:cs typeface="Times New Roman" panose="02020603050405020304" pitchFamily="18" charset="0"/>
              </a:rPr>
              <a:t>Тоқсандық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жиынтық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бағалауды</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өткізу</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кезінде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тоқсан</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басында</a:t>
            </a:r>
            <a:r>
              <a:rPr lang="ru-RU" sz="7200" dirty="0">
                <a:latin typeface="Times New Roman" panose="02020603050405020304" pitchFamily="18" charset="0"/>
                <a:cs typeface="Times New Roman" panose="02020603050405020304" pitchFamily="18" charset="0"/>
              </a:rPr>
              <a:t> </a:t>
            </a:r>
            <a:r>
              <a:rPr lang="kk-KZ" sz="7200" dirty="0">
                <a:latin typeface="Times New Roman" panose="02020603050405020304" pitchFamily="18" charset="0"/>
                <a:cs typeface="Times New Roman" panose="02020603050405020304" pitchFamily="18" charset="0"/>
              </a:rPr>
              <a:t>білім алушылар</a:t>
            </a:r>
            <a:r>
              <a:rPr lang="ru-RU" sz="7200" dirty="0">
                <a:latin typeface="Times New Roman" panose="02020603050405020304" pitchFamily="18" charset="0"/>
                <a:cs typeface="Times New Roman" panose="02020603050405020304" pitchFamily="18" charset="0"/>
              </a:rPr>
              <a:t> мен </a:t>
            </a:r>
            <a:r>
              <a:rPr lang="ru-RU" sz="7200" dirty="0" err="1">
                <a:latin typeface="Times New Roman" panose="02020603050405020304" pitchFamily="18" charset="0"/>
                <a:cs typeface="Times New Roman" panose="02020603050405020304" pitchFamily="18" charset="0"/>
              </a:rPr>
              <a:t>олардың</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ата-аналарын</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хабардар</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ететін</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тоқсандық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жиынтық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бағалаудың</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кестесі</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мектеп</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директорының</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бұйрығымен</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бекітіліп</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құрылады</a:t>
            </a:r>
            <a:r>
              <a:rPr lang="ru-RU" sz="7200" dirty="0">
                <a:latin typeface="Times New Roman" panose="02020603050405020304" pitchFamily="18" charset="0"/>
                <a:cs typeface="Times New Roman" panose="02020603050405020304" pitchFamily="18" charset="0"/>
              </a:rPr>
              <a:t>. </a:t>
            </a:r>
          </a:p>
          <a:p>
            <a:pPr>
              <a:lnSpc>
                <a:spcPct val="120000"/>
              </a:lnSpc>
            </a:pPr>
            <a:r>
              <a:rPr lang="ru-RU" sz="7200" dirty="0" err="1">
                <a:latin typeface="Times New Roman" panose="02020603050405020304" pitchFamily="18" charset="0"/>
                <a:cs typeface="Times New Roman" panose="02020603050405020304" pitchFamily="18" charset="0"/>
              </a:rPr>
              <a:t>Тоқсандық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жиынтық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бағалау</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бір</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параллельде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бірдей</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жағдайда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өткізіледі</a:t>
            </a:r>
            <a:r>
              <a:rPr lang="ru-RU" sz="7200" dirty="0">
                <a:latin typeface="Times New Roman" panose="02020603050405020304" pitchFamily="18" charset="0"/>
                <a:cs typeface="Times New Roman" panose="02020603050405020304" pitchFamily="18" charset="0"/>
              </a:rPr>
              <a:t>..</a:t>
            </a:r>
          </a:p>
          <a:p>
            <a:pPr>
              <a:lnSpc>
                <a:spcPct val="120000"/>
              </a:lnSpc>
            </a:pPr>
            <a:r>
              <a:rPr lang="ru-RU" sz="7200" dirty="0" err="1">
                <a:latin typeface="Times New Roman" panose="02020603050405020304" pitchFamily="18" charset="0"/>
                <a:cs typeface="Times New Roman" panose="02020603050405020304" pitchFamily="18" charset="0"/>
              </a:rPr>
              <a:t>Тоқсандық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жиынтық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бағалауды</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қайта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орындауға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көшіруге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рұқсат</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етілмейді</a:t>
            </a:r>
            <a:r>
              <a:rPr lang="ru-RU" sz="7200" dirty="0">
                <a:latin typeface="Times New Roman" panose="02020603050405020304" pitchFamily="18" charset="0"/>
                <a:cs typeface="Times New Roman" panose="02020603050405020304" pitchFamily="18" charset="0"/>
              </a:rPr>
              <a:t>.  </a:t>
            </a:r>
          </a:p>
          <a:p>
            <a:r>
              <a:rPr lang="ru-RU" sz="7200" dirty="0" err="1">
                <a:latin typeface="Times New Roman" panose="02020603050405020304" pitchFamily="18" charset="0"/>
                <a:cs typeface="Times New Roman" panose="02020603050405020304" pitchFamily="18" charset="0"/>
              </a:rPr>
              <a:t>Тоқсандық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жиынтық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бағалау</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уақытында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белгілі</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себептерге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байланысты</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ауруына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жақын</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туыстарының</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қазасына</a:t>
            </a:r>
            <a:r>
              <a:rPr lang="ru-RU" sz="7200" dirty="0">
                <a:latin typeface="Times New Roman" panose="02020603050405020304" pitchFamily="18" charset="0"/>
                <a:cs typeface="Times New Roman" panose="02020603050405020304" pitchFamily="18" charset="0"/>
              </a:rPr>
              <a:t>, конференция, олимпиада, </a:t>
            </a:r>
            <a:r>
              <a:rPr lang="ru-RU" sz="7200" dirty="0" err="1">
                <a:latin typeface="Times New Roman" panose="02020603050405020304" pitchFamily="18" charset="0"/>
                <a:cs typeface="Times New Roman" panose="02020603050405020304" pitchFamily="18" charset="0"/>
              </a:rPr>
              <a:t>ғылыми</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спорттық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жарыстарға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және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т.б</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қатысуына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байланысты</a:t>
            </a:r>
            <a:r>
              <a:rPr lang="ru-RU" sz="7200" dirty="0">
                <a:latin typeface="Times New Roman" panose="02020603050405020304" pitchFamily="18" charset="0"/>
                <a:cs typeface="Times New Roman" panose="02020603050405020304" pitchFamily="18" charset="0"/>
              </a:rPr>
              <a:t>) </a:t>
            </a:r>
            <a:r>
              <a:rPr lang="kk-KZ" sz="7200" dirty="0">
                <a:latin typeface="Times New Roman" panose="02020603050405020304" pitchFamily="18" charset="0"/>
                <a:cs typeface="Times New Roman" panose="02020603050405020304" pitchFamily="18" charset="0"/>
              </a:rPr>
              <a:t>білім алушылар</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келмеген</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жағдайда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оларға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мектепке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келген</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соң</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екі</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апта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ішінде</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тапсыруға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рұқсат</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етіледі</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ол</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үшін</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жиынтық</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бағалаудың</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қосымша</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нұсқалары</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қолданылады</a:t>
            </a:r>
            <a:r>
              <a:rPr lang="ru-RU" sz="7200" dirty="0">
                <a:latin typeface="Times New Roman" panose="02020603050405020304" pitchFamily="18" charset="0"/>
                <a:cs typeface="Times New Roman" panose="02020603050405020304" pitchFamily="18" charset="0"/>
              </a:rPr>
              <a:t>.  </a:t>
            </a:r>
          </a:p>
        </p:txBody>
      </p:sp>
      <p:sp>
        <p:nvSpPr>
          <p:cNvPr id="3" name="Заголовок 2"/>
          <p:cNvSpPr>
            <a:spLocks noGrp="1"/>
          </p:cNvSpPr>
          <p:nvPr>
            <p:ph type="title"/>
          </p:nvPr>
        </p:nvSpPr>
        <p:spPr>
          <a:xfrm>
            <a:off x="107505" y="116632"/>
            <a:ext cx="8928992" cy="922114"/>
          </a:xfrm>
        </p:spPr>
        <p:txBody>
          <a:bodyPr>
            <a:noAutofit/>
          </a:bodyPr>
          <a:lstStyle/>
          <a:p>
            <a:pPr algn="ctr"/>
            <a:r>
              <a:rPr lang="ru-RU" sz="3200" dirty="0" err="1" smtClean="0">
                <a:latin typeface="+mn-lt"/>
                <a:ea typeface="+mn-ea"/>
                <a:cs typeface="+mn-cs"/>
              </a:rPr>
              <a:t>Тоқсандық</a:t>
            </a:r>
            <a:r>
              <a:rPr lang="ru-RU" sz="3200" dirty="0" smtClean="0">
                <a:latin typeface="+mn-lt"/>
                <a:ea typeface="+mn-ea"/>
                <a:cs typeface="+mn-cs"/>
              </a:rPr>
              <a:t> </a:t>
            </a:r>
            <a:r>
              <a:rPr lang="ru-RU" sz="3200" dirty="0" err="1" smtClean="0">
                <a:latin typeface="+mn-lt"/>
                <a:ea typeface="+mn-ea"/>
                <a:cs typeface="+mn-cs"/>
              </a:rPr>
              <a:t>жиынтық</a:t>
            </a:r>
            <a:r>
              <a:rPr lang="ru-RU" sz="3200" dirty="0" smtClean="0">
                <a:latin typeface="+mn-lt"/>
                <a:ea typeface="+mn-ea"/>
                <a:cs typeface="+mn-cs"/>
              </a:rPr>
              <a:t> </a:t>
            </a:r>
            <a:r>
              <a:rPr lang="ru-RU" sz="3200" dirty="0" err="1" smtClean="0">
                <a:latin typeface="+mn-lt"/>
                <a:ea typeface="+mn-ea"/>
                <a:cs typeface="+mn-cs"/>
              </a:rPr>
              <a:t>бағалауды</a:t>
            </a:r>
            <a:r>
              <a:rPr lang="ru-RU" sz="3200" dirty="0" smtClean="0">
                <a:latin typeface="+mn-lt"/>
                <a:ea typeface="+mn-ea"/>
                <a:cs typeface="+mn-cs"/>
              </a:rPr>
              <a:t> </a:t>
            </a:r>
            <a:r>
              <a:rPr lang="ru-RU" sz="3200" dirty="0" err="1" smtClean="0">
                <a:latin typeface="+mn-lt"/>
                <a:ea typeface="+mn-ea"/>
                <a:cs typeface="+mn-cs"/>
              </a:rPr>
              <a:t>өткізу</a:t>
            </a:r>
            <a:endParaRPr lang="ru-RU" sz="3200" dirty="0">
              <a:latin typeface="+mn-lt"/>
              <a:ea typeface="+mn-ea"/>
              <a:cs typeface="+mn-cs"/>
            </a:endParaRPr>
          </a:p>
        </p:txBody>
      </p:sp>
    </p:spTree>
    <p:extLst>
      <p:ext uri="{BB962C8B-B14F-4D97-AF65-F5344CB8AC3E}">
        <p14:creationId xmlns:p14="http://schemas.microsoft.com/office/powerpoint/2010/main" val="28835157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4365104"/>
            <a:ext cx="8072494" cy="5661248"/>
          </a:xfrm>
        </p:spPr>
        <p:txBody>
          <a:bodyPr>
            <a:noAutofit/>
          </a:bodyPr>
          <a:lstStyle/>
          <a:p>
            <a:pPr algn="ctr" fontAlgn="base"/>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Тоқсандық жиынтық бағалау бойынша білім алушылардың оқу нәтижелерін бағалаудың анықтығы мен дәлдігін қамтамасыз ету үшін мұғалімдер модерация процесін өткізеді.</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Жиынтық бағалауды өткізу мен модерацияны өткізудің арасындағы уақыт 3 жұмыс күнінен артық болмауы тиіс. Модерация аяқталған соң хаттама толтырылады.</a:t>
            </a:r>
            <a:r>
              <a:rPr lang="ru-RU" sz="2800" dirty="0" smtClean="0"/>
              <a:t/>
            </a:r>
            <a:br>
              <a:rPr lang="ru-RU" sz="2800" dirty="0" smtClean="0"/>
            </a:br>
            <a:r>
              <a:rPr lang="ru-RU" sz="2600" dirty="0" smtClean="0">
                <a:solidFill>
                  <a:schemeClr val="tx1"/>
                </a:solidFill>
                <a:latin typeface="Times New Roman" pitchFamily="18" charset="0"/>
                <a:cs typeface="Times New Roman" pitchFamily="18" charset="0"/>
              </a:rPr>
              <a:t/>
            </a:r>
            <a:br>
              <a:rPr lang="ru-RU" sz="2600" dirty="0" smtClean="0">
                <a:solidFill>
                  <a:schemeClr val="tx1"/>
                </a:solidFill>
                <a:latin typeface="Times New Roman" pitchFamily="18" charset="0"/>
                <a:cs typeface="Times New Roman" pitchFamily="18" charset="0"/>
              </a:rPr>
            </a:br>
            <a:r>
              <a:rPr lang="ru-RU" sz="2800" dirty="0" smtClean="0"/>
              <a:t/>
            </a:r>
            <a:br>
              <a:rPr lang="ru-RU" sz="2800" dirty="0" smtClean="0"/>
            </a:b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r>
              <a:rPr lang="ru-RU" sz="2400" dirty="0" smtClean="0"/>
              <a:t/>
            </a:r>
            <a:br>
              <a:rPr lang="ru-RU" sz="2400" dirty="0" smtClean="0"/>
            </a:br>
            <a:r>
              <a:rPr lang="ru-RU" sz="2400" dirty="0" smtClean="0"/>
              <a:t/>
            </a:r>
            <a:br>
              <a:rPr lang="ru-RU" sz="2400" dirty="0" smtClean="0"/>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4653136"/>
            <a:ext cx="8072494" cy="5661248"/>
          </a:xfrm>
        </p:spPr>
        <p:txBody>
          <a:bodyPr>
            <a:noAutofit/>
          </a:bodyPr>
          <a:lstStyle/>
          <a:p>
            <a:pPr algn="ctr" fontAlgn="base"/>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Для обеспечения объективности и прозрачности оценивания результатов обучения обучающихся по </a:t>
            </a:r>
            <a:r>
              <a:rPr lang="ru-RU" sz="2800" dirty="0" err="1" smtClean="0">
                <a:solidFill>
                  <a:schemeClr val="tx1"/>
                </a:solidFill>
                <a:latin typeface="Times New Roman" pitchFamily="18" charset="0"/>
                <a:cs typeface="Times New Roman" pitchFamily="18" charset="0"/>
              </a:rPr>
              <a:t>суммативному</a:t>
            </a:r>
            <a:r>
              <a:rPr lang="ru-RU" sz="2800" dirty="0" smtClean="0">
                <a:solidFill>
                  <a:schemeClr val="tx1"/>
                </a:solidFill>
                <a:latin typeface="Times New Roman" pitchFamily="18" charset="0"/>
                <a:cs typeface="Times New Roman" pitchFamily="18" charset="0"/>
              </a:rPr>
              <a:t> оцениванию за четверть учителями проводится процесс </a:t>
            </a:r>
            <a:r>
              <a:rPr lang="ru-RU" sz="2800" dirty="0" err="1" smtClean="0">
                <a:solidFill>
                  <a:schemeClr val="tx1"/>
                </a:solidFill>
                <a:latin typeface="Times New Roman" pitchFamily="18" charset="0"/>
                <a:cs typeface="Times New Roman" pitchFamily="18" charset="0"/>
              </a:rPr>
              <a:t>модерации</a:t>
            </a:r>
            <a:r>
              <a:rPr lang="ru-RU" sz="2800" dirty="0" smtClean="0">
                <a:solidFill>
                  <a:schemeClr val="tx1"/>
                </a:solidFill>
                <a:latin typeface="Times New Roman" pitchFamily="18" charset="0"/>
                <a:cs typeface="Times New Roman" pitchFamily="18" charset="0"/>
              </a:rPr>
              <a:t>. </a:t>
            </a:r>
            <a:br>
              <a:rPr lang="ru-RU" sz="28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Время между проведением </a:t>
            </a:r>
            <a:r>
              <a:rPr lang="ru-RU" sz="2800" dirty="0" err="1" smtClean="0">
                <a:solidFill>
                  <a:schemeClr val="tx1"/>
                </a:solidFill>
                <a:latin typeface="Times New Roman" pitchFamily="18" charset="0"/>
                <a:cs typeface="Times New Roman" pitchFamily="18" charset="0"/>
              </a:rPr>
              <a:t>суммативной</a:t>
            </a:r>
            <a:r>
              <a:rPr lang="ru-RU" sz="2800" dirty="0" smtClean="0">
                <a:solidFill>
                  <a:schemeClr val="tx1"/>
                </a:solidFill>
                <a:latin typeface="Times New Roman" pitchFamily="18" charset="0"/>
                <a:cs typeface="Times New Roman" pitchFamily="18" charset="0"/>
              </a:rPr>
              <a:t> работы и проведением </a:t>
            </a:r>
            <a:r>
              <a:rPr lang="ru-RU" sz="2800" dirty="0" err="1" smtClean="0">
                <a:solidFill>
                  <a:schemeClr val="tx1"/>
                </a:solidFill>
                <a:latin typeface="Times New Roman" pitchFamily="18" charset="0"/>
                <a:cs typeface="Times New Roman" pitchFamily="18" charset="0"/>
              </a:rPr>
              <a:t>модерации</a:t>
            </a:r>
            <a:r>
              <a:rPr lang="ru-RU" sz="2800" dirty="0" smtClean="0">
                <a:solidFill>
                  <a:schemeClr val="tx1"/>
                </a:solidFill>
                <a:latin typeface="Times New Roman" pitchFamily="18" charset="0"/>
                <a:cs typeface="Times New Roman" pitchFamily="18" charset="0"/>
              </a:rPr>
              <a:t> не должно превышать более 3 рабочих дней. </a:t>
            </a:r>
            <a:r>
              <a:rPr lang="ru-RU" sz="2600" dirty="0" smtClean="0">
                <a:solidFill>
                  <a:schemeClr val="tx1"/>
                </a:solidFill>
                <a:latin typeface="Times New Roman" pitchFamily="18" charset="0"/>
                <a:cs typeface="Times New Roman" pitchFamily="18" charset="0"/>
              </a:rPr>
              <a:t>По завершению </a:t>
            </a:r>
            <a:r>
              <a:rPr lang="ru-RU" sz="2600" dirty="0" err="1" smtClean="0">
                <a:solidFill>
                  <a:schemeClr val="tx1"/>
                </a:solidFill>
                <a:latin typeface="Times New Roman" pitchFamily="18" charset="0"/>
                <a:cs typeface="Times New Roman" pitchFamily="18" charset="0"/>
              </a:rPr>
              <a:t>модерации</a:t>
            </a:r>
            <a:r>
              <a:rPr lang="ru-RU" sz="2600" dirty="0" smtClean="0">
                <a:solidFill>
                  <a:schemeClr val="tx1"/>
                </a:solidFill>
                <a:latin typeface="Times New Roman" pitchFamily="18" charset="0"/>
                <a:cs typeface="Times New Roman" pitchFamily="18" charset="0"/>
              </a:rPr>
              <a:t> заполняется протокол.  </a:t>
            </a:r>
            <a:br>
              <a:rPr lang="ru-RU" sz="2600" dirty="0" smtClean="0">
                <a:solidFill>
                  <a:schemeClr val="tx1"/>
                </a:solidFill>
                <a:latin typeface="Times New Roman" pitchFamily="18" charset="0"/>
                <a:cs typeface="Times New Roman" pitchFamily="18" charset="0"/>
              </a:rPr>
            </a:br>
            <a:r>
              <a:rPr lang="ru-RU" sz="2600" dirty="0" smtClean="0">
                <a:solidFill>
                  <a:schemeClr val="tx1"/>
                </a:solidFill>
                <a:latin typeface="Times New Roman" pitchFamily="18" charset="0"/>
                <a:cs typeface="Times New Roman" pitchFamily="18" charset="0"/>
              </a:rPr>
              <a:t/>
            </a:r>
            <a:br>
              <a:rPr lang="ru-RU" sz="2600" dirty="0" smtClean="0">
                <a:solidFill>
                  <a:schemeClr val="tx1"/>
                </a:solidFill>
                <a:latin typeface="Times New Roman" pitchFamily="18" charset="0"/>
                <a:cs typeface="Times New Roman" pitchFamily="18" charset="0"/>
              </a:rPr>
            </a:br>
            <a:r>
              <a:rPr lang="ru-RU" sz="2800" dirty="0" smtClean="0"/>
              <a:t/>
            </a:r>
            <a:br>
              <a:rPr lang="ru-RU" sz="2800" dirty="0" smtClean="0"/>
            </a:b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r>
              <a:rPr lang="ru-RU" sz="2400" dirty="0" smtClean="0"/>
              <a:t/>
            </a:r>
            <a:br>
              <a:rPr lang="ru-RU" sz="2400" dirty="0" smtClean="0"/>
            </a:br>
            <a:r>
              <a:rPr lang="ru-RU" sz="2400" dirty="0" smtClean="0"/>
              <a:t/>
            </a:r>
            <a:br>
              <a:rPr lang="ru-RU" sz="2400" dirty="0" smtClean="0"/>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196752"/>
            <a:ext cx="8496944"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5824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8" y="1412776"/>
            <a:ext cx="8856984" cy="1143000"/>
          </a:xfrm>
          <a:noFill/>
        </p:spPr>
        <p:txBody>
          <a:bodyPr>
            <a:noAutofit/>
          </a:bodyPr>
          <a:lstStyle/>
          <a:p>
            <a:r>
              <a:rPr lang="ru-RU" sz="2400" b="1" dirty="0" err="1" smtClean="0">
                <a:solidFill>
                  <a:schemeClr val="tx1"/>
                </a:solidFill>
                <a:latin typeface="Arial Narrow" pitchFamily="34" charset="0"/>
              </a:rPr>
              <a:t>Модерацияны</a:t>
            </a:r>
            <a:r>
              <a:rPr lang="ru-RU" sz="2400" b="1" dirty="0" smtClean="0">
                <a:solidFill>
                  <a:schemeClr val="tx1"/>
                </a:solidFill>
                <a:latin typeface="Arial Narrow" pitchFamily="34" charset="0"/>
              </a:rPr>
              <a:t> </a:t>
            </a:r>
            <a:r>
              <a:rPr lang="ru-RU" sz="2400" b="1" dirty="0" err="1" smtClean="0">
                <a:solidFill>
                  <a:schemeClr val="tx1"/>
                </a:solidFill>
                <a:latin typeface="Arial Narrow" pitchFamily="34" charset="0"/>
              </a:rPr>
              <a:t>тиімді</a:t>
            </a:r>
            <a:r>
              <a:rPr lang="ru-RU" sz="2400" b="1" dirty="0" smtClean="0">
                <a:solidFill>
                  <a:schemeClr val="tx1"/>
                </a:solidFill>
                <a:latin typeface="Arial Narrow" pitchFamily="34" charset="0"/>
              </a:rPr>
              <a:t> </a:t>
            </a:r>
            <a:r>
              <a:rPr lang="ru-RU" sz="2400" b="1" dirty="0" err="1" smtClean="0">
                <a:solidFill>
                  <a:schemeClr val="tx1"/>
                </a:solidFill>
                <a:latin typeface="Arial Narrow" pitchFamily="34" charset="0"/>
              </a:rPr>
              <a:t>өткізу</a:t>
            </a:r>
            <a:r>
              <a:rPr lang="ru-RU" sz="2400" b="1" dirty="0" smtClean="0">
                <a:solidFill>
                  <a:schemeClr val="tx1"/>
                </a:solidFill>
                <a:latin typeface="Arial Narrow" pitchFamily="34" charset="0"/>
              </a:rPr>
              <a:t> </a:t>
            </a:r>
            <a:r>
              <a:rPr lang="ru-RU" sz="2400" b="1" dirty="0" err="1" smtClean="0">
                <a:solidFill>
                  <a:schemeClr val="tx1"/>
                </a:solidFill>
                <a:latin typeface="Arial Narrow" pitchFamily="34" charset="0"/>
              </a:rPr>
              <a:t>үшін</a:t>
            </a:r>
            <a:r>
              <a:rPr lang="ru-RU" sz="2400" b="1" dirty="0" smtClean="0">
                <a:solidFill>
                  <a:schemeClr val="tx1"/>
                </a:solidFill>
                <a:latin typeface="Arial Narrow" pitchFamily="34" charset="0"/>
              </a:rPr>
              <a:t> </a:t>
            </a:r>
            <a:r>
              <a:rPr lang="ru-RU" sz="2400" b="1" dirty="0" err="1" smtClean="0">
                <a:solidFill>
                  <a:schemeClr val="tx1"/>
                </a:solidFill>
                <a:latin typeface="Arial Narrow" pitchFamily="34" charset="0"/>
              </a:rPr>
              <a:t>жағдайлар</a:t>
            </a:r>
            <a:endParaRPr lang="en-SG" sz="2400" b="1" dirty="0">
              <a:solidFill>
                <a:schemeClr val="tx1"/>
              </a:solidFill>
              <a:latin typeface="Arial Narrow" pitchFamily="34" charset="0"/>
            </a:endParaRP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27318" y="2700721"/>
            <a:ext cx="1683990" cy="16839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4" y="2786633"/>
            <a:ext cx="1531069"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95536" y="4509120"/>
            <a:ext cx="1800200" cy="108253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err="1" smtClean="0">
                <a:solidFill>
                  <a:schemeClr val="tx1"/>
                </a:solidFill>
              </a:rPr>
              <a:t>Ынтымақтастық</a:t>
            </a:r>
            <a:r>
              <a:rPr lang="ru-RU" sz="1600" dirty="0" smtClean="0">
                <a:solidFill>
                  <a:schemeClr val="tx1"/>
                </a:solidFill>
              </a:rPr>
              <a:t> </a:t>
            </a:r>
            <a:r>
              <a:rPr lang="ru-RU" sz="1600" dirty="0" err="1" smtClean="0">
                <a:solidFill>
                  <a:schemeClr val="tx1"/>
                </a:solidFill>
              </a:rPr>
              <a:t>мәдениеті</a:t>
            </a:r>
            <a:endParaRPr lang="en-SG" sz="1600" dirty="0">
              <a:solidFill>
                <a:schemeClr val="tx1"/>
              </a:solidFill>
            </a:endParaRPr>
          </a:p>
        </p:txBody>
      </p:sp>
      <p:sp>
        <p:nvSpPr>
          <p:cNvPr id="5" name="Rectangle 4"/>
          <p:cNvSpPr/>
          <p:nvPr/>
        </p:nvSpPr>
        <p:spPr>
          <a:xfrm>
            <a:off x="2627319" y="4509120"/>
            <a:ext cx="1800200" cy="108253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err="1" smtClean="0">
                <a:solidFill>
                  <a:schemeClr val="tx1"/>
                </a:solidFill>
              </a:rPr>
              <a:t>Ашық</a:t>
            </a:r>
            <a:r>
              <a:rPr lang="ru-RU" sz="1600" dirty="0" smtClean="0">
                <a:solidFill>
                  <a:schemeClr val="tx1"/>
                </a:solidFill>
              </a:rPr>
              <a:t> </a:t>
            </a:r>
            <a:r>
              <a:rPr lang="ru-RU" sz="1600" dirty="0" err="1" smtClean="0">
                <a:solidFill>
                  <a:schemeClr val="tx1"/>
                </a:solidFill>
              </a:rPr>
              <a:t>және</a:t>
            </a:r>
            <a:r>
              <a:rPr lang="ru-RU" sz="1600" dirty="0" smtClean="0">
                <a:solidFill>
                  <a:schemeClr val="tx1"/>
                </a:solidFill>
              </a:rPr>
              <a:t> </a:t>
            </a:r>
            <a:r>
              <a:rPr lang="ru-RU" sz="1600" dirty="0" err="1" smtClean="0">
                <a:solidFill>
                  <a:schemeClr val="tx1"/>
                </a:solidFill>
              </a:rPr>
              <a:t>анық</a:t>
            </a:r>
            <a:r>
              <a:rPr lang="ru-RU" sz="1600" dirty="0" smtClean="0">
                <a:solidFill>
                  <a:schemeClr val="tx1"/>
                </a:solidFill>
              </a:rPr>
              <a:t> коммуникация </a:t>
            </a:r>
            <a:endParaRPr lang="en-SG" sz="1600" dirty="0">
              <a:solidFill>
                <a:schemeClr val="tx1"/>
              </a:solidFill>
            </a:endParaRPr>
          </a:p>
        </p:txBody>
      </p:sp>
      <p:sp>
        <p:nvSpPr>
          <p:cNvPr id="6" name="Rectangle 5"/>
          <p:cNvSpPr/>
          <p:nvPr/>
        </p:nvSpPr>
        <p:spPr>
          <a:xfrm>
            <a:off x="4689462" y="4509122"/>
            <a:ext cx="1826754" cy="1053141"/>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err="1" smtClean="0">
                <a:solidFill>
                  <a:schemeClr val="tx1"/>
                </a:solidFill>
              </a:rPr>
              <a:t>Сындарлы</a:t>
            </a:r>
            <a:r>
              <a:rPr lang="ru-RU" sz="1600" dirty="0" smtClean="0">
                <a:solidFill>
                  <a:schemeClr val="tx1"/>
                </a:solidFill>
              </a:rPr>
              <a:t> (</a:t>
            </a:r>
            <a:r>
              <a:rPr lang="ru-RU" sz="1600" dirty="0" err="1" smtClean="0">
                <a:solidFill>
                  <a:schemeClr val="tx1"/>
                </a:solidFill>
              </a:rPr>
              <a:t>конструктивті</a:t>
            </a:r>
            <a:r>
              <a:rPr lang="ru-RU" sz="1600" dirty="0" smtClean="0">
                <a:solidFill>
                  <a:schemeClr val="tx1"/>
                </a:solidFill>
              </a:rPr>
              <a:t>) </a:t>
            </a:r>
            <a:r>
              <a:rPr lang="ru-RU" sz="1600" dirty="0" err="1" smtClean="0">
                <a:solidFill>
                  <a:schemeClr val="tx1"/>
                </a:solidFill>
              </a:rPr>
              <a:t>кері</a:t>
            </a:r>
            <a:r>
              <a:rPr lang="ru-RU" sz="1600" dirty="0" smtClean="0">
                <a:solidFill>
                  <a:schemeClr val="tx1"/>
                </a:solidFill>
              </a:rPr>
              <a:t> </a:t>
            </a:r>
            <a:r>
              <a:rPr lang="ru-RU" sz="1600" dirty="0" err="1" smtClean="0">
                <a:solidFill>
                  <a:schemeClr val="tx1"/>
                </a:solidFill>
              </a:rPr>
              <a:t>байланыс</a:t>
            </a:r>
            <a:endParaRPr lang="en-SG" sz="1600" dirty="0">
              <a:solidFill>
                <a:schemeClr val="tx1"/>
              </a:solidFill>
            </a:endParaRPr>
          </a:p>
        </p:txBody>
      </p:sp>
      <p:sp>
        <p:nvSpPr>
          <p:cNvPr id="7" name="Rectangle 6"/>
          <p:cNvSpPr/>
          <p:nvPr/>
        </p:nvSpPr>
        <p:spPr>
          <a:xfrm>
            <a:off x="6804249" y="4509120"/>
            <a:ext cx="2232248" cy="100533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err="1" smtClean="0">
                <a:solidFill>
                  <a:schemeClr val="tx1"/>
                </a:solidFill>
              </a:rPr>
              <a:t>Кәсіби</a:t>
            </a:r>
            <a:r>
              <a:rPr lang="ru-RU" sz="1600" dirty="0" smtClean="0">
                <a:solidFill>
                  <a:schemeClr val="tx1"/>
                </a:solidFill>
              </a:rPr>
              <a:t> </a:t>
            </a:r>
            <a:r>
              <a:rPr lang="ru-RU" sz="1600" dirty="0" err="1" smtClean="0">
                <a:solidFill>
                  <a:schemeClr val="tx1"/>
                </a:solidFill>
              </a:rPr>
              <a:t>қолдау</a:t>
            </a:r>
            <a:r>
              <a:rPr lang="ru-RU" sz="1600" dirty="0" smtClean="0">
                <a:solidFill>
                  <a:schemeClr val="tx1"/>
                </a:solidFill>
              </a:rPr>
              <a:t> </a:t>
            </a:r>
            <a:r>
              <a:rPr lang="ru-RU" sz="1600" dirty="0" err="1" smtClean="0">
                <a:solidFill>
                  <a:schemeClr val="tx1"/>
                </a:solidFill>
              </a:rPr>
              <a:t>көрсету</a:t>
            </a:r>
            <a:endParaRPr lang="en-SG" sz="1600" dirty="0">
              <a:solidFill>
                <a:schemeClr val="tx1"/>
              </a:solidFill>
            </a:endParaRPr>
          </a:p>
        </p:txBody>
      </p:sp>
      <p:pic>
        <p:nvPicPr>
          <p:cNvPr id="11" name="Picture 3" descr="C:\Users\админ\Desktop\images.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15014" y="2700723"/>
            <a:ext cx="1714899" cy="1512169"/>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админ\Desktop\sotrud.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5536" y="2786632"/>
            <a:ext cx="1800200" cy="151216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804324" y="332658"/>
            <a:ext cx="4647996" cy="769441"/>
          </a:xfrm>
          <a:prstGeom prst="rect">
            <a:avLst/>
          </a:prstGeom>
          <a:noFill/>
        </p:spPr>
        <p:txBody>
          <a:bodyPr wrap="square" rtlCol="0">
            <a:spAutoFit/>
          </a:bodyPr>
          <a:lstStyle/>
          <a:p>
            <a:r>
              <a:rPr lang="ru-RU" sz="4400" b="1" dirty="0">
                <a:solidFill>
                  <a:schemeClr val="tx2"/>
                </a:solidFill>
                <a:effectLst>
                  <a:outerShdw blurRad="31750" dist="25400" dir="5400000" algn="tl" rotWithShape="0">
                    <a:srgbClr val="000000">
                      <a:alpha val="25000"/>
                    </a:srgbClr>
                  </a:outerShdw>
                </a:effectLst>
              </a:rPr>
              <a:t>МОДЕРАЦИЯ </a:t>
            </a:r>
          </a:p>
        </p:txBody>
      </p:sp>
    </p:spTree>
    <p:extLst>
      <p:ext uri="{BB962C8B-B14F-4D97-AF65-F5344CB8AC3E}">
        <p14:creationId xmlns:p14="http://schemas.microsoft.com/office/powerpoint/2010/main" val="7933520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996952"/>
            <a:ext cx="8072494" cy="2160240"/>
          </a:xfrm>
        </p:spPr>
        <p:txBody>
          <a:bodyPr>
            <a:noAutofit/>
          </a:bodyPr>
          <a:lstStyle/>
          <a:p>
            <a:pPr algn="ct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ОБ ОСОБЕННОСТЯХ ОРГАНИЗАЦИИ ОБРАЗОВАТЕЛЬНОГО ПРОЦЕССА В ОБЩЕОБРАЗОВАТЕЛЬНЫХ ШКОЛАХ РЕСПУБЛИКИ КАЗАХСТАН В 2017-2018 УЧЕБНОМ ГОДУ</a:t>
            </a:r>
            <a:br>
              <a:rPr lang="ru-RU" sz="1800" dirty="0" smtClean="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t>
            </a:r>
            <a:br>
              <a:rPr lang="ru-RU" sz="1800" dirty="0" smtClean="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Инструктивно-методическое письмо</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
        <p:nvSpPr>
          <p:cNvPr id="4" name="Заголовок 1"/>
          <p:cNvSpPr txBox="1">
            <a:spLocks/>
          </p:cNvSpPr>
          <p:nvPr/>
        </p:nvSpPr>
        <p:spPr>
          <a:xfrm>
            <a:off x="683568" y="548680"/>
            <a:ext cx="8072494" cy="2492896"/>
          </a:xfrm>
          <a:prstGeom prst="rect">
            <a:avLst/>
          </a:prstGeom>
        </p:spPr>
        <p:txBody>
          <a:bodyPr vert="horz" anchor="b">
            <a:noAutofit/>
            <a:scene3d>
              <a:camera prst="orthographicFront"/>
              <a:lightRig rig="soft" dir="t"/>
            </a:scene3d>
            <a:sp3d prstMaterial="softEdge">
              <a:bevelT w="25400" h="25400"/>
            </a:sp3d>
          </a:bodyPr>
          <a:lstStyle/>
          <a:p>
            <a:endParaRPr lang="kk-KZ" sz="2400" b="1" dirty="0" smtClean="0">
              <a:latin typeface="Times New Roman" pitchFamily="18" charset="0"/>
              <a:cs typeface="Times New Roman" pitchFamily="18" charset="0"/>
            </a:endParaRPr>
          </a:p>
          <a:p>
            <a:endParaRPr lang="kk-KZ" sz="2400" b="1" dirty="0" smtClean="0">
              <a:latin typeface="Times New Roman" pitchFamily="18" charset="0"/>
              <a:cs typeface="Times New Roman" pitchFamily="18" charset="0"/>
            </a:endParaRPr>
          </a:p>
          <a:p>
            <a:endParaRPr lang="kk-KZ" sz="2400" b="1" dirty="0" smtClean="0">
              <a:latin typeface="Times New Roman" pitchFamily="18" charset="0"/>
              <a:cs typeface="Times New Roman" pitchFamily="18" charset="0"/>
            </a:endParaRPr>
          </a:p>
          <a:p>
            <a:endParaRPr lang="kk-KZ" sz="2400" b="1" dirty="0" smtClean="0">
              <a:latin typeface="Times New Roman" pitchFamily="18" charset="0"/>
              <a:cs typeface="Times New Roman" pitchFamily="18" charset="0"/>
            </a:endParaRPr>
          </a:p>
          <a:p>
            <a:endParaRPr lang="kk-KZ" sz="2400" b="1" dirty="0" smtClean="0">
              <a:latin typeface="Times New Roman" pitchFamily="18" charset="0"/>
              <a:cs typeface="Times New Roman" pitchFamily="18" charset="0"/>
            </a:endParaRPr>
          </a:p>
          <a:p>
            <a:endParaRPr lang="kk-KZ" sz="2400" b="1" dirty="0" smtClean="0">
              <a:latin typeface="Times New Roman" pitchFamily="18" charset="0"/>
              <a:cs typeface="Times New Roman" pitchFamily="18" charset="0"/>
            </a:endParaRPr>
          </a:p>
          <a:p>
            <a:endParaRPr lang="kk-KZ" sz="2400" b="1" dirty="0" smtClean="0">
              <a:latin typeface="Times New Roman" pitchFamily="18" charset="0"/>
              <a:cs typeface="Times New Roman" pitchFamily="18" charset="0"/>
            </a:endParaRPr>
          </a:p>
          <a:p>
            <a:endParaRPr lang="kk-KZ" sz="2400" b="1" dirty="0" smtClean="0">
              <a:latin typeface="Times New Roman" pitchFamily="18" charset="0"/>
              <a:cs typeface="Times New Roman" pitchFamily="18" charset="0"/>
            </a:endParaRPr>
          </a:p>
          <a:p>
            <a:pPr algn="ctr"/>
            <a:r>
              <a:rPr lang="kk-KZ" b="1" dirty="0" smtClean="0">
                <a:latin typeface="Times New Roman" pitchFamily="18" charset="0"/>
                <a:cs typeface="Times New Roman" pitchFamily="18" charset="0"/>
              </a:rPr>
              <a:t>2017-2018 ОҚУ ЖЫЛЫНДА </a:t>
            </a:r>
            <a:endParaRPr lang="ru-RU" b="1" dirty="0" smtClean="0">
              <a:latin typeface="Times New Roman" pitchFamily="18" charset="0"/>
              <a:cs typeface="Times New Roman" pitchFamily="18" charset="0"/>
            </a:endParaRPr>
          </a:p>
          <a:p>
            <a:pPr algn="ctr"/>
            <a:r>
              <a:rPr lang="kk-KZ" b="1" dirty="0" smtClean="0">
                <a:latin typeface="Times New Roman" pitchFamily="18" charset="0"/>
                <a:cs typeface="Times New Roman" pitchFamily="18" charset="0"/>
              </a:rPr>
              <a:t>ҚАЗАҚСТАН РЕСПУБЛИКАСЫНЫҢ</a:t>
            </a:r>
            <a:endParaRPr lang="ru-RU" b="1" dirty="0" smtClean="0">
              <a:latin typeface="Times New Roman" pitchFamily="18" charset="0"/>
              <a:cs typeface="Times New Roman" pitchFamily="18" charset="0"/>
            </a:endParaRPr>
          </a:p>
          <a:p>
            <a:pPr algn="ctr"/>
            <a:r>
              <a:rPr lang="kk-KZ" b="1" dirty="0" smtClean="0">
                <a:latin typeface="Times New Roman" pitchFamily="18" charset="0"/>
                <a:cs typeface="Times New Roman" pitchFamily="18" charset="0"/>
              </a:rPr>
              <a:t>ЖАЛПЫ ОРТА БІЛІМ БЕРЕТІН ҰЙЫМДАРЫНДА </a:t>
            </a:r>
            <a:endParaRPr lang="ru-RU" b="1" dirty="0" smtClean="0">
              <a:latin typeface="Times New Roman" pitchFamily="18" charset="0"/>
              <a:cs typeface="Times New Roman" pitchFamily="18" charset="0"/>
            </a:endParaRPr>
          </a:p>
          <a:p>
            <a:pPr algn="ctr"/>
            <a:r>
              <a:rPr lang="kk-KZ" b="1" dirty="0" smtClean="0">
                <a:latin typeface="Times New Roman" pitchFamily="18" charset="0"/>
                <a:cs typeface="Times New Roman" pitchFamily="18" charset="0"/>
              </a:rPr>
              <a:t>ОҚУ ПРОЦЕСІН ҰЙЫМДАСТЫРУДЫҢ ЕРЕКШЕЛІКТЕРІ ТУРАЛЫ</a:t>
            </a:r>
            <a:endParaRPr lang="ru-RU" b="1" dirty="0" smtClean="0">
              <a:latin typeface="Times New Roman" pitchFamily="18" charset="0"/>
              <a:cs typeface="Times New Roman" pitchFamily="18" charset="0"/>
            </a:endParaRPr>
          </a:p>
          <a:p>
            <a:pPr algn="ctr"/>
            <a:r>
              <a:rPr lang="kk-KZ" b="1" dirty="0" smtClean="0">
                <a:latin typeface="Times New Roman" pitchFamily="18" charset="0"/>
                <a:cs typeface="Times New Roman" pitchFamily="18" charset="0"/>
              </a:rPr>
              <a:t> </a:t>
            </a:r>
            <a:endParaRPr lang="ru-RU" b="1" dirty="0" smtClean="0">
              <a:latin typeface="Times New Roman" pitchFamily="18" charset="0"/>
              <a:cs typeface="Times New Roman" pitchFamily="18" charset="0"/>
            </a:endParaRPr>
          </a:p>
          <a:p>
            <a:pPr algn="ctr"/>
            <a:r>
              <a:rPr lang="kk-KZ" b="1" dirty="0" smtClean="0">
                <a:latin typeface="Times New Roman" pitchFamily="18" charset="0"/>
                <a:cs typeface="Times New Roman" pitchFamily="18" charset="0"/>
              </a:rPr>
              <a:t>Әдістемелік нұсқау хат</a:t>
            </a:r>
            <a:endParaRPr lang="ru-RU" b="1" dirty="0" smtClean="0">
              <a:latin typeface="Times New Roman" pitchFamily="18" charset="0"/>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endParaRPr kumimoji="0" lang="ru-RU"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79512" y="1798022"/>
            <a:ext cx="2664296" cy="47465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Wingdings" panose="05000000000000000000" pitchFamily="2" charset="2"/>
              <a:buChar char="v"/>
            </a:pPr>
            <a:r>
              <a:rPr lang="ru-RU" dirty="0" err="1" smtClean="0">
                <a:solidFill>
                  <a:prstClr val="black">
                    <a:lumMod val="95000"/>
                    <a:lumOff val="5000"/>
                  </a:prstClr>
                </a:solidFill>
                <a:latin typeface="Times New Roman" panose="02020603050405020304" pitchFamily="18" charset="0"/>
                <a:cs typeface="Times New Roman" panose="02020603050405020304" pitchFamily="18" charset="0"/>
              </a:rPr>
              <a:t>Жиынтық</a:t>
            </a:r>
            <a:r>
              <a:rPr lang="ru-RU" dirty="0" smtClean="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smtClean="0">
                <a:solidFill>
                  <a:prstClr val="black">
                    <a:lumMod val="95000"/>
                    <a:lumOff val="5000"/>
                  </a:prstClr>
                </a:solidFill>
                <a:latin typeface="Times New Roman" panose="02020603050405020304" pitchFamily="18" charset="0"/>
                <a:cs typeface="Times New Roman" panose="02020603050405020304" pitchFamily="18" charset="0"/>
              </a:rPr>
              <a:t>бағалау</a:t>
            </a:r>
            <a:r>
              <a:rPr lang="ru-RU" dirty="0" smtClean="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smtClean="0">
                <a:solidFill>
                  <a:prstClr val="black">
                    <a:lumMod val="95000"/>
                    <a:lumOff val="5000"/>
                  </a:prstClr>
                </a:solidFill>
                <a:latin typeface="Times New Roman" panose="02020603050405020304" pitchFamily="18" charset="0"/>
                <a:cs typeface="Times New Roman" panose="02020603050405020304" pitchFamily="18" charset="0"/>
              </a:rPr>
              <a:t>жұмыстарын</a:t>
            </a:r>
            <a:r>
              <a:rPr lang="ru-RU" dirty="0" smtClean="0">
                <a:solidFill>
                  <a:prstClr val="black">
                    <a:lumMod val="95000"/>
                    <a:lumOff val="5000"/>
                  </a:prstClr>
                </a:solidFill>
                <a:latin typeface="Times New Roman" panose="02020603050405020304" pitchFamily="18" charset="0"/>
                <a:cs typeface="Times New Roman" panose="02020603050405020304" pitchFamily="18" charset="0"/>
              </a:rPr>
              <a:t> балл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қою</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кестесіне</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сәйкес</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бағалайды</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Балдар</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қарындашпен</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қойылады</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p>
          <a:p>
            <a:pPr marL="285750" lvl="0" indent="-285750">
              <a:buFont typeface="Wingdings" panose="05000000000000000000" pitchFamily="2" charset="2"/>
              <a:buChar char="v"/>
            </a:pP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Жиынтық</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бағалау</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smtClean="0">
                <a:solidFill>
                  <a:prstClr val="black">
                    <a:lumMod val="95000"/>
                    <a:lumOff val="5000"/>
                  </a:prstClr>
                </a:solidFill>
                <a:latin typeface="Times New Roman" panose="02020603050405020304" pitchFamily="18" charset="0"/>
                <a:cs typeface="Times New Roman" panose="02020603050405020304" pitchFamily="18" charset="0"/>
              </a:rPr>
              <a:t>жұмыстары</a:t>
            </a:r>
            <a:r>
              <a:rPr lang="ru-RU" dirty="0" smtClean="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smtClean="0">
                <a:solidFill>
                  <a:prstClr val="black">
                    <a:lumMod val="95000"/>
                    <a:lumOff val="5000"/>
                  </a:prstClr>
                </a:solidFill>
                <a:latin typeface="Times New Roman" panose="02020603050405020304" pitchFamily="18" charset="0"/>
                <a:cs typeface="Times New Roman" panose="02020603050405020304" pitchFamily="18" charset="0"/>
              </a:rPr>
              <a:t>іріктелініп</a:t>
            </a:r>
            <a:r>
              <a:rPr lang="ru-RU" dirty="0" smtClean="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smtClean="0">
                <a:solidFill>
                  <a:prstClr val="black">
                    <a:lumMod val="95000"/>
                    <a:lumOff val="5000"/>
                  </a:prstClr>
                </a:solidFill>
                <a:latin typeface="Times New Roman" panose="02020603050405020304" pitchFamily="18" charset="0"/>
                <a:cs typeface="Times New Roman" panose="02020603050405020304" pitchFamily="18" charset="0"/>
              </a:rPr>
              <a:t>алынады</a:t>
            </a:r>
            <a:r>
              <a:rPr lang="ru-RU" dirty="0" smtClean="0">
                <a:solidFill>
                  <a:prstClr val="black">
                    <a:lumMod val="95000"/>
                    <a:lumOff val="5000"/>
                  </a:prstClr>
                </a:solidFill>
                <a:latin typeface="Times New Roman" panose="02020603050405020304" pitchFamily="18" charset="0"/>
                <a:cs typeface="Times New Roman" panose="02020603050405020304" pitchFamily="18" charset="0"/>
              </a:rPr>
              <a:t>; </a:t>
            </a:r>
            <a:endParaRPr lang="ru-RU" dirty="0">
              <a:solidFill>
                <a:prstClr val="black">
                  <a:lumMod val="95000"/>
                  <a:lumOff val="5000"/>
                </a:prstClr>
              </a:solidFill>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v"/>
            </a:pPr>
            <a:r>
              <a:rPr lang="ru-RU" dirty="0">
                <a:solidFill>
                  <a:prstClr val="black">
                    <a:lumMod val="95000"/>
                    <a:lumOff val="5000"/>
                  </a:prstClr>
                </a:solidFill>
                <a:latin typeface="Times New Roman" panose="02020603050405020304" pitchFamily="18" charset="0"/>
                <a:cs typeface="Times New Roman" panose="02020603050405020304" pitchFamily="18" charset="0"/>
              </a:rPr>
              <a:t>Жеке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мәліметтерді</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шифрлейді</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smtClean="0">
                <a:solidFill>
                  <a:prstClr val="black">
                    <a:lumMod val="95000"/>
                    <a:lumOff val="5000"/>
                  </a:prstClr>
                </a:solidFill>
                <a:latin typeface="Times New Roman" panose="02020603050405020304" pitchFamily="18" charset="0"/>
                <a:cs typeface="Times New Roman" panose="02020603050405020304" pitchFamily="18" charset="0"/>
              </a:rPr>
              <a:t>жұмыстардың</a:t>
            </a:r>
            <a:r>
              <a:rPr lang="ru-RU" dirty="0" smtClean="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көшірмелерін</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дайындайды</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p>
        </p:txBody>
      </p:sp>
      <p:sp>
        <p:nvSpPr>
          <p:cNvPr id="3" name="Скругленный прямоугольник 2"/>
          <p:cNvSpPr/>
          <p:nvPr/>
        </p:nvSpPr>
        <p:spPr>
          <a:xfrm>
            <a:off x="3203848" y="1798021"/>
            <a:ext cx="2736304" cy="474653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lvl="0" indent="-285750" algn="just">
              <a:buFont typeface="Wingdings" panose="05000000000000000000" pitchFamily="2" charset="2"/>
              <a:buChar char="v"/>
            </a:pP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Жұмыс</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қорытындысын</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ұжымда</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smtClean="0">
                <a:solidFill>
                  <a:prstClr val="black">
                    <a:lumMod val="95000"/>
                    <a:lumOff val="5000"/>
                  </a:prstClr>
                </a:solidFill>
                <a:latin typeface="Times New Roman" panose="02020603050405020304" pitchFamily="18" charset="0"/>
                <a:cs typeface="Times New Roman" panose="02020603050405020304" pitchFamily="18" charset="0"/>
              </a:rPr>
              <a:t>талқылайды</a:t>
            </a:r>
            <a:r>
              <a:rPr lang="ru-RU" dirty="0" smtClean="0">
                <a:solidFill>
                  <a:prstClr val="black">
                    <a:lumMod val="95000"/>
                    <a:lumOff val="5000"/>
                  </a:prstClr>
                </a:solidFill>
                <a:latin typeface="Times New Roman" panose="02020603050405020304" pitchFamily="18" charset="0"/>
                <a:cs typeface="Times New Roman" panose="02020603050405020304" pitchFamily="18" charset="0"/>
              </a:rPr>
              <a:t>.</a:t>
            </a:r>
            <a:endParaRPr lang="ru-RU" dirty="0">
              <a:solidFill>
                <a:prstClr val="black">
                  <a:lumMod val="95000"/>
                  <a:lumOff val="5000"/>
                </a:prstClr>
              </a:solidFill>
              <a:latin typeface="Times New Roman" panose="02020603050405020304" pitchFamily="18" charset="0"/>
              <a:cs typeface="Times New Roman" panose="02020603050405020304" pitchFamily="18" charset="0"/>
            </a:endParaRPr>
          </a:p>
          <a:p>
            <a:pPr marL="285750" lvl="0" indent="-285750" algn="just">
              <a:buFont typeface="Wingdings" panose="05000000000000000000" pitchFamily="2" charset="2"/>
              <a:buChar char="v"/>
            </a:pPr>
            <a:r>
              <a:rPr lang="ru-RU" dirty="0" err="1">
                <a:solidFill>
                  <a:prstClr val="black">
                    <a:lumMod val="95000"/>
                    <a:lumOff val="5000"/>
                  </a:prstClr>
                </a:solidFill>
                <a:latin typeface="Times New Roman" panose="02020603050405020304" pitchFamily="18" charset="0"/>
                <a:cs typeface="Times New Roman" panose="02020603050405020304" pitchFamily="18" charset="0"/>
              </a:rPr>
              <a:t>Қажет</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болған</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жағдайда</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нәтижелерге</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немесе</a:t>
            </a:r>
            <a:r>
              <a:rPr lang="ru-RU" dirty="0">
                <a:solidFill>
                  <a:prstClr val="black">
                    <a:lumMod val="95000"/>
                    <a:lumOff val="5000"/>
                  </a:prstClr>
                </a:solidFill>
                <a:latin typeface="Times New Roman" panose="02020603050405020304" pitchFamily="18" charset="0"/>
                <a:cs typeface="Times New Roman" panose="02020603050405020304" pitchFamily="18" charset="0"/>
              </a:rPr>
              <a:t> балл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қою</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кестесіне</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өзгерістер</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енгізеді</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p>
          <a:p>
            <a:pPr marL="285750" lvl="0" indent="-285750" algn="just">
              <a:buFont typeface="Wingdings" panose="05000000000000000000" pitchFamily="2" charset="2"/>
              <a:buChar char="v"/>
            </a:pPr>
            <a:r>
              <a:rPr lang="ru-RU" dirty="0" err="1">
                <a:solidFill>
                  <a:prstClr val="black">
                    <a:lumMod val="95000"/>
                    <a:lumOff val="5000"/>
                  </a:prstClr>
                </a:solidFill>
                <a:latin typeface="Times New Roman" panose="02020603050405020304" pitchFamily="18" charset="0"/>
                <a:cs typeface="Times New Roman" panose="02020603050405020304" pitchFamily="18" charset="0"/>
              </a:rPr>
              <a:t>Отырыс</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хаттамасына</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a:solidFill>
                  <a:prstClr val="black">
                    <a:lumMod val="95000"/>
                    <a:lumOff val="5000"/>
                  </a:prstClr>
                </a:solidFill>
                <a:latin typeface="Times New Roman" panose="02020603050405020304" pitchFamily="18" charset="0"/>
                <a:cs typeface="Times New Roman" panose="02020603050405020304" pitchFamily="18" charset="0"/>
              </a:rPr>
              <a:t>қол</a:t>
            </a:r>
            <a:r>
              <a:rPr lang="ru-RU" dirty="0">
                <a:solidFill>
                  <a:prstClr val="black">
                    <a:lumMod val="95000"/>
                    <a:lumOff val="5000"/>
                  </a:prstClr>
                </a:solidFill>
                <a:latin typeface="Times New Roman" panose="02020603050405020304" pitchFamily="18" charset="0"/>
                <a:cs typeface="Times New Roman" panose="02020603050405020304" pitchFamily="18" charset="0"/>
              </a:rPr>
              <a:t> </a:t>
            </a:r>
            <a:r>
              <a:rPr lang="ru-RU" dirty="0" err="1" smtClean="0">
                <a:solidFill>
                  <a:prstClr val="black">
                    <a:lumMod val="95000"/>
                    <a:lumOff val="5000"/>
                  </a:prstClr>
                </a:solidFill>
                <a:latin typeface="Times New Roman" panose="02020603050405020304" pitchFamily="18" charset="0"/>
                <a:cs typeface="Times New Roman" panose="02020603050405020304" pitchFamily="18" charset="0"/>
              </a:rPr>
              <a:t>қояды</a:t>
            </a:r>
            <a:r>
              <a:rPr lang="ru-RU" dirty="0" smtClean="0">
                <a:solidFill>
                  <a:prstClr val="black">
                    <a:lumMod val="95000"/>
                    <a:lumOff val="5000"/>
                  </a:prstClr>
                </a:solidFill>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6375757" y="1798022"/>
            <a:ext cx="2660739" cy="47465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gn="just">
              <a:buFont typeface="Wingdings" panose="05000000000000000000" pitchFamily="2" charset="2"/>
              <a:buChar char="v"/>
            </a:pP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Б</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ілім</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алушылардың</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жұмыстарын</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қайта</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қарайды</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балдарды</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жоғарылатуы</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төмендетуі</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мүмкін</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v"/>
            </a:pP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Соңғы</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нақты</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балдар</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қаламмен</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қойылады</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v"/>
            </a:pP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Нақты</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балл </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электрондық</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a:solidFill>
                  <a:schemeClr val="tx1">
                    <a:lumMod val="95000"/>
                    <a:lumOff val="5000"/>
                  </a:schemeClr>
                </a:solidFill>
                <a:latin typeface="Times New Roman" panose="02020603050405020304" pitchFamily="18" charset="0"/>
                <a:cs typeface="Times New Roman" panose="02020603050405020304" pitchFamily="18" charset="0"/>
              </a:rPr>
              <a:t>журналға</a:t>
            </a:r>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қойылады</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a:t>
            </a:r>
            <a:endParaRPr lang="ru-RU"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0" y="0"/>
            <a:ext cx="9144000" cy="9144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solidFill>
                  <a:schemeClr val="tx2"/>
                </a:solidFill>
                <a:latin typeface="Times New Roman" panose="02020603050405020304" pitchFamily="18" charset="0"/>
                <a:ea typeface="+mj-ea"/>
                <a:cs typeface="Times New Roman" panose="02020603050405020304" pitchFamily="18" charset="0"/>
              </a:rPr>
              <a:t>Тоқсандық</a:t>
            </a:r>
            <a:r>
              <a:rPr lang="ru-RU" sz="2400" b="1" dirty="0">
                <a:solidFill>
                  <a:schemeClr val="tx2"/>
                </a:solidFill>
                <a:latin typeface="Times New Roman" panose="02020603050405020304" pitchFamily="18" charset="0"/>
                <a:ea typeface="+mj-ea"/>
                <a:cs typeface="Times New Roman" panose="02020603050405020304" pitchFamily="18" charset="0"/>
              </a:rPr>
              <a:t> </a:t>
            </a:r>
            <a:r>
              <a:rPr lang="ru-RU" sz="2400" b="1" dirty="0" err="1">
                <a:solidFill>
                  <a:schemeClr val="tx2"/>
                </a:solidFill>
                <a:latin typeface="Times New Roman" panose="02020603050405020304" pitchFamily="18" charset="0"/>
                <a:ea typeface="+mj-ea"/>
                <a:cs typeface="Times New Roman" panose="02020603050405020304" pitchFamily="18" charset="0"/>
              </a:rPr>
              <a:t>жиынтық</a:t>
            </a:r>
            <a:r>
              <a:rPr lang="ru-RU" sz="2400" b="1" dirty="0">
                <a:solidFill>
                  <a:schemeClr val="tx2"/>
                </a:solidFill>
                <a:latin typeface="Times New Roman" panose="02020603050405020304" pitchFamily="18" charset="0"/>
                <a:ea typeface="+mj-ea"/>
                <a:cs typeface="Times New Roman" panose="02020603050405020304" pitchFamily="18" charset="0"/>
              </a:rPr>
              <a:t> </a:t>
            </a:r>
            <a:r>
              <a:rPr lang="ru-RU" sz="2400" b="1" dirty="0" err="1">
                <a:solidFill>
                  <a:schemeClr val="tx2"/>
                </a:solidFill>
                <a:latin typeface="Times New Roman" panose="02020603050405020304" pitchFamily="18" charset="0"/>
                <a:ea typeface="+mj-ea"/>
                <a:cs typeface="Times New Roman" panose="02020603050405020304" pitchFamily="18" charset="0"/>
              </a:rPr>
              <a:t>бағалауды</a:t>
            </a:r>
            <a:r>
              <a:rPr lang="ru-RU" sz="2400" b="1" dirty="0">
                <a:solidFill>
                  <a:schemeClr val="tx2"/>
                </a:solidFill>
                <a:latin typeface="Times New Roman" panose="02020603050405020304" pitchFamily="18" charset="0"/>
                <a:ea typeface="+mj-ea"/>
                <a:cs typeface="Times New Roman" panose="02020603050405020304" pitchFamily="18" charset="0"/>
              </a:rPr>
              <a:t> </a:t>
            </a:r>
            <a:r>
              <a:rPr lang="ru-RU" sz="2400" b="1" dirty="0" err="1">
                <a:solidFill>
                  <a:schemeClr val="tx2"/>
                </a:solidFill>
                <a:latin typeface="Times New Roman" panose="02020603050405020304" pitchFamily="18" charset="0"/>
                <a:ea typeface="+mj-ea"/>
                <a:cs typeface="Times New Roman" panose="02020603050405020304" pitchFamily="18" charset="0"/>
              </a:rPr>
              <a:t>модерациялау</a:t>
            </a:r>
            <a:r>
              <a:rPr lang="ru-RU" sz="2400" b="1" dirty="0">
                <a:solidFill>
                  <a:schemeClr val="tx2"/>
                </a:solidFill>
                <a:latin typeface="Times New Roman" panose="02020603050405020304" pitchFamily="18" charset="0"/>
                <a:ea typeface="+mj-ea"/>
                <a:cs typeface="Times New Roman" panose="02020603050405020304" pitchFamily="18" charset="0"/>
              </a:rPr>
              <a:t> </a:t>
            </a:r>
            <a:r>
              <a:rPr lang="ru-RU" sz="2400" b="1" dirty="0" err="1">
                <a:solidFill>
                  <a:schemeClr val="tx2"/>
                </a:solidFill>
                <a:latin typeface="Times New Roman" panose="02020603050405020304" pitchFamily="18" charset="0"/>
                <a:ea typeface="+mj-ea"/>
                <a:cs typeface="Times New Roman" panose="02020603050405020304" pitchFamily="18" charset="0"/>
              </a:rPr>
              <a:t>үдерісі</a:t>
            </a:r>
            <a:r>
              <a:rPr lang="ru-RU" sz="2400" b="1" dirty="0">
                <a:solidFill>
                  <a:schemeClr val="tx2"/>
                </a:solidFill>
                <a:latin typeface="Times New Roman" panose="02020603050405020304" pitchFamily="18" charset="0"/>
                <a:ea typeface="+mj-ea"/>
                <a:cs typeface="Times New Roman" panose="02020603050405020304" pitchFamily="18" charset="0"/>
              </a:rPr>
              <a:t> </a:t>
            </a:r>
            <a:r>
              <a:rPr lang="ru-RU" sz="2400" b="1" dirty="0" err="1">
                <a:solidFill>
                  <a:schemeClr val="tx2"/>
                </a:solidFill>
                <a:latin typeface="Times New Roman" panose="02020603050405020304" pitchFamily="18" charset="0"/>
                <a:ea typeface="+mj-ea"/>
                <a:cs typeface="Times New Roman" panose="02020603050405020304" pitchFamily="18" charset="0"/>
              </a:rPr>
              <a:t>белгілі</a:t>
            </a:r>
            <a:r>
              <a:rPr lang="ru-RU" sz="2400" b="1" dirty="0">
                <a:solidFill>
                  <a:schemeClr val="tx2"/>
                </a:solidFill>
                <a:latin typeface="Times New Roman" panose="02020603050405020304" pitchFamily="18" charset="0"/>
                <a:ea typeface="+mj-ea"/>
                <a:cs typeface="Times New Roman" panose="02020603050405020304" pitchFamily="18" charset="0"/>
              </a:rPr>
              <a:t> </a:t>
            </a:r>
            <a:r>
              <a:rPr lang="ru-RU" sz="2400" b="1" dirty="0" err="1">
                <a:solidFill>
                  <a:schemeClr val="tx2"/>
                </a:solidFill>
                <a:latin typeface="Times New Roman" panose="02020603050405020304" pitchFamily="18" charset="0"/>
                <a:ea typeface="+mj-ea"/>
                <a:cs typeface="Times New Roman" panose="02020603050405020304" pitchFamily="18" charset="0"/>
              </a:rPr>
              <a:t>бір</a:t>
            </a:r>
            <a:r>
              <a:rPr lang="ru-RU" sz="2400" b="1" dirty="0">
                <a:solidFill>
                  <a:schemeClr val="tx2"/>
                </a:solidFill>
                <a:latin typeface="Times New Roman" panose="02020603050405020304" pitchFamily="18" charset="0"/>
                <a:ea typeface="+mj-ea"/>
                <a:cs typeface="Times New Roman" panose="02020603050405020304" pitchFamily="18" charset="0"/>
              </a:rPr>
              <a:t> </a:t>
            </a:r>
            <a:r>
              <a:rPr lang="ru-RU" sz="2400" b="1" dirty="0" err="1">
                <a:solidFill>
                  <a:schemeClr val="tx2"/>
                </a:solidFill>
                <a:latin typeface="Times New Roman" panose="02020603050405020304" pitchFamily="18" charset="0"/>
                <a:ea typeface="+mj-ea"/>
                <a:cs typeface="Times New Roman" panose="02020603050405020304" pitchFamily="18" charset="0"/>
              </a:rPr>
              <a:t>тәртіппен</a:t>
            </a:r>
            <a:r>
              <a:rPr lang="ru-RU" sz="2400" b="1" dirty="0">
                <a:solidFill>
                  <a:schemeClr val="tx2"/>
                </a:solidFill>
                <a:latin typeface="Times New Roman" panose="02020603050405020304" pitchFamily="18" charset="0"/>
                <a:ea typeface="+mj-ea"/>
                <a:cs typeface="Times New Roman" panose="02020603050405020304" pitchFamily="18" charset="0"/>
              </a:rPr>
              <a:t> </a:t>
            </a:r>
            <a:r>
              <a:rPr lang="ru-RU" sz="2400" b="1" dirty="0" err="1" smtClean="0">
                <a:solidFill>
                  <a:schemeClr val="tx2"/>
                </a:solidFill>
                <a:latin typeface="Times New Roman" panose="02020603050405020304" pitchFamily="18" charset="0"/>
                <a:ea typeface="+mj-ea"/>
                <a:cs typeface="Times New Roman" panose="02020603050405020304" pitchFamily="18" charset="0"/>
              </a:rPr>
              <a:t>жүргізіледі</a:t>
            </a:r>
            <a:endParaRPr lang="ru-RU" sz="2400" b="1" dirty="0">
              <a:solidFill>
                <a:schemeClr val="tx2"/>
              </a:solidFill>
              <a:latin typeface="Times New Roman" panose="02020603050405020304" pitchFamily="18" charset="0"/>
              <a:ea typeface="+mj-ea"/>
              <a:cs typeface="Times New Roman" panose="02020603050405020304" pitchFamily="18" charset="0"/>
            </a:endParaRPr>
          </a:p>
        </p:txBody>
      </p:sp>
      <p:sp>
        <p:nvSpPr>
          <p:cNvPr id="6" name="Скругленный прямоугольник 5"/>
          <p:cNvSpPr/>
          <p:nvPr/>
        </p:nvSpPr>
        <p:spPr>
          <a:xfrm>
            <a:off x="179511" y="1052736"/>
            <a:ext cx="2589311" cy="5029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dirty="0" err="1" smtClean="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Модерацияға</a:t>
            </a:r>
            <a:r>
              <a:rPr lang="ru-RU" b="1" i="1" dirty="0" smtClean="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i="1" dirty="0" err="1">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дейін</a:t>
            </a:r>
            <a:r>
              <a:rPr lang="ru-RU" b="1" dirty="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a:t>
            </a:r>
            <a:endParaRPr lang="ru-RU"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3384158" y="1052736"/>
            <a:ext cx="2376264" cy="5029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i="1" dirty="0" smtClean="0">
                <a:solidFill>
                  <a:schemeClr val="tx1">
                    <a:lumMod val="95000"/>
                    <a:lumOff val="5000"/>
                  </a:schemeClr>
                </a:solidFill>
                <a:latin typeface="Times New Roman" panose="02020603050405020304" pitchFamily="18" charset="0"/>
                <a:cs typeface="Times New Roman" panose="02020603050405020304" pitchFamily="18" charset="0"/>
              </a:rPr>
              <a:t>Модерация кезінде:</a:t>
            </a:r>
            <a:endParaRPr lang="ru-RU" b="1"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6375757" y="1052736"/>
            <a:ext cx="2653553" cy="5029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i="1" dirty="0" smtClean="0">
                <a:solidFill>
                  <a:schemeClr val="tx1">
                    <a:lumMod val="95000"/>
                    <a:lumOff val="5000"/>
                  </a:schemeClr>
                </a:solidFill>
                <a:latin typeface="Times New Roman" panose="02020603050405020304" pitchFamily="18" charset="0"/>
                <a:cs typeface="Times New Roman" panose="02020603050405020304" pitchFamily="18" charset="0"/>
              </a:rPr>
              <a:t>Модерациядан кейін:</a:t>
            </a:r>
            <a:endParaRPr lang="ru-RU" b="1"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0" name="Стрелка вниз 9"/>
          <p:cNvSpPr/>
          <p:nvPr/>
        </p:nvSpPr>
        <p:spPr>
          <a:xfrm>
            <a:off x="1124075" y="1542803"/>
            <a:ext cx="484632" cy="242368"/>
          </a:xfrm>
          <a:prstGeom prst="down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atin typeface="Times New Roman" panose="02020603050405020304" pitchFamily="18" charset="0"/>
              <a:cs typeface="Times New Roman" panose="02020603050405020304" pitchFamily="18" charset="0"/>
            </a:endParaRPr>
          </a:p>
        </p:txBody>
      </p:sp>
      <p:sp>
        <p:nvSpPr>
          <p:cNvPr id="11" name="Стрелка вниз 10"/>
          <p:cNvSpPr/>
          <p:nvPr/>
        </p:nvSpPr>
        <p:spPr>
          <a:xfrm>
            <a:off x="4329974" y="1575214"/>
            <a:ext cx="484632" cy="242368"/>
          </a:xfrm>
          <a:prstGeom prst="down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atin typeface="Times New Roman" panose="02020603050405020304" pitchFamily="18" charset="0"/>
              <a:cs typeface="Times New Roman" panose="02020603050405020304" pitchFamily="18" charset="0"/>
            </a:endParaRPr>
          </a:p>
        </p:txBody>
      </p:sp>
      <p:sp>
        <p:nvSpPr>
          <p:cNvPr id="12" name="Стрелка вниз 11"/>
          <p:cNvSpPr/>
          <p:nvPr/>
        </p:nvSpPr>
        <p:spPr>
          <a:xfrm>
            <a:off x="7535873" y="1555653"/>
            <a:ext cx="484632" cy="242368"/>
          </a:xfrm>
          <a:prstGeom prst="down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43434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564904"/>
            <a:ext cx="8072494" cy="1763685"/>
          </a:xfrm>
        </p:spPr>
        <p:txBody>
          <a:bodyPr>
            <a:noAutofit/>
          </a:bodyPr>
          <a:lstStyle/>
          <a:p>
            <a:pPr algn="ctr"/>
            <a:r>
              <a:rPr lang="kk-KZ" sz="2800" dirty="0" smtClean="0">
                <a:solidFill>
                  <a:schemeClr val="tx1"/>
                </a:solidFill>
                <a:latin typeface="Times New Roman" pitchFamily="18" charset="0"/>
                <a:cs typeface="Times New Roman" pitchFamily="18" charset="0"/>
              </a:rPr>
              <a:t>Критериальная система оценивания достижений обучающихся</a:t>
            </a: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
        <p:nvSpPr>
          <p:cNvPr id="4" name="Заголовок 1"/>
          <p:cNvSpPr txBox="1">
            <a:spLocks/>
          </p:cNvSpPr>
          <p:nvPr/>
        </p:nvSpPr>
        <p:spPr>
          <a:xfrm>
            <a:off x="611560" y="1052736"/>
            <a:ext cx="8072494" cy="1763685"/>
          </a:xfrm>
          <a:prstGeom prst="rect">
            <a:avLst/>
          </a:prstGeom>
        </p:spPr>
        <p:txBody>
          <a:bodyPr vert="horz" anchor="b">
            <a:noAutofit/>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2800" b="1" i="0" u="none" strike="noStrike" kern="1200" cap="none" spc="0" normalizeH="0" baseline="0" noProof="0" dirty="0" smtClean="0">
                <a:ln>
                  <a:noFill/>
                </a:ln>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Білім алушылардың оқу жетістіктерін критериалды бағалау жүйесі</a:t>
            </a:r>
            <a: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endParaRPr kumimoji="0" lang="ru-RU" sz="28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5085184"/>
            <a:ext cx="3960440" cy="5517232"/>
          </a:xfrm>
        </p:spPr>
        <p:txBody>
          <a:bodyPr>
            <a:noAutofit/>
          </a:bodyPr>
          <a:lstStyle/>
          <a:p>
            <a:pPr algn="l"/>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t>
            </a:r>
            <a:br>
              <a:rPr lang="kk-KZ" sz="2600" dirty="0" smtClean="0">
                <a:solidFill>
                  <a:schemeClr val="tx1"/>
                </a:solidFill>
                <a:latin typeface="Times New Roman" pitchFamily="18" charset="0"/>
                <a:cs typeface="Times New Roman" pitchFamily="18" charset="0"/>
              </a:rPr>
            </a:br>
            <a:r>
              <a:rPr lang="kk-KZ" sz="2600" dirty="0" smtClean="0">
                <a:solidFill>
                  <a:schemeClr val="tx1"/>
                </a:solidFill>
                <a:latin typeface="Times New Roman" pitchFamily="18" charset="0"/>
                <a:cs typeface="Times New Roman" pitchFamily="18" charset="0"/>
              </a:rPr>
              <a:t/>
            </a:r>
            <a:br>
              <a:rPr lang="kk-KZ" sz="2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ru-RU" sz="2400" dirty="0" err="1" smtClean="0">
                <a:solidFill>
                  <a:schemeClr val="tx1"/>
                </a:solidFill>
                <a:latin typeface="Times New Roman" pitchFamily="18" charset="0"/>
                <a:cs typeface="Times New Roman" pitchFamily="18" charset="0"/>
              </a:rPr>
              <a:t>Критериалды</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бағалау </a:t>
            </a:r>
            <a:br>
              <a:rPr lang="ru-RU" sz="2400" dirty="0" err="1" smtClean="0">
                <a:solidFill>
                  <a:schemeClr val="tx1"/>
                </a:solidFill>
                <a:latin typeface="Times New Roman" pitchFamily="18" charset="0"/>
                <a:cs typeface="Times New Roman" pitchFamily="18" charset="0"/>
              </a:rPr>
            </a:br>
            <a:r>
              <a:rPr lang="ru-RU" sz="2400" dirty="0" err="1" smtClean="0">
                <a:solidFill>
                  <a:schemeClr val="tx1"/>
                </a:solidFill>
                <a:latin typeface="Times New Roman" pitchFamily="18" charset="0"/>
                <a:cs typeface="Times New Roman" pitchFamily="18" charset="0"/>
              </a:rPr>
              <a:t>жүйесінің мазмұны:</a:t>
            </a:r>
            <a:r>
              <a:rPr lang="ru-RU" sz="2800" dirty="0" smtClean="0">
                <a:solidFill>
                  <a:schemeClr val="tx1"/>
                </a:solidFill>
                <a:latin typeface="Times New Roman" pitchFamily="18" charset="0"/>
                <a:cs typeface="Times New Roman" pitchFamily="18" charset="0"/>
              </a:rPr>
              <a:t/>
            </a:r>
            <a:br>
              <a:rPr lang="ru-RU" sz="28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Стандарт;</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Оқу бағдарламасы;</a:t>
            </a: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Оқу жоспары</a:t>
            </a:r>
            <a:r>
              <a:rPr lang="ru-RU" sz="2400" dirty="0" smtClean="0">
                <a:solidFill>
                  <a:schemeClr val="tx1"/>
                </a:solidFill>
                <a:latin typeface="Times New Roman" pitchFamily="18" charset="0"/>
                <a:cs typeface="Times New Roman" pitchFamily="18" charset="0"/>
              </a:rPr>
              <a:t>;</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Критериалды</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бағалауды өткізу тәртібі;</a:t>
            </a: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Нұсқаулық;</a:t>
            </a: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t>
            </a:r>
            <a:r>
              <a:rPr lang="kk-KZ" sz="2400" dirty="0" smtClean="0">
                <a:solidFill>
                  <a:schemeClr val="tx1"/>
                </a:solidFill>
                <a:latin typeface="Times New Roman" pitchFamily="18" charset="0"/>
                <a:cs typeface="Times New Roman" pitchFamily="18" charset="0"/>
              </a:rPr>
              <a:t>Т</a:t>
            </a:r>
            <a:r>
              <a:rPr lang="ru-RU" sz="2400" dirty="0" err="1" smtClean="0">
                <a:solidFill>
                  <a:schemeClr val="tx1"/>
                </a:solidFill>
                <a:latin typeface="Times New Roman" pitchFamily="18" charset="0"/>
                <a:cs typeface="Times New Roman" pitchFamily="18" charset="0"/>
              </a:rPr>
              <a:t>апсырмалар</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жинағы;</a:t>
            </a: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Әдістемелік ұсыныстар.</a:t>
            </a: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ru-RU" sz="2600" dirty="0" smtClean="0">
                <a:solidFill>
                  <a:schemeClr val="tx1"/>
                </a:solidFill>
                <a:latin typeface="Times New Roman" pitchFamily="18" charset="0"/>
                <a:cs typeface="Times New Roman" pitchFamily="18" charset="0"/>
              </a:rPr>
              <a:t/>
            </a:r>
            <a:br>
              <a:rPr lang="ru-RU" sz="2600" dirty="0" smtClean="0">
                <a:solidFill>
                  <a:schemeClr val="tx1"/>
                </a:solidFill>
                <a:latin typeface="Times New Roman" pitchFamily="18" charset="0"/>
                <a:cs typeface="Times New Roman" pitchFamily="18" charset="0"/>
              </a:rPr>
            </a:br>
            <a:r>
              <a:rPr lang="ru-RU" sz="2800" dirty="0" smtClean="0"/>
              <a:t/>
            </a:r>
            <a:br>
              <a:rPr lang="ru-RU" sz="2800" dirty="0" smtClean="0"/>
            </a:b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kk-KZ" sz="2600" dirty="0" smtClean="0">
                <a:latin typeface="Times New Roman" pitchFamily="18" charset="0"/>
                <a:cs typeface="Times New Roman" pitchFamily="18" charset="0"/>
              </a:rPr>
              <a:t/>
            </a:r>
            <a:br>
              <a:rPr lang="kk-KZ"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r>
              <a:rPr lang="ru-RU" sz="2400" dirty="0" smtClean="0"/>
              <a:t/>
            </a:r>
            <a:br>
              <a:rPr lang="ru-RU" sz="2400" dirty="0" smtClean="0"/>
            </a:br>
            <a:r>
              <a:rPr lang="ru-RU" sz="2400" dirty="0" smtClean="0"/>
              <a:t/>
            </a:r>
            <a:br>
              <a:rPr lang="ru-RU" sz="2400" dirty="0" smtClean="0"/>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
        <p:nvSpPr>
          <p:cNvPr id="3" name="Прямоугольник 2"/>
          <p:cNvSpPr/>
          <p:nvPr/>
        </p:nvSpPr>
        <p:spPr>
          <a:xfrm>
            <a:off x="9072563" y="3631655"/>
            <a:ext cx="2286000" cy="769441"/>
          </a:xfrm>
          <a:prstGeom prst="rect">
            <a:avLst/>
          </a:prstGeom>
        </p:spPr>
        <p:txBody>
          <a:bodyPr>
            <a:spAutoFit/>
          </a:bodyPr>
          <a:lstStyle/>
          <a:p>
            <a:r>
              <a:rPr lang="ru-RU" sz="2600" b="1" dirty="0" smtClean="0">
                <a:solidFill>
                  <a:prstClr val="black"/>
                </a:solidFill>
                <a:effectLst>
                  <a:outerShdw blurRad="31750" dist="25400" dir="5400000" algn="tl" rotWithShape="0">
                    <a:srgbClr val="000000">
                      <a:alpha val="25000"/>
                    </a:srgbClr>
                  </a:outerShdw>
                </a:effectLst>
                <a:latin typeface="Times New Roman" pitchFamily="18" charset="0"/>
                <a:ea typeface="+mj-ea"/>
                <a:cs typeface="Times New Roman" pitchFamily="18" charset="0"/>
              </a:rPr>
              <a:t/>
            </a:r>
            <a:br>
              <a:rPr lang="ru-RU" sz="2600" b="1" dirty="0" smtClean="0">
                <a:solidFill>
                  <a:prstClr val="black"/>
                </a:solidFill>
                <a:effectLst>
                  <a:outerShdw blurRad="31750" dist="25400" dir="5400000" algn="tl" rotWithShape="0">
                    <a:srgbClr val="000000">
                      <a:alpha val="25000"/>
                    </a:srgbClr>
                  </a:outerShdw>
                </a:effectLst>
                <a:latin typeface="Times New Roman" pitchFamily="18" charset="0"/>
                <a:ea typeface="+mj-ea"/>
                <a:cs typeface="Times New Roman" pitchFamily="18" charset="0"/>
              </a:rPr>
            </a:br>
            <a:endParaRPr lang="ru-RU" dirty="0"/>
          </a:p>
        </p:txBody>
      </p:sp>
      <p:sp>
        <p:nvSpPr>
          <p:cNvPr id="4" name="Заголовок 1"/>
          <p:cNvSpPr txBox="1">
            <a:spLocks/>
          </p:cNvSpPr>
          <p:nvPr/>
        </p:nvSpPr>
        <p:spPr>
          <a:xfrm>
            <a:off x="4535488" y="4077072"/>
            <a:ext cx="4608512" cy="6336704"/>
          </a:xfrm>
          <a:prstGeom prst="rect">
            <a:avLst/>
          </a:prstGeom>
        </p:spPr>
        <p:txBody>
          <a:bodyPr vert="horz" anchor="b">
            <a:no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4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24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t>
            </a:r>
            <a:br>
              <a:rPr kumimoji="0" lang="kk-KZ"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1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4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Содержание системы </a:t>
            </a:r>
            <a:br>
              <a:rPr kumimoji="0" lang="ru-RU" sz="24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400" b="1" i="0" u="none" strike="noStrike" kern="1200" cap="none" spc="0" normalizeH="0" baseline="0" noProof="0" dirty="0" err="1"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критериального</a:t>
            </a:r>
            <a:r>
              <a:rPr kumimoji="0" lang="ru-RU" sz="24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оценивания:</a:t>
            </a:r>
            <a:r>
              <a:rPr kumimoji="0" lang="ru-RU" sz="32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32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endParaRPr kumimoji="0" lang="ru-RU" sz="32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Стандарт;</a:t>
            </a:r>
            <a:b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Учебная программа;</a:t>
            </a:r>
            <a:b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Учебный план;</a:t>
            </a:r>
            <a:b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Порядок проведения </a:t>
            </a:r>
            <a:r>
              <a:rPr kumimoji="0" lang="ru-RU" sz="2000" b="1" i="0" u="none" strike="noStrike" kern="1200" cap="none" spc="0" normalizeH="0" baseline="0" noProof="0" dirty="0" err="1"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критериального</a:t>
            </a: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t>
            </a:r>
            <a:b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оценивания;</a:t>
            </a:r>
            <a:b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Руководство по </a:t>
            </a:r>
            <a:r>
              <a:rPr kumimoji="0" lang="ru-RU" sz="2000" b="1" i="0" u="none" strike="noStrike" kern="1200" cap="none" spc="0" normalizeH="0" baseline="0" noProof="0" dirty="0" err="1"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критериальному</a:t>
            </a: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t>
            </a:r>
            <a:b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оцениванию для учителей;</a:t>
            </a:r>
            <a:b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Сборники заданий по форматив-ному оцениванию;</a:t>
            </a:r>
            <a:b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0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Методические рекомендация.</a:t>
            </a:r>
            <a:r>
              <a:rPr kumimoji="0" lang="ru-RU"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2600" b="1"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ru-RU"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2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2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ru-RU" sz="2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4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kk-KZ" sz="2400" b="0" i="0" u="none" strike="noStrike" kern="1200" cap="none" spc="0" normalizeH="0" baseline="0" noProof="0" dirty="0" smtClean="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1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ru-RU" sz="28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endParaRPr kumimoji="0" lang="ru-RU" sz="28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072563" y="3631655"/>
            <a:ext cx="2286000" cy="769441"/>
          </a:xfrm>
          <a:prstGeom prst="rect">
            <a:avLst/>
          </a:prstGeom>
        </p:spPr>
        <p:txBody>
          <a:bodyPr>
            <a:spAutoFit/>
          </a:bodyPr>
          <a:lstStyle/>
          <a:p>
            <a:r>
              <a:rPr lang="ru-RU" sz="2600" b="1" dirty="0" smtClean="0">
                <a:solidFill>
                  <a:prstClr val="black"/>
                </a:solidFill>
                <a:effectLst>
                  <a:outerShdw blurRad="31750" dist="25400" dir="5400000" algn="tl" rotWithShape="0">
                    <a:srgbClr val="000000">
                      <a:alpha val="25000"/>
                    </a:srgbClr>
                  </a:outerShdw>
                </a:effectLst>
                <a:latin typeface="Times New Roman" pitchFamily="18" charset="0"/>
                <a:ea typeface="+mj-ea"/>
                <a:cs typeface="Times New Roman" pitchFamily="18" charset="0"/>
              </a:rPr>
              <a:t/>
            </a:r>
            <a:br>
              <a:rPr lang="ru-RU" sz="2600" b="1" dirty="0" smtClean="0">
                <a:solidFill>
                  <a:prstClr val="black"/>
                </a:solidFill>
                <a:effectLst>
                  <a:outerShdw blurRad="31750" dist="25400" dir="5400000" algn="tl" rotWithShape="0">
                    <a:srgbClr val="000000">
                      <a:alpha val="25000"/>
                    </a:srgbClr>
                  </a:outerShdw>
                </a:effectLst>
                <a:latin typeface="Times New Roman" pitchFamily="18" charset="0"/>
                <a:ea typeface="+mj-ea"/>
                <a:cs typeface="Times New Roman" pitchFamily="18" charset="0"/>
              </a:rPr>
            </a:br>
            <a:endParaRPr lang="ru-RU" dirty="0"/>
          </a:p>
        </p:txBody>
      </p:sp>
      <p:pic>
        <p:nvPicPr>
          <p:cNvPr id="2050" name="Picture 2"/>
          <p:cNvPicPr>
            <a:picLocks noChangeAspect="1" noChangeArrowheads="1"/>
          </p:cNvPicPr>
          <p:nvPr/>
        </p:nvPicPr>
        <p:blipFill>
          <a:blip r:embed="rId2" cstate="print"/>
          <a:srcRect/>
          <a:stretch>
            <a:fillRect/>
          </a:stretch>
        </p:blipFill>
        <p:spPr bwMode="auto">
          <a:xfrm>
            <a:off x="1403648" y="836712"/>
            <a:ext cx="6840760" cy="4056451"/>
          </a:xfrm>
          <a:prstGeom prst="rect">
            <a:avLst/>
          </a:prstGeom>
          <a:noFill/>
          <a:ln w="9525">
            <a:noFill/>
            <a:miter lim="800000"/>
            <a:headEnd/>
            <a:tailEnd/>
          </a:ln>
        </p:spPr>
      </p:pic>
      <p:sp>
        <p:nvSpPr>
          <p:cNvPr id="7" name="Прямоугольник 6"/>
          <p:cNvSpPr/>
          <p:nvPr/>
        </p:nvSpPr>
        <p:spPr>
          <a:xfrm>
            <a:off x="1547664" y="332656"/>
            <a:ext cx="6768752" cy="369332"/>
          </a:xfrm>
          <a:prstGeom prst="rect">
            <a:avLst/>
          </a:prstGeom>
        </p:spPr>
        <p:txBody>
          <a:bodyPr wrap="square">
            <a:spAutoFit/>
          </a:bodyPr>
          <a:lstStyle/>
          <a:p>
            <a:r>
              <a:rPr lang="ru-RU" b="1" dirty="0" smtClean="0"/>
              <a:t>      СТРУКТУРА КРИТЕРИАЛЬНОГО ОЦЕНИВАНИЯ</a:t>
            </a: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2204864"/>
            <a:ext cx="8072494" cy="1763685"/>
          </a:xfrm>
        </p:spPr>
        <p:txBody>
          <a:bodyPr>
            <a:noAutofit/>
          </a:bodyPr>
          <a:lstStyle/>
          <a:p>
            <a:pPr algn="ctr"/>
            <a:r>
              <a:rPr lang="kk-KZ" sz="4000" dirty="0" smtClean="0">
                <a:solidFill>
                  <a:schemeClr val="tx1"/>
                </a:solidFill>
                <a:latin typeface="Times New Roman" pitchFamily="18" charset="0"/>
                <a:cs typeface="Times New Roman" pitchFamily="18" charset="0"/>
              </a:rPr>
              <a:t>Формативное оценивание</a:t>
            </a:r>
            <a:r>
              <a:rPr lang="ru-RU" sz="3600" dirty="0" smtClean="0"/>
              <a:t/>
            </a:r>
            <a:br>
              <a:rPr lang="ru-RU" sz="3600" dirty="0" smtClean="0"/>
            </a:br>
            <a:endParaRPr lang="ru-RU" sz="3600" b="1" dirty="0">
              <a:solidFill>
                <a:schemeClr val="tx1"/>
              </a:solidFill>
              <a:latin typeface="Times New Roman" pitchFamily="18" charset="0"/>
              <a:cs typeface="Times New Roman" pitchFamily="18" charset="0"/>
            </a:endParaRPr>
          </a:p>
        </p:txBody>
      </p:sp>
      <p:sp>
        <p:nvSpPr>
          <p:cNvPr id="4" name="Заголовок 1"/>
          <p:cNvSpPr txBox="1">
            <a:spLocks/>
          </p:cNvSpPr>
          <p:nvPr/>
        </p:nvSpPr>
        <p:spPr>
          <a:xfrm>
            <a:off x="628995" y="908720"/>
            <a:ext cx="8072494" cy="1763685"/>
          </a:xfrm>
          <a:prstGeom prst="rect">
            <a:avLst/>
          </a:prstGeom>
        </p:spPr>
        <p:txBody>
          <a:bodyPr vert="horz" anchor="b">
            <a:noAutofit/>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000" b="1" i="0" u="none" strike="noStrike" kern="1200" cap="none" spc="0" normalizeH="0" baseline="0" noProof="0" dirty="0" smtClean="0">
                <a:ln>
                  <a:noFill/>
                </a:ln>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Қалыптастырушы бағалау</a:t>
            </a:r>
            <a:r>
              <a:rPr kumimoji="0" lang="ru-RU" sz="3600" b="1" i="0" u="none" strike="noStrike" kern="1200" cap="none" spc="0" normalizeH="0" baseline="0" noProof="0" dirty="0" smtClean="0">
                <a:ln>
                  <a:noFill/>
                </a:ln>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a:r>
            <a:br>
              <a:rPr kumimoji="0" lang="ru-RU" sz="3600" b="1" i="0" u="none" strike="noStrike" kern="1200" cap="none" spc="0" normalizeH="0" baseline="0" noProof="0" dirty="0" smtClean="0">
                <a:ln>
                  <a:noFill/>
                </a:ln>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br>
            <a:endParaRPr kumimoji="0" lang="ru-RU" sz="3600" b="1" i="0" u="none" strike="noStrike" kern="1200" cap="none" spc="0" normalizeH="0" baseline="0" noProof="0" dirty="0">
              <a:ln>
                <a:noFill/>
              </a:ln>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42737304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0"/>
            <a:ext cx="8072494" cy="6120680"/>
          </a:xfrm>
        </p:spPr>
        <p:txBody>
          <a:bodyPr>
            <a:noAutofit/>
          </a:bodyPr>
          <a:lstStyle/>
          <a:p>
            <a:pPr algn="ct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2600" b="0" dirty="0" smtClean="0">
                <a:solidFill>
                  <a:schemeClr val="tx1"/>
                </a:solidFill>
                <a:latin typeface="Times New Roman" pitchFamily="18" charset="0"/>
                <a:cs typeface="Times New Roman" pitchFamily="18" charset="0"/>
              </a:rPr>
              <a:t>Әрбір сабақ оқыту мақсаттары мен оларға жету критерийлерін айту/көрсетуден басталуы керек. Білім алушы қойылған оқу мақсатын түсінуі, ұғынуы және оған қалай қол жеткізуге болатынын білуі тиіс.</a:t>
            </a:r>
            <a:br>
              <a:rPr lang="kk-KZ" sz="2600" b="0" dirty="0" smtClean="0">
                <a:solidFill>
                  <a:schemeClr val="tx1"/>
                </a:solidFill>
                <a:latin typeface="Times New Roman" pitchFamily="18" charset="0"/>
                <a:cs typeface="Times New Roman" pitchFamily="18" charset="0"/>
              </a:rPr>
            </a:br>
            <a:r>
              <a:rPr lang="kk-KZ" sz="2600" b="0" dirty="0" smtClean="0">
                <a:solidFill>
                  <a:schemeClr val="tx1"/>
                </a:solidFill>
                <a:latin typeface="Times New Roman" pitchFamily="18" charset="0"/>
                <a:cs typeface="Times New Roman" pitchFamily="18" charset="0"/>
              </a:rPr>
              <a:t/>
            </a:r>
            <a:br>
              <a:rPr lang="kk-KZ" sz="2600" b="0" dirty="0" smtClean="0">
                <a:solidFill>
                  <a:schemeClr val="tx1"/>
                </a:solidFill>
                <a:latin typeface="Times New Roman" pitchFamily="18" charset="0"/>
                <a:cs typeface="Times New Roman" pitchFamily="18" charset="0"/>
              </a:rPr>
            </a:br>
            <a:r>
              <a:rPr lang="ru-RU" sz="2600" b="0" dirty="0" smtClean="0">
                <a:solidFill>
                  <a:schemeClr val="tx1"/>
                </a:solidFill>
                <a:latin typeface="Times New Roman" pitchFamily="18" charset="0"/>
                <a:cs typeface="Times New Roman" pitchFamily="18" charset="0"/>
              </a:rPr>
              <a:t>Каждый урок должен начинаться с озвучивания/показа целей обучения и критериев их достижения. Обучающийся должен понять, осмыслить  поставленную цель обучения и знать, как ее можно достичь. </a:t>
            </a:r>
            <a:br>
              <a:rPr lang="ru-RU" sz="2600" b="0" dirty="0" smtClean="0">
                <a:solidFill>
                  <a:schemeClr val="tx1"/>
                </a:solidFill>
                <a:latin typeface="Times New Roman" pitchFamily="18" charset="0"/>
                <a:cs typeface="Times New Roman" pitchFamily="18" charset="0"/>
              </a:rPr>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836712"/>
            <a:ext cx="8072494" cy="5661248"/>
          </a:xfrm>
        </p:spPr>
        <p:txBody>
          <a:bodyPr>
            <a:noAutofit/>
          </a:bodyPr>
          <a:lstStyle/>
          <a:p>
            <a:pPr algn="ct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2400" dirty="0" smtClean="0">
                <a:solidFill>
                  <a:schemeClr val="tx1"/>
                </a:solidFill>
                <a:latin typeface="Times New Roman" pitchFamily="18" charset="0"/>
                <a:cs typeface="Times New Roman" pitchFamily="18" charset="0"/>
              </a:rPr>
              <a:t>Оқытудағы ілгерілік туралы деректер жинау үшін әр сабақ барысында қалыптастырушы бағалау жүзеге асырылады. </a:t>
            </a:r>
            <a:br>
              <a:rPr lang="kk-KZ" sz="2400" dirty="0" smtClean="0">
                <a:solidFill>
                  <a:schemeClr val="tx1"/>
                </a:solidFill>
                <a:latin typeface="Times New Roman" pitchFamily="18" charset="0"/>
                <a:cs typeface="Times New Roman" pitchFamily="18" charset="0"/>
              </a:rPr>
            </a:br>
            <a:r>
              <a:rPr lang="kk-KZ" sz="2400" dirty="0" smtClean="0">
                <a:solidFill>
                  <a:schemeClr val="tx1"/>
                </a:solidFill>
                <a:latin typeface="Times New Roman" pitchFamily="18" charset="0"/>
                <a:cs typeface="Times New Roman" pitchFamily="18" charset="0"/>
              </a:rPr>
              <a:t/>
            </a:r>
            <a:br>
              <a:rPr lang="kk-KZ" sz="2400" dirty="0" smtClean="0">
                <a:solidFill>
                  <a:schemeClr val="tx1"/>
                </a:solidFill>
                <a:latin typeface="Times New Roman" pitchFamily="18" charset="0"/>
                <a:cs typeface="Times New Roman" pitchFamily="18" charset="0"/>
              </a:rPr>
            </a:br>
            <a:r>
              <a:rPr lang="kk-KZ" sz="2400" dirty="0" smtClean="0">
                <a:solidFill>
                  <a:schemeClr val="tx1"/>
                </a:solidFill>
                <a:latin typeface="Times New Roman" pitchFamily="18" charset="0"/>
                <a:cs typeface="Times New Roman" pitchFamily="18" charset="0"/>
              </a:rPr>
              <a:t/>
            </a:r>
            <a:br>
              <a:rPr lang="kk-KZ"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Для сбора данных о прогрессе в обучении в течение каждого урока осуществляется </a:t>
            </a:r>
            <a:r>
              <a:rPr lang="ru-RU" sz="2400" dirty="0" err="1" smtClean="0">
                <a:solidFill>
                  <a:schemeClr val="tx1"/>
                </a:solidFill>
                <a:latin typeface="Times New Roman" pitchFamily="18" charset="0"/>
                <a:cs typeface="Times New Roman" pitchFamily="18" charset="0"/>
              </a:rPr>
              <a:t>формативное</a:t>
            </a:r>
            <a:r>
              <a:rPr lang="ru-RU" sz="2400" dirty="0" smtClean="0">
                <a:solidFill>
                  <a:schemeClr val="tx1"/>
                </a:solidFill>
                <a:latin typeface="Times New Roman" pitchFamily="18" charset="0"/>
                <a:cs typeface="Times New Roman" pitchFamily="18" charset="0"/>
              </a:rPr>
              <a:t> оценивание. </a:t>
            </a: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2060848"/>
            <a:ext cx="8072494" cy="5661248"/>
          </a:xfrm>
        </p:spPr>
        <p:txBody>
          <a:bodyPr>
            <a:noAutofit/>
          </a:bodyPr>
          <a:lstStyle/>
          <a:p>
            <a:pPr algn="ct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2200" b="0" dirty="0" smtClean="0">
                <a:solidFill>
                  <a:schemeClr val="tx1"/>
                </a:solidFill>
                <a:latin typeface="Times New Roman" pitchFamily="18" charset="0"/>
                <a:cs typeface="Times New Roman" pitchFamily="18" charset="0"/>
              </a:rPr>
              <a:t/>
            </a:r>
            <a:br>
              <a:rPr lang="kk-KZ" sz="22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Қалыптастырушы бағалауды өткізер алдында білім алушыларды оқыту мақсаттары және бағалау критерийлерімен таныстыру маңызды. Тапсырманы орындау кезінде неге назар аудару қажет екенін білім алушыларға түсінікті болу үшін бағалау критерийлерінің мағынасын түсіндіру қажет.</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2400" b="0" dirty="0" smtClean="0">
                <a:solidFill>
                  <a:schemeClr val="tx1"/>
                </a:solidFill>
                <a:latin typeface="Times New Roman" pitchFamily="18" charset="0"/>
                <a:cs typeface="Times New Roman" pitchFamily="18" charset="0"/>
              </a:rPr>
              <a:t>Перед проведением </a:t>
            </a:r>
            <a:r>
              <a:rPr lang="ru-RU" sz="2400" b="0" dirty="0" err="1" smtClean="0">
                <a:solidFill>
                  <a:schemeClr val="tx1"/>
                </a:solidFill>
                <a:latin typeface="Times New Roman" pitchFamily="18" charset="0"/>
                <a:cs typeface="Times New Roman" pitchFamily="18" charset="0"/>
              </a:rPr>
              <a:t>формативного</a:t>
            </a:r>
            <a:r>
              <a:rPr lang="ru-RU" sz="2400" b="0" dirty="0" smtClean="0">
                <a:solidFill>
                  <a:schemeClr val="tx1"/>
                </a:solidFill>
                <a:latin typeface="Times New Roman" pitchFamily="18" charset="0"/>
                <a:cs typeface="Times New Roman" pitchFamily="18" charset="0"/>
              </a:rPr>
              <a:t> оценивания важно ознакомить  обучающихся с целями обучения и критериями оценивания. Необходимо объяснить значение критериев оценивания, чтобы обучающимся  было понятно, на что необходимо обратить внимание при выполнении задания. </a:t>
            </a:r>
            <a:r>
              <a:rPr lang="ru-RU" sz="2400" dirty="0" smtClean="0"/>
              <a:t/>
            </a:r>
            <a:br>
              <a:rPr lang="ru-RU" sz="2400" dirty="0" smtClean="0"/>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kk-KZ" sz="2400" b="0" dirty="0" smtClean="0">
                <a:solidFill>
                  <a:schemeClr val="tx1"/>
                </a:solidFill>
                <a:latin typeface="Times New Roman" pitchFamily="18" charset="0"/>
                <a:cs typeface="Times New Roman" pitchFamily="18" charset="0"/>
              </a:rPr>
              <a:t/>
            </a:r>
            <a:br>
              <a:rPr lang="kk-KZ" sz="2400" b="0" dirty="0" smtClean="0">
                <a:solidFill>
                  <a:schemeClr val="tx1"/>
                </a:solidFill>
                <a:latin typeface="Times New Roman" pitchFamily="18" charset="0"/>
                <a:cs typeface="Times New Roman" pitchFamily="18" charset="0"/>
              </a:rPr>
            </a:br>
            <a:r>
              <a:rPr lang="ru-RU" sz="1800" dirty="0" smtClean="0"/>
              <a:t/>
            </a:r>
            <a:br>
              <a:rPr lang="ru-RU" sz="1800" dirty="0" smtClean="0"/>
            </a:br>
            <a:r>
              <a:rPr lang="ru-RU" sz="1800" dirty="0" smtClean="0"/>
              <a:t/>
            </a:r>
            <a:br>
              <a:rPr lang="ru-RU" sz="1800" dirty="0" smtClean="0"/>
            </a:br>
            <a:r>
              <a:rPr lang="ru-RU" sz="2800" dirty="0" smtClean="0"/>
              <a:t/>
            </a:r>
            <a:br>
              <a:rPr lang="ru-RU" sz="2800" dirty="0" smtClean="0"/>
            </a:br>
            <a:r>
              <a:rPr lang="ru-RU" sz="2800" dirty="0" smtClean="0"/>
              <a:t/>
            </a:r>
            <a:br>
              <a:rPr lang="ru-RU" sz="2800" dirty="0" smtClean="0"/>
            </a:br>
            <a:endParaRPr lang="ru-RU" sz="2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Составная">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9144</TotalTime>
  <Words>306</Words>
  <Application>Microsoft Office PowerPoint</Application>
  <PresentationFormat>Экран (4:3)</PresentationFormat>
  <Paragraphs>69</Paragraphs>
  <Slides>20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Открытая</vt:lpstr>
      <vt:lpstr>Критериальная система оценивания достижений обучающихся </vt:lpstr>
      <vt:lpstr> ОБ ОСОБЕННОСТЯХ ОРГАНИЗАЦИИ ОБРАЗОВАТЕЛЬНОГО ПРОЦЕССА В ОБЩЕОБРАЗОВАТЕЛЬНЫХ ШКОЛАХ РЕСПУБЛИКИ КАЗАХСТАН В 2017-2018 УЧЕБНОМ ГОДУ   Инструктивно-методическое письмо  </vt:lpstr>
      <vt:lpstr>Критериальная система оценивания достижений обучающихся </vt:lpstr>
      <vt:lpstr>                     Критериалды бағалау  жүйесінің мазмұны:  • Стандарт; • Оқу бағдарламасы; • Оқу жоспары; • Критериалды бағалауды өткізу тәртібі; • Нұсқаулық; • Тапсырмалар жинағы; • Әдістемелік ұсыныстар.                </vt:lpstr>
      <vt:lpstr>Презентация PowerPoint</vt:lpstr>
      <vt:lpstr>Формативное оценивание </vt:lpstr>
      <vt:lpstr>       Әрбір сабақ оқыту мақсаттары мен оларға жету критерийлерін айту/көрсетуден басталуы керек. Білім алушы қойылған оқу мақсатын түсінуі, ұғынуы және оған қалай қол жеткізуге болатынын білуі тиіс.  Каждый урок должен начинаться с озвучивания/показа целей обучения и критериев их достижения. Обучающийся должен понять, осмыслить  поставленную цель обучения и знать, как ее можно достичь.    </vt:lpstr>
      <vt:lpstr>        Оқытудағы ілгерілік туралы деректер жинау үшін әр сабақ барысында қалыптастырушы бағалау жүзеге асырылады.    Для сбора данных о прогрессе в обучении в течение каждого урока осуществляется формативное оценивание.        </vt:lpstr>
      <vt:lpstr>        Қалыптастырушы бағалауды өткізер алдында білім алушыларды оқыту мақсаттары және бағалау критерийлерімен таныстыру маңызды. Тапсырманы орындау кезінде неге назар аудару қажет екенін білім алушыларға түсінікті болу үшін бағалау критерийлерінің мағынасын түсіндіру қажет.  Перед проведением формативного оценивания важно ознакомить  обучающихся с целями обучения и критериями оценивания. Необходимо объяснить значение критериев оценивания, чтобы обучающимся  было понятно, на что необходимо обратить внимание при выполнении задания.         </vt:lpstr>
      <vt:lpstr>         Қалыптастырушы бағалаудың нәтижелерін тіркеу нысанын мұғалімнің өзі анықтайды (сандық, графикалық, балдық).  Форма  регистрации результатов формативного оценивания определяется учителем самостоятельно (цифровая, графическая, балльная).        </vt:lpstr>
      <vt:lpstr>          «Өзін-өзі тану», «Музыка», «Көркем еңбек», «Дене шынықтыру» пәндері бойынша қалыптастырушы бағалау өткізіледі.  Оның қорытындысы бойынша  «есептелінді»/«есептелінген жоқ» бағасы қойылады. Дене шынықтыру пәнінен әр тоқсанның және оқу жылының соңында, ал қалған үш пәннен жартыжылдықтың және оқу жылының соңында «есептелінді»/«есептелінген жоқ» бағасы журналға қойылады.         </vt:lpstr>
      <vt:lpstr>          По предметам «Самопознание», «Художественный труд», «Музыка», «Физическая культура» проводится формативное оценивание, по его итогам выставляется «зачет»/ «незачет».  По физической культуре в конце каждой четверти и учебного года, а по остальным трем предметам – по итогам полугодия и учебного года. Оценка («зачет » / «незачет»)  выставляется в журнал.         </vt:lpstr>
      <vt:lpstr>             Жиынтық бағалау  Суммативное оценивание                </vt:lpstr>
      <vt:lpstr>            Жиынтық бағалау бойынша жұмыстарды орындау барлық білім алушылар үшін міндетті. Бөлім/ортақ тақырыптар және тоқсан бойынша жиынтық бағалауды қайта орындауға рұқсат етілмейді.              </vt:lpstr>
      <vt:lpstr>Тоқсандық жиынтық бағалауды өткізу</vt:lpstr>
      <vt:lpstr>                   Тоқсандық жиынтық бағалау бойынша білім алушылардың оқу нәтижелерін бағалаудың анықтығы мен дәлдігін қамтамасыз ету үшін мұғалімдер модерация процесін өткізеді. Жиынтық бағалауды өткізу мен модерацияны өткізудің арасындағы уақыт 3 жұмыс күнінен артық болмауы тиіс. Модерация аяқталған соң хаттама толтырылады.                </vt:lpstr>
      <vt:lpstr>                   Для обеспечения объективности и прозрачности оценивания результатов обучения обучающихся по суммативному оцениванию за четверть учителями проводится процесс модерации.  Время между проведением суммативной работы и проведением модерации не должно превышать более 3 рабочих дней. По завершению модерации заполняется протокол.                  </vt:lpstr>
      <vt:lpstr>Презентация PowerPoint</vt:lpstr>
      <vt:lpstr>Модерацияны тиімді өткізу үшін жағдайлар</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Гулжаухар</cp:lastModifiedBy>
  <cp:revision>634</cp:revision>
  <cp:lastPrinted>2017-08-25T11:01:14Z</cp:lastPrinted>
  <dcterms:created xsi:type="dcterms:W3CDTF">2016-01-18T04:24:37Z</dcterms:created>
  <dcterms:modified xsi:type="dcterms:W3CDTF">2020-02-27T05:35:53Z</dcterms:modified>
</cp:coreProperties>
</file>