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Action1.xml" ContentType="application/vnd.ms-office.inkAction+xml"/>
  <Override PartName="/ppt/tags/tag4.xml" ContentType="application/vnd.openxmlformats-officedocument.presentationml.tags+xml"/>
  <Override PartName="/ppt/ink/inkAction2.xml" ContentType="application/vnd.ms-office.inkAction+xml"/>
  <Override PartName="/ppt/tags/tag5.xml" ContentType="application/vnd.openxmlformats-officedocument.presentationml.tags+xml"/>
  <Override PartName="/ppt/ink/inkAction3.xml" ContentType="application/vnd.ms-office.inkAction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58" r:id="rId5"/>
    <p:sldId id="354" r:id="rId6"/>
    <p:sldId id="259" r:id="rId7"/>
    <p:sldId id="264" r:id="rId8"/>
    <p:sldId id="268" r:id="rId9"/>
    <p:sldId id="266" r:id="rId10"/>
    <p:sldId id="353" r:id="rId11"/>
    <p:sldId id="263" r:id="rId12"/>
    <p:sldId id="262" r:id="rId13"/>
    <p:sldId id="322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3FF613A-CEC1-4ADD-BF38-BC645BF32DF1}">
          <p14:sldIdLst>
            <p14:sldId id="256"/>
            <p14:sldId id="257"/>
            <p14:sldId id="260"/>
            <p14:sldId id="258"/>
            <p14:sldId id="354"/>
            <p14:sldId id="259"/>
            <p14:sldId id="264"/>
            <p14:sldId id="268"/>
            <p14:sldId id="266"/>
            <p14:sldId id="353"/>
            <p14:sldId id="263"/>
            <p14:sldId id="262"/>
            <p14:sldId id="322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C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04-23T09:10:02.4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6809">
    <iact:property name="dataType"/>
    <iact:actionData xml:id="d0">
      <inkml:trace xmlns:inkml="http://www.w3.org/2003/InkML" xml:id="stk0" contextRef="#ctx0" brushRef="#br0">7026 8574 0,'26'0'74,"24"0"-57,1 0-3,0 0-2,0 0 3,-1 0-3,1 0-1,0 0 5,50 0-3,1 0 7,50 0-6,-101 0 0,50 0-4,-75 0 7,75 0-3,1 0-2,-1 0 4,-50 0 3,0 0-2,50 0 6,-50 0-20,-1 0 12,1 51-1,0-51-3,-26 0 4,1 0-1,-1 0-2,51 76 5,76-76-4,-50 0 4,-102 26 7,51-26-22,-1 0 14,1 0-3,-51 50 60,51-50-36,0 0 0,-1 0-33,1 0 7,0 0 2,-51 26-3,50-26 4,-24 0-2,25 0 0,-1 0 0,1 0 0,0 0-2,0 0 5,-1 0-4,1 50 9,0-50-5,-1 0-12</inkml:trace>
    </iact:actionData>
  </iact:action>
  <iact:action type="add" startTime="28794">
    <iact:property name="dataType"/>
    <iact:actionData xml:id="d1">
      <inkml:trace xmlns:inkml="http://www.w3.org/2003/InkML" xml:id="stk1" contextRef="#ctx0" brushRef="#br0">13648 8448 0,'50'0'120,"1"0"-109,0 0 3,-1 0-2,1 0 0,0 0 39,0 0-39,-1 0 22,1 0-22,0 0-3,0 0 5,-1 0-1,26 0 0,26 0-10,-77 0 10,26 0-4,0 0 3,50 0 1,-50 25 0,0-25-3,-1 0 2,52 0 0,-51 0-1,-1 0 2,-50 51 0,51-51-2,0 0 1,25 0 0,-25 0 0,101 0 0,-101 0 0,75 0 2,-75 0 74,0 0-53,0-26 17,-1 26-40,27 0 2,49 0-12,-24 26 10,-51-26 0,-26 0 14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04-23T09:10:02.4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41243">
    <iact:property name="dataType"/>
    <iact:actionData xml:id="d0">
      <inkml:trace xmlns:inkml="http://www.w3.org/2003/InkML" xml:id="stk0" contextRef="#ctx0" brushRef="#br0">2308 8092 0,'25'0'136,"1"0"-132,405 77 10,-101-1-1,-26-76-3,102 101 5,-26-50 1,-202 25-2,-153-76 1</inkml:trace>
    </iact:actionData>
  </iact:action>
  <iact:action type="add" startTime="42803">
    <iact:property name="dataType"/>
    <iact:actionData xml:id="d1">
      <inkml:trace xmlns:inkml="http://www.w3.org/2003/InkML" xml:id="stk1" contextRef="#ctx0" brushRef="#br0">4058 7940 0,'26'0'118,"24"0"-110,1 0 6,127 0-1,-1 0 1,-50 51-4,0 0 4,127-51 1,-128 25-1,-24-25 6,-51 76-7,50-76 5,-25 0-4,26 51 4,-52-51-5,128 0 0,-76 0 4,-52 0 36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04-23T09:10:02.4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4433">
    <iact:property name="dataType"/>
    <iact:actionData xml:id="d0">
      <inkml:trace xmlns:inkml="http://www.w3.org/2003/InkML" xml:id="stk0" contextRef="#ctx0" brushRef="#br0">5555 7534 0,'-51'0'41,"77"0"194,24 0-227,52 0 1,101 0-1,-102 0 1,26 0-1,-25 0 0,24 0 1,-75 0-2,0 0 2,-26 0-1,26 0 8,0 0 6,76 0-14,-77 0-4,52 0 5,101 77 2,-153-77-7,77 0 8,-101 0-9,24 0 11,1 0-10,0 0 9,25 0-9,-25 0 15,-1 0-11,1 0 8,76 0-13,-76 0 6,50 0-1,26 0 1,51 0-1,25 0 0,-51 0 0,-25-51 1,-77 51-1,77 0 0,-76 0 26,0-51 26,-1 51-49,1 0-3,0 0 0,0 0 0,50 0-5,-50-51 9,0 51-8,-1 0 8</inkml:trace>
    </iact:actionData>
  </iact:action>
  <iact:action type="add" startTime="8880">
    <iact:property name="dataType"/>
    <iact:actionData xml:id="d1">
      <inkml:trace xmlns:inkml="http://www.w3.org/2003/InkML" xml:id="stk1" contextRef="#ctx0" brushRef="#br0">13495 5378 0,'26'0'51,"24"0"-27,1 0-16,76 0-4,-26 0 7,-50 0-2,51 0-2,-52 0-2,77 0 6,-76 0-3,0 0-2,-1 0 5,1 0-6,51 0 2,-52 26 2,77-26-2,-25 0 5,25 50-4,-26-50 0,77 77 0,-77-77 5,51 0-6,0 0-3,-75 50 4,24-50-1,-50 0 8,-26 0-7,1 0-5,-1 0 5,26 0 2,-1 0-3,1 0 2,152 76-2,-152-25 0,101-51 1,-101 0 0,76 0 0,-26 0 0,26 0 0,-76 51 0,50-51 0,-50 0 1,76 25-1,0-25 0,-26 0 0,127 0 0,26 0 0,-51 0 0,-25 0 0,126 0 0,-101-51-1,0 51 0,-76-50 1,-77 50 5,1-51-8,0 51 7,0 0 0,-1 0-4,1 0 0,0 0 0,0 0 1,-1 0-2,1 0 1</inkml:trace>
    </iact:actionData>
  </iact:action>
  <iact:action type="add" startTime="12288">
    <iact:property name="dataType"/>
    <iact:actionData xml:id="d2">
      <inkml:trace xmlns:inkml="http://www.w3.org/2003/InkML" xml:id="stk2" contextRef="#ctx0" brushRef="#br0">22247 6596 0,'51'-51'229,"0"51"-221,0 0-5,75 0 10,27 0-5,-1 0 1,-25 26-5,-26-26 4,26 0 0,51 0 0,-128 0 3,52 0-8,-51 0 5,-26 0 3,26 0-3,-1 0 0,1 0 0,76 0 0,-26 0-4,-50 0 4,76 0 3,-26 0-7,-50 0 9,152 0-9,-101 0 9,-26 0-5,127 0-4,-102 0 8,26 0-8,51 0 8,50 0-4,26 0 0,-153 0 0,26 0-4,-76 0 8,-26 0 2</inkml:trace>
    </iact:actionData>
  </iact:action>
  <iact:action type="add" startTime="15887">
    <iact:property name="dataType"/>
    <iact:actionData xml:id="d3">
      <inkml:trace xmlns:inkml="http://www.w3.org/2003/InkML" xml:id="stk3" contextRef="#ctx0" brushRef="#br0">23414 13343 0,'0'-50'103,"26"50"-75,101 0-20,-51 0 2,76 0-3,-51 0-2,102 0 7,-101 0-9,25 0 10,-26 0-6,26 0-3,0-51 5,-26 51 3,26 0-8,-26 0 8,52-76-9,24 76 6,26 0 4,0 0-6,0 0 2,0 0 0,-51 0-5,-25 0 4,-25 0 0,24 0 0,-75 0 3,51 0-7,-52 0 7,77 0-3,-25 50 0,25-50 1,-26 0-4,26 0 3,25-25 0,-25 25 0,-26 0 1,178-203 0,-228 203-1,76-127 8</inkml:trace>
    </iact:actionData>
  </iact:action>
  <iact:action type="add" startTime="20125">
    <iact:property name="dataType"/>
    <iact:actionData xml:id="d4">
      <inkml:trace xmlns:inkml="http://www.w3.org/2003/InkML" xml:id="stk4" contextRef="#ctx0" brushRef="#br0">19026 18772 0,'0'-26'205,"76"26"-197,152 0 1,-25 0-1,203 0 0,0 0-4,-102 0 8,-50 0-3,-51 0 0,-26 0-1,-24 0 0,50 0 0,-153 0 0,128 0 1,-51 0 0,25 0-2,-51 0 2,102 0-1,-50 0 1,100 0-1,-126 0 1,-25 0-6,24 0 1,-75 0 8,51 0-6,-52 0 2,103 0 0,-103 0 0,52 0 0,-52 0 1,77 0-2,-51 0 2,77 0-1,-103 0 0,52 0 0,101 0 0,-102 0 0,26 0 0,-76 0-1,-51-50 8</inkml:trace>
    </iact:actionData>
  </iact:action>
  <iact:action type="add" startTime="23332">
    <iact:property name="dataType"/>
    <iact:actionData xml:id="d5">
      <inkml:trace xmlns:inkml="http://www.w3.org/2003/InkML" xml:id="stk5" contextRef="#ctx0" brushRef="#br0">9132 18493 0,'25'0'23,"26"-26"-9,76-24-11,0-27 6,0-49 3,101 49-8,-101 1 7,76-25 2,-102 76-3,-25-52 2,178-49 0,-127 50 0,-51 25-8,76 51 5,203-76 0,-152 0 3,0 76-4,0 0-1,76 0 1,-127 0 0,1 0 0,-52 0 0,26 25 0,-26-25-1,-50 0 1,51 0 3,-1 0-3,26 51-1,-76-51 1,50 0 0,26 0 1,-26 0-1,26 50 0,-76-50 0,0 0 0,-1 0 2,52 51-2,-51-51-1,-1 0 2,1 51-1,76-51 3,-76 0-4,-1 0 10,1 0-7,-25 51 216,50-51-222,0 50 13,51 1-13,-1 25 3,103 0 7,-26 0-4,-76-50 5,75-1-12,-125-25 2,-1 51 3,-26-51 0,-24 0 0,25 0 1,-1 0 16,1 0-9,0 0-12,-1 0 17,1 0-12,0 0 6,0 0-6,-51 51 1,50-51-6,1 0 15,0 0-11,-26 0 4,26 0 4,-51-26-7,51 26-2</inkml:trace>
    </iact:actionData>
  </iact:action>
  <iact:action type="add" startTime="25468">
    <iact:property name="dataType"/>
    <iact:actionData xml:id="d6">
      <inkml:trace xmlns:inkml="http://www.w3.org/2003/InkML" xml:id="stk6" contextRef="#ctx0" brushRef="#br0">4870 12861 0,'51'0'129,"50"0"-106,-50 0-11,76 0-4,25 0 0,51 0 1,51 0 0,-127 0-6,50 0 8,-101 0-3,26 0 0,-26 0-1,25 0-3,-50 0 8,101 0-8,0 0 8,-25 0-4,-25 0 2,101 0-6,-153 0 8,1 0-4,0 0 0,-51-50 26,51 50-21,-1 0-6,1-51 1,0 51 0,25 0 0,127-127 0,-76 76 0,-26 51 1,26-76-6,0 76 9,-76 0-4,25-51 1,25 51-1,-50 0 0,76-25 2,-26 25-4,-25-51 3,-25 51 6,-26 0-7,52 26 6,-27-26-9,-24 0 7,101 0-4,-26 0 0,51 0 1,-50 50-1,-1-50 0,-50 0 0,0 0 23,-51-25-26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9BC32-7823-4BD7-8372-851F119D82E2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8A57-3F9F-42EA-A844-6ACA2280A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9BC32-7823-4BD7-8372-851F119D82E2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8A57-3F9F-42EA-A844-6ACA2280A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120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9BC32-7823-4BD7-8372-851F119D82E2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8A57-3F9F-42EA-A844-6ACA2280A5E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9817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9BC32-7823-4BD7-8372-851F119D82E2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8A57-3F9F-42EA-A844-6ACA2280A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97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9BC32-7823-4BD7-8372-851F119D82E2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8A57-3F9F-42EA-A844-6ACA2280A5E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2536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9BC32-7823-4BD7-8372-851F119D82E2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8A57-3F9F-42EA-A844-6ACA2280A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803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9BC32-7823-4BD7-8372-851F119D82E2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8A57-3F9F-42EA-A844-6ACA2280A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883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9BC32-7823-4BD7-8372-851F119D82E2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8A57-3F9F-42EA-A844-6ACA2280A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31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9BC32-7823-4BD7-8372-851F119D82E2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8A57-3F9F-42EA-A844-6ACA2280A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303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9BC32-7823-4BD7-8372-851F119D82E2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8A57-3F9F-42EA-A844-6ACA2280A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98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9BC32-7823-4BD7-8372-851F119D82E2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8A57-3F9F-42EA-A844-6ACA2280A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63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9BC32-7823-4BD7-8372-851F119D82E2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8A57-3F9F-42EA-A844-6ACA2280A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20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9BC32-7823-4BD7-8372-851F119D82E2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8A57-3F9F-42EA-A844-6ACA2280A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03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9BC32-7823-4BD7-8372-851F119D82E2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8A57-3F9F-42EA-A844-6ACA2280A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96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9BC32-7823-4BD7-8372-851F119D82E2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8A57-3F9F-42EA-A844-6ACA2280A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225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9BC32-7823-4BD7-8372-851F119D82E2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8A57-3F9F-42EA-A844-6ACA2280A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56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9BC32-7823-4BD7-8372-851F119D82E2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0D78A57-3F9F-42EA-A844-6ACA2280A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48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microsoft.com/office/2011/relationships/inkAction" Target="../ink/inkAction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microsoft.com/office/2007/relationships/hdphoto" Target="../media/hdphoto1.wdp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1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6.gif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5.mp4"/><Relationship Id="rId7" Type="http://schemas.openxmlformats.org/officeDocument/2006/relationships/hyperlink" Target="../../Downloads/videoplayback%20(1).mp4" TargetMode="External"/><Relationship Id="rId2" Type="http://schemas.microsoft.com/office/2007/relationships/media" Target="../media/media5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6.m4a"/><Relationship Id="rId4" Type="http://schemas.microsoft.com/office/2007/relationships/media" Target="../media/media6.m4a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microsoft.com/office/2011/relationships/inkAction" Target="../ink/inkAction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13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microsoft.com/office/2011/relationships/inkAction" Target="../ink/inkAction2.xml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media10.m4a"/><Relationship Id="rId7" Type="http://schemas.openxmlformats.org/officeDocument/2006/relationships/image" Target="../media/image16.jpe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DA58A90-FB8B-47A8-815B-8C6F5B3FFF69}"/>
              </a:ext>
            </a:extLst>
          </p:cNvPr>
          <p:cNvSpPr txBox="1">
            <a:spLocks/>
          </p:cNvSpPr>
          <p:nvPr/>
        </p:nvSpPr>
        <p:spPr>
          <a:xfrm>
            <a:off x="191453" y="1618447"/>
            <a:ext cx="9308147" cy="2783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k-KZ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 тақырыбы:</a:t>
            </a:r>
            <a:br>
              <a:rPr lang="kk-KZ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</a:t>
            </a:r>
            <a:r>
              <a:rPr lang="kk-KZ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дыбысы мен әрпі</a:t>
            </a:r>
            <a:endParaRPr lang="ru-RU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3E4879E7-EE81-4B8D-A38F-FA75FBA4B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16616"/>
      </p:ext>
    </p:extLst>
  </p:cSld>
  <p:clrMapOvr>
    <a:masterClrMapping/>
  </p:clrMapOvr>
  <p:transition spd="slow" advTm="4656">
    <p:comb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Мои рисунки\Изображение\Изображение 169.jpg">
            <a:extLst>
              <a:ext uri="{FF2B5EF4-FFF2-40B4-BE49-F238E27FC236}">
                <a16:creationId xmlns:a16="http://schemas.microsoft.com/office/drawing/2014/main" id="{13ADB50A-7066-4BF7-8DA8-2A72F7DC3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2596" y="285729"/>
            <a:ext cx="3357586" cy="5153299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Picture 2" descr="C:\Documents and Settings\Администратор\Мои документы\Мои рисунки\Изображение\Изображение 170.jpg">
            <a:extLst>
              <a:ext uri="{FF2B5EF4-FFF2-40B4-BE49-F238E27FC236}">
                <a16:creationId xmlns:a16="http://schemas.microsoft.com/office/drawing/2014/main" id="{0517FDC5-654A-4C92-907E-87AF074CD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r="6818"/>
          <a:stretch>
            <a:fillRect/>
          </a:stretch>
        </p:blipFill>
        <p:spPr bwMode="auto">
          <a:xfrm>
            <a:off x="6238876" y="357166"/>
            <a:ext cx="3643338" cy="51539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D4B65F-A2A5-4B4C-953C-0A0E60AE66CE}"/>
              </a:ext>
            </a:extLst>
          </p:cNvPr>
          <p:cNvSpPr/>
          <p:nvPr/>
        </p:nvSpPr>
        <p:spPr>
          <a:xfrm>
            <a:off x="1809720" y="5715016"/>
            <a:ext cx="3929090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Жазу</a:t>
            </a:r>
            <a:r>
              <a:rPr lang="ru-RU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кезінде</a:t>
            </a:r>
            <a:r>
              <a:rPr lang="ru-RU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кеудені</a:t>
            </a:r>
            <a:r>
              <a:rPr lang="ru-RU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партаға тигізбей</a:t>
            </a:r>
            <a:r>
              <a:rPr lang="ru-RU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тік</a:t>
            </a:r>
            <a:r>
              <a:rPr lang="ru-RU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ұстап,</a:t>
            </a:r>
            <a:r>
              <a:rPr lang="ru-RU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еденге табанды толық басып отыру керек</a:t>
            </a:r>
            <a:endParaRPr lang="ru-RU" sz="24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446AE46-9AD2-4BC4-8D36-F544380158E8}"/>
              </a:ext>
            </a:extLst>
          </p:cNvPr>
          <p:cNvSpPr/>
          <p:nvPr/>
        </p:nvSpPr>
        <p:spPr>
          <a:xfrm>
            <a:off x="5810248" y="5715017"/>
            <a:ext cx="4429156" cy="1015663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i="1" dirty="0" err="1">
                <a:ln w="11430"/>
                <a:solidFill>
                  <a:srgbClr val="002060"/>
                </a:solidFill>
                <a:latin typeface="KZ Times New Roman" pitchFamily="18" charset="0"/>
              </a:rPr>
              <a:t>Саусақтарды қалам ұшынан </a:t>
            </a:r>
            <a:r>
              <a:rPr lang="ru-RU" i="1" dirty="0">
                <a:ln w="11430"/>
                <a:solidFill>
                  <a:srgbClr val="002060"/>
                </a:solidFill>
                <a:latin typeface="KZ Times New Roman" pitchFamily="18" charset="0"/>
              </a:rPr>
              <a:t>1см </a:t>
            </a:r>
            <a:r>
              <a:rPr lang="ru-RU" i="1" dirty="0" err="1">
                <a:ln w="11430"/>
                <a:solidFill>
                  <a:srgbClr val="002060"/>
                </a:solidFill>
                <a:latin typeface="KZ Times New Roman" pitchFamily="18" charset="0"/>
              </a:rPr>
              <a:t>немесе</a:t>
            </a:r>
            <a:endParaRPr lang="ru-RU" i="1" dirty="0">
              <a:ln w="11430"/>
              <a:solidFill>
                <a:srgbClr val="002060"/>
              </a:solidFill>
              <a:latin typeface="KZ Times New Roman" pitchFamily="18" charset="0"/>
            </a:endParaRPr>
          </a:p>
          <a:p>
            <a:pPr algn="ctr">
              <a:defRPr/>
            </a:pPr>
            <a:r>
              <a:rPr lang="ru-RU" i="1" dirty="0">
                <a:ln w="11430"/>
                <a:solidFill>
                  <a:srgbClr val="002060"/>
                </a:solidFill>
                <a:latin typeface="KZ Times New Roman" pitchFamily="18" charset="0"/>
              </a:rPr>
              <a:t> 1,5 см </a:t>
            </a:r>
            <a:r>
              <a:rPr lang="ru-RU" i="1" dirty="0" err="1">
                <a:ln w="11430"/>
                <a:solidFill>
                  <a:srgbClr val="002060"/>
                </a:solidFill>
                <a:latin typeface="KZ Times New Roman" pitchFamily="18" charset="0"/>
              </a:rPr>
              <a:t>алыс</a:t>
            </a:r>
            <a:r>
              <a:rPr lang="ru-RU" i="1" dirty="0">
                <a:ln w="11430"/>
                <a:solidFill>
                  <a:srgbClr val="002060"/>
                </a:solidFill>
                <a:latin typeface="KZ Times New Roman" pitchFamily="18" charset="0"/>
              </a:rPr>
              <a:t> </a:t>
            </a:r>
            <a:r>
              <a:rPr lang="ru-RU" i="1" dirty="0" err="1">
                <a:ln w="11430"/>
                <a:solidFill>
                  <a:srgbClr val="002060"/>
                </a:solidFill>
                <a:latin typeface="KZ Times New Roman" pitchFamily="18" charset="0"/>
              </a:rPr>
              <a:t>ұстау керек</a:t>
            </a:r>
            <a:endParaRPr lang="ru-RU" i="1" dirty="0">
              <a:ln w="11430"/>
              <a:solidFill>
                <a:srgbClr val="002060"/>
              </a:solidFill>
              <a:latin typeface="KZ Times New Roman" pitchFamily="18" charset="0"/>
            </a:endParaRPr>
          </a:p>
          <a:p>
            <a:pPr algn="ctr">
              <a:defRPr/>
            </a:pPr>
            <a:endParaRPr lang="ru-RU" sz="2400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KZ Times New Roman" pitchFamily="18" charset="0"/>
            </a:endParaRP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8F036E6F-D65C-4D73-BE9C-40C01235A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22329">
        <p159:morph option="byObject"/>
      </p:transition>
    </mc:Choice>
    <mc:Fallback>
      <p:transition spd="slow" advTm="223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974E507-81C6-4182-8B58-C9008543532D}"/>
              </a:ext>
            </a:extLst>
          </p:cNvPr>
          <p:cNvSpPr/>
          <p:nvPr/>
        </p:nvSpPr>
        <p:spPr>
          <a:xfrm>
            <a:off x="711950" y="78684"/>
            <a:ext cx="6360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Әріпті дәптерге жазамыз</a:t>
            </a:r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662B66C-D0B8-487C-9B04-26645619C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87" r="-554" b="19783"/>
          <a:stretch/>
        </p:blipFill>
        <p:spPr bwMode="auto">
          <a:xfrm>
            <a:off x="1413588" y="1134738"/>
            <a:ext cx="7447401" cy="437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0C930730-9BBC-42BD-9AAE-5873D2CA6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761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8120">
        <p15:prstTrans prst="curtains"/>
      </p:transition>
    </mc:Choice>
    <mc:Fallback>
      <p:transition spd="slow" advTm="18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7900E3-FD05-45CB-8D53-E5E3CA468703}"/>
              </a:ext>
            </a:extLst>
          </p:cNvPr>
          <p:cNvSpPr txBox="1"/>
          <p:nvPr/>
        </p:nvSpPr>
        <p:spPr>
          <a:xfrm>
            <a:off x="428596" y="1357298"/>
            <a:ext cx="9144064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k-KZ" sz="40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4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0F11C68-A9DD-456D-BF99-94D6A4C525E9}"/>
              </a:ext>
            </a:extLst>
          </p:cNvPr>
          <p:cNvSpPr/>
          <p:nvPr/>
        </p:nvSpPr>
        <p:spPr>
          <a:xfrm>
            <a:off x="873760" y="406511"/>
            <a:ext cx="6360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Сөздерді оқы</a:t>
            </a:r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81D5BF3-A6B6-4F77-B938-B1BED1B400C3}"/>
              </a:ext>
            </a:extLst>
          </p:cNvPr>
          <p:cNvSpPr/>
          <p:nvPr/>
        </p:nvSpPr>
        <p:spPr>
          <a:xfrm>
            <a:off x="873759" y="1480409"/>
            <a:ext cx="10462597" cy="18774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4000" b="1" spc="50" dirty="0">
                <a:ln w="11430"/>
                <a:solidFill>
                  <a:srgbClr val="FF0000"/>
                </a:solidFill>
                <a:latin typeface="KZ Times New Roman" pitchFamily="18" charset="0"/>
              </a:rPr>
              <a:t>а ю</a:t>
            </a:r>
            <a:r>
              <a:rPr lang="kk-KZ" sz="4000" b="1" spc="50" dirty="0">
                <a:ln w="11430"/>
                <a:solidFill>
                  <a:srgbClr val="002060"/>
                </a:solidFill>
                <a:latin typeface="KZ Times New Roman" pitchFamily="18" charset="0"/>
              </a:rPr>
              <a:t>   </a:t>
            </a:r>
            <a:r>
              <a:rPr lang="kk-KZ" sz="4000" b="1" spc="50" dirty="0">
                <a:ln w="11430"/>
                <a:solidFill>
                  <a:srgbClr val="0070C0"/>
                </a:solidFill>
                <a:latin typeface="KZ Times New Roman" pitchFamily="18" charset="0"/>
              </a:rPr>
              <a:t>қ</a:t>
            </a:r>
            <a:r>
              <a:rPr lang="kk-KZ" sz="4000" b="1" spc="50" dirty="0">
                <a:ln w="11430"/>
                <a:solidFill>
                  <a:srgbClr val="FF0000"/>
                </a:solidFill>
                <a:latin typeface="KZ Times New Roman" pitchFamily="18" charset="0"/>
              </a:rPr>
              <a:t>о ю   </a:t>
            </a:r>
            <a:r>
              <a:rPr lang="kk-KZ" sz="4000" b="1" spc="50" dirty="0">
                <a:ln w="11430"/>
                <a:solidFill>
                  <a:srgbClr val="0070C0"/>
                </a:solidFill>
                <a:latin typeface="KZ Times New Roman" pitchFamily="18" charset="0"/>
              </a:rPr>
              <a:t>қ</a:t>
            </a:r>
            <a:r>
              <a:rPr lang="kk-KZ" sz="4000" b="1" spc="50" dirty="0">
                <a:ln w="11430"/>
                <a:solidFill>
                  <a:srgbClr val="FF0000"/>
                </a:solidFill>
                <a:latin typeface="KZ Times New Roman" pitchFamily="18" charset="0"/>
              </a:rPr>
              <a:t>ұ ю   </a:t>
            </a:r>
            <a:r>
              <a:rPr lang="kk-KZ" sz="4000" b="1" spc="50" dirty="0">
                <a:ln w="11430"/>
                <a:solidFill>
                  <a:srgbClr val="0070C0"/>
                </a:solidFill>
                <a:latin typeface="KZ Times New Roman" pitchFamily="18" charset="0"/>
              </a:rPr>
              <a:t>с</a:t>
            </a:r>
            <a:r>
              <a:rPr lang="kk-KZ" sz="4000" b="1" spc="50" dirty="0">
                <a:ln w="11430"/>
                <a:solidFill>
                  <a:srgbClr val="FF0000"/>
                </a:solidFill>
                <a:latin typeface="KZ Times New Roman" pitchFamily="18" charset="0"/>
              </a:rPr>
              <a:t>ү ю    е</a:t>
            </a:r>
            <a:r>
              <a:rPr lang="kk-KZ" sz="4000" b="1" spc="50" dirty="0">
                <a:ln w="11430"/>
                <a:solidFill>
                  <a:srgbClr val="002060"/>
                </a:solidFill>
                <a:latin typeface="KZ Times New Roman" pitchFamily="18" charset="0"/>
              </a:rPr>
              <a:t> </a:t>
            </a:r>
            <a:r>
              <a:rPr lang="kk-KZ" sz="4000" b="1" spc="50" dirty="0">
                <a:ln w="11430"/>
                <a:solidFill>
                  <a:srgbClr val="0070C0"/>
                </a:solidFill>
                <a:latin typeface="KZ Times New Roman" pitchFamily="18" charset="0"/>
              </a:rPr>
              <a:t>с</a:t>
            </a:r>
            <a:r>
              <a:rPr lang="kk-KZ" sz="4000" b="1" spc="50" dirty="0">
                <a:ln w="11430"/>
                <a:solidFill>
                  <a:srgbClr val="FF0000"/>
                </a:solidFill>
                <a:latin typeface="KZ Times New Roman" pitchFamily="18" charset="0"/>
              </a:rPr>
              <a:t>е ю     а</a:t>
            </a:r>
            <a:r>
              <a:rPr lang="kk-KZ" sz="4000" b="1" spc="50" dirty="0">
                <a:ln w="11430"/>
                <a:solidFill>
                  <a:srgbClr val="002060"/>
                </a:solidFill>
                <a:latin typeface="KZ Times New Roman" pitchFamily="18" charset="0"/>
              </a:rPr>
              <a:t> </a:t>
            </a:r>
            <a:r>
              <a:rPr lang="kk-KZ" sz="4000" b="1" spc="50" dirty="0">
                <a:ln w="11430"/>
                <a:solidFill>
                  <a:srgbClr val="0070C0"/>
                </a:solidFill>
                <a:latin typeface="KZ Times New Roman" pitchFamily="18" charset="0"/>
              </a:rPr>
              <a:t>з</a:t>
            </a:r>
            <a:r>
              <a:rPr lang="kk-KZ" sz="4000" b="1" spc="50" dirty="0">
                <a:ln w="11430"/>
                <a:solidFill>
                  <a:srgbClr val="FF0000"/>
                </a:solidFill>
                <a:latin typeface="KZ Times New Roman" pitchFamily="18" charset="0"/>
              </a:rPr>
              <a:t>а ю</a:t>
            </a:r>
          </a:p>
          <a:p>
            <a:pPr>
              <a:defRPr/>
            </a:pPr>
            <a:r>
              <a:rPr lang="kk-KZ" sz="4000" b="1" spc="50" dirty="0">
                <a:ln w="11430"/>
                <a:solidFill>
                  <a:srgbClr val="FF0000"/>
                </a:solidFill>
                <a:latin typeface="KZ Times New Roman" pitchFamily="18" charset="0"/>
              </a:rPr>
              <a:t>   о ю   </a:t>
            </a:r>
            <a:r>
              <a:rPr lang="kk-KZ" sz="4000" b="1" spc="50" dirty="0">
                <a:ln w="11430"/>
                <a:solidFill>
                  <a:srgbClr val="0070C0"/>
                </a:solidFill>
                <a:latin typeface="KZ Times New Roman" pitchFamily="18" charset="0"/>
              </a:rPr>
              <a:t>қ</a:t>
            </a:r>
            <a:r>
              <a:rPr lang="kk-KZ" sz="4000" b="1" spc="50" dirty="0">
                <a:ln w="11430"/>
                <a:solidFill>
                  <a:srgbClr val="FF0000"/>
                </a:solidFill>
                <a:latin typeface="KZ Times New Roman" pitchFamily="18" charset="0"/>
              </a:rPr>
              <a:t>и ю   </a:t>
            </a:r>
            <a:r>
              <a:rPr lang="kk-KZ" sz="4000" b="1" spc="50" dirty="0">
                <a:ln w="11430"/>
                <a:solidFill>
                  <a:srgbClr val="0070C0"/>
                </a:solidFill>
                <a:latin typeface="KZ Times New Roman" pitchFamily="18" charset="0"/>
              </a:rPr>
              <a:t>т</a:t>
            </a:r>
            <a:r>
              <a:rPr lang="kk-KZ" sz="4000" b="1" spc="50" dirty="0">
                <a:ln w="11430"/>
                <a:solidFill>
                  <a:srgbClr val="FF0000"/>
                </a:solidFill>
                <a:latin typeface="KZ Times New Roman" pitchFamily="18" charset="0"/>
              </a:rPr>
              <a:t>ү ю   </a:t>
            </a:r>
            <a:r>
              <a:rPr lang="kk-KZ" sz="4000" b="1" spc="50" dirty="0">
                <a:ln w="11430"/>
                <a:solidFill>
                  <a:srgbClr val="0070C0"/>
                </a:solidFill>
                <a:latin typeface="KZ Times New Roman" pitchFamily="18" charset="0"/>
              </a:rPr>
              <a:t>к</a:t>
            </a:r>
            <a:r>
              <a:rPr lang="kk-KZ" sz="4000" b="1" spc="50" dirty="0">
                <a:ln w="11430"/>
                <a:solidFill>
                  <a:srgbClr val="FF0000"/>
                </a:solidFill>
                <a:latin typeface="KZ Times New Roman" pitchFamily="18" charset="0"/>
              </a:rPr>
              <a:t>ү ю   ү</a:t>
            </a:r>
            <a:r>
              <a:rPr lang="kk-KZ" sz="4000" b="1" spc="50" dirty="0">
                <a:ln w="11430"/>
                <a:solidFill>
                  <a:srgbClr val="0070C0"/>
                </a:solidFill>
                <a:latin typeface="KZ Times New Roman" pitchFamily="18" charset="0"/>
              </a:rPr>
              <a:t>л к</a:t>
            </a:r>
            <a:r>
              <a:rPr lang="kk-KZ" sz="4000" b="1" spc="50" dirty="0">
                <a:ln w="11430"/>
                <a:solidFill>
                  <a:srgbClr val="FF0000"/>
                </a:solidFill>
                <a:latin typeface="KZ Times New Roman" pitchFamily="18" charset="0"/>
              </a:rPr>
              <a:t>е</a:t>
            </a:r>
            <a:r>
              <a:rPr lang="kk-KZ" sz="4000" b="1" spc="50" dirty="0">
                <a:ln w="11430"/>
                <a:solidFill>
                  <a:srgbClr val="0070C0"/>
                </a:solidFill>
                <a:latin typeface="KZ Times New Roman" pitchFamily="18" charset="0"/>
              </a:rPr>
              <a:t> </a:t>
            </a:r>
            <a:r>
              <a:rPr lang="kk-KZ" sz="4000" b="1" spc="50" dirty="0">
                <a:ln w="11430"/>
                <a:solidFill>
                  <a:srgbClr val="FF0000"/>
                </a:solidFill>
                <a:latin typeface="KZ Times New Roman" pitchFamily="18" charset="0"/>
              </a:rPr>
              <a:t>ю   </a:t>
            </a:r>
            <a:r>
              <a:rPr lang="kk-KZ" sz="4000" b="1" spc="50" dirty="0">
                <a:ln w="11430"/>
                <a:solidFill>
                  <a:srgbClr val="0070C0"/>
                </a:solidFill>
                <a:latin typeface="KZ Times New Roman" pitchFamily="18" charset="0"/>
              </a:rPr>
              <a:t>к</a:t>
            </a:r>
            <a:r>
              <a:rPr lang="kk-KZ" sz="4000" b="1" spc="50" dirty="0">
                <a:ln w="11430"/>
                <a:solidFill>
                  <a:srgbClr val="FF0000"/>
                </a:solidFill>
                <a:latin typeface="KZ Times New Roman" pitchFamily="18" charset="0"/>
              </a:rPr>
              <a:t>ө </a:t>
            </a:r>
            <a:r>
              <a:rPr lang="kk-KZ" sz="4000" b="1" spc="50" dirty="0">
                <a:ln w="11430"/>
                <a:solidFill>
                  <a:srgbClr val="0070C0"/>
                </a:solidFill>
                <a:latin typeface="KZ Times New Roman" pitchFamily="18" charset="0"/>
              </a:rPr>
              <a:t>б</a:t>
            </a:r>
            <a:r>
              <a:rPr lang="kk-KZ" sz="4000" b="1" spc="50" dirty="0">
                <a:ln w="11430"/>
                <a:solidFill>
                  <a:srgbClr val="FF0000"/>
                </a:solidFill>
                <a:latin typeface="KZ Times New Roman" pitchFamily="18" charset="0"/>
              </a:rPr>
              <a:t>е ю   </a:t>
            </a:r>
          </a:p>
          <a:p>
            <a:pPr algn="ctr">
              <a:defRPr/>
            </a:pPr>
            <a:r>
              <a:rPr lang="kk-KZ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Z Times New Roman" pitchFamily="18" charset="0"/>
              </a:rPr>
              <a:t> </a:t>
            </a:r>
            <a:endParaRPr lang="ru-RU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Z Times New Roman" pitchFamily="18" charset="0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79290BCB-6B3F-442A-82EE-FA695F3B4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492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15287">
        <p15:prstTrans prst="origami"/>
      </p:transition>
    </mc:Choice>
    <mc:Fallback>
      <p:transition spd="slow" advTm="152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F3BE8C5-793A-4FED-BD44-DA2E37883F08}"/>
              </a:ext>
            </a:extLst>
          </p:cNvPr>
          <p:cNvSpPr/>
          <p:nvPr/>
        </p:nvSpPr>
        <p:spPr>
          <a:xfrm>
            <a:off x="4946570" y="1798081"/>
            <a:ext cx="2053768" cy="31547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99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4664AB-AA2B-4C02-BE9C-F9E2D7A18A0C}"/>
              </a:ext>
            </a:extLst>
          </p:cNvPr>
          <p:cNvSpPr/>
          <p:nvPr/>
        </p:nvSpPr>
        <p:spPr>
          <a:xfrm>
            <a:off x="4595802" y="1"/>
            <a:ext cx="2743764" cy="221599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3800" b="1" i="1" spc="50" dirty="0" err="1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13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endParaRPr lang="ru-RU" sz="13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F13BD1F-ED76-4C89-BFDA-DA0B663967EC}"/>
              </a:ext>
            </a:extLst>
          </p:cNvPr>
          <p:cNvSpPr/>
          <p:nvPr/>
        </p:nvSpPr>
        <p:spPr>
          <a:xfrm>
            <a:off x="7787149" y="462338"/>
            <a:ext cx="1075936" cy="221599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3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F393DC-09A8-4C06-A15B-BCBD07B8B3EF}"/>
              </a:ext>
            </a:extLst>
          </p:cNvPr>
          <p:cNvSpPr/>
          <p:nvPr/>
        </p:nvSpPr>
        <p:spPr>
          <a:xfrm>
            <a:off x="8261087" y="2581162"/>
            <a:ext cx="1980030" cy="221599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3800" b="1" i="1" spc="50" dirty="0" err="1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</a:t>
            </a:r>
            <a:r>
              <a:rPr lang="ru-RU" sz="13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endParaRPr lang="ru-RU" sz="13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788C679-FACF-4DCC-AEDA-FD7C0206E8FC}"/>
              </a:ext>
            </a:extLst>
          </p:cNvPr>
          <p:cNvSpPr/>
          <p:nvPr/>
        </p:nvSpPr>
        <p:spPr>
          <a:xfrm>
            <a:off x="6528048" y="4437113"/>
            <a:ext cx="2723054" cy="221599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3800" b="1" i="1" spc="50" dirty="0" err="1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13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endParaRPr lang="ru-RU" sz="13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A6B6072-A3D2-4600-A336-CED89C0D22BE}"/>
              </a:ext>
            </a:extLst>
          </p:cNvPr>
          <p:cNvSpPr/>
          <p:nvPr/>
        </p:nvSpPr>
        <p:spPr>
          <a:xfrm>
            <a:off x="3052720" y="4529127"/>
            <a:ext cx="2866490" cy="221599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3800" b="1" i="1" spc="50" dirty="0" err="1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13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endParaRPr lang="ru-RU" sz="13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483CC5-D5F8-4B2F-B88D-E08876DEF185}"/>
              </a:ext>
            </a:extLst>
          </p:cNvPr>
          <p:cNvSpPr/>
          <p:nvPr/>
        </p:nvSpPr>
        <p:spPr>
          <a:xfrm>
            <a:off x="1600744" y="2564905"/>
            <a:ext cx="2079415" cy="221599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3800" b="1" i="1" spc="50" dirty="0" err="1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3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endParaRPr lang="ru-RU" sz="13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B7851BC-453F-4F1E-ABA7-9808E13E2216}"/>
              </a:ext>
            </a:extLst>
          </p:cNvPr>
          <p:cNvSpPr/>
          <p:nvPr/>
        </p:nvSpPr>
        <p:spPr>
          <a:xfrm>
            <a:off x="1709097" y="462339"/>
            <a:ext cx="2079415" cy="221599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3800" b="1" i="1" spc="50" dirty="0" err="1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</a:t>
            </a:r>
            <a:r>
              <a:rPr lang="ru-RU" sz="13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endParaRPr lang="ru-RU" sz="13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82A1D79-9F1C-4337-B122-8501148EA37B}"/>
              </a:ext>
            </a:extLst>
          </p:cNvPr>
          <p:cNvCxnSpPr/>
          <p:nvPr/>
        </p:nvCxnSpPr>
        <p:spPr>
          <a:xfrm>
            <a:off x="5973763" y="1916113"/>
            <a:ext cx="0" cy="1008062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545B60D-A097-46F2-B1B8-2F278411D143}"/>
              </a:ext>
            </a:extLst>
          </p:cNvPr>
          <p:cNvCxnSpPr/>
          <p:nvPr/>
        </p:nvCxnSpPr>
        <p:spPr>
          <a:xfrm flipH="1">
            <a:off x="4151313" y="4556125"/>
            <a:ext cx="1377950" cy="79375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72C300FC-53F0-47D5-8E0C-3AC47C5FCF5F}"/>
              </a:ext>
            </a:extLst>
          </p:cNvPr>
          <p:cNvCxnSpPr/>
          <p:nvPr/>
        </p:nvCxnSpPr>
        <p:spPr>
          <a:xfrm>
            <a:off x="6311901" y="4530726"/>
            <a:ext cx="1152525" cy="792163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D3E8579D-6F0F-4DC7-8B07-5B85CD14794D}"/>
              </a:ext>
            </a:extLst>
          </p:cNvPr>
          <p:cNvCxnSpPr/>
          <p:nvPr/>
        </p:nvCxnSpPr>
        <p:spPr>
          <a:xfrm flipH="1">
            <a:off x="6888163" y="2420938"/>
            <a:ext cx="1079500" cy="76200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E6853C0C-9A8F-4396-8226-460BB4D314CA}"/>
              </a:ext>
            </a:extLst>
          </p:cNvPr>
          <p:cNvCxnSpPr/>
          <p:nvPr/>
        </p:nvCxnSpPr>
        <p:spPr>
          <a:xfrm flipH="1">
            <a:off x="6938964" y="3713163"/>
            <a:ext cx="1322387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6DFE7054-1108-4082-8A4F-F96264B8C70F}"/>
              </a:ext>
            </a:extLst>
          </p:cNvPr>
          <p:cNvCxnSpPr/>
          <p:nvPr/>
        </p:nvCxnSpPr>
        <p:spPr>
          <a:xfrm flipH="1">
            <a:off x="3644900" y="3703638"/>
            <a:ext cx="1322388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150940A7-8BD3-41B9-B569-AC0CDD99F578}"/>
              </a:ext>
            </a:extLst>
          </p:cNvPr>
          <p:cNvCxnSpPr/>
          <p:nvPr/>
        </p:nvCxnSpPr>
        <p:spPr>
          <a:xfrm>
            <a:off x="3946525" y="2297113"/>
            <a:ext cx="1079500" cy="76200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0CDC618-5E81-4852-A540-468B708D798E}"/>
              </a:ext>
            </a:extLst>
          </p:cNvPr>
          <p:cNvSpPr/>
          <p:nvPr/>
        </p:nvSpPr>
        <p:spPr>
          <a:xfrm>
            <a:off x="2381224" y="1"/>
            <a:ext cx="8072494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44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Z Times New Roman" pitchFamily="18" charset="0"/>
              </a:rPr>
              <a:t>Буыннан сөз құра</a:t>
            </a:r>
            <a:endParaRPr lang="ru-RU" sz="4400" b="1" i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Z 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24F63759-24F3-46D6-9E9D-5A1DEC404CB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53200" y="1936080"/>
              <a:ext cx="8429760" cy="4822200"/>
            </p14:xfrm>
          </p:contentPart>
        </mc:Choice>
        <mc:Fallback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24F63759-24F3-46D6-9E9D-5A1DEC404C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37360" y="1872720"/>
                <a:ext cx="8461080" cy="49489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C1AED660-EAC2-4D68-B96A-CA966BA61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2373">
        <p:split orient="vert"/>
      </p:transition>
    </mc:Choice>
    <mc:Fallback>
      <p:transition spd="slow" advTm="3237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5268A95-5E7A-4DD8-BA1A-7C4BA9F3676A}"/>
              </a:ext>
            </a:extLst>
          </p:cNvPr>
          <p:cNvSpPr/>
          <p:nvPr/>
        </p:nvSpPr>
        <p:spPr>
          <a:xfrm>
            <a:off x="1056640" y="467712"/>
            <a:ext cx="69900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/>
            <a:r>
              <a:rPr lang="kk-KZ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ІІІ.Қорытындылау.</a:t>
            </a:r>
          </a:p>
          <a:p>
            <a:pPr marL="18288"/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Балалар,біз бүгін қандай дыбыспен таныстық?</a:t>
            </a:r>
          </a:p>
          <a:p>
            <a:pPr marL="18288"/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-[</a:t>
            </a:r>
            <a:r>
              <a:rPr lang="kk-KZ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kk-KZ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дыбысы қандай дыбыс?</a:t>
            </a:r>
          </a:p>
          <a:p>
            <a:pPr marL="18288"/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-[</a:t>
            </a:r>
            <a:r>
              <a:rPr lang="kk-KZ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kk-KZ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дыбысына байланысты қандай сөздермен таныстық?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9102EDF5-50B0-4C4A-B5A7-2B30F42EE3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386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2400">
        <p14:shred/>
      </p:transition>
    </mc:Choice>
    <mc:Fallback>
      <p:transition spd="slow" advTm="32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EEB3F01-7128-4851-815A-8D4B8C5FB3E0}"/>
              </a:ext>
            </a:extLst>
          </p:cNvPr>
          <p:cNvSpPr/>
          <p:nvPr/>
        </p:nvSpPr>
        <p:spPr>
          <a:xfrm>
            <a:off x="508000" y="386694"/>
            <a:ext cx="88595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Біздің мақсатымыз</a:t>
            </a: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 дыбысы мен әрпімен танысу.</a:t>
            </a:r>
            <a:b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Сөз арасындағы ю әріпінің орнын табу.</a:t>
            </a:r>
            <a:b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дыбысы бар сөздерді оқу және ю әріпін жазу.</a:t>
            </a:r>
            <a:endParaRPr lang="ru-RU" sz="3200" dirty="0"/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EBE1C58D-7A5B-4C63-8EA5-8B27DF0BB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3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3">
        <p14:prism isContent="1"/>
      </p:transition>
    </mc:Choice>
    <mc:Fallback>
      <p:transition spd="slow" advTm="7193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E5E9C4-857C-4485-9571-231730059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6057" y="4445621"/>
            <a:ext cx="3036071" cy="3023878"/>
          </a:xfrm>
          <a:prstGeom prst="rect">
            <a:avLst/>
          </a:prstGeom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BB90AD2F-8898-45CD-93A6-230ACA50E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44" b="92556" l="6556" r="98667">
                        <a14:foregroundMark x1="6556" y1="84333" x2="6556" y2="84333"/>
                        <a14:foregroundMark x1="12111" y1="92556" x2="12111" y2="92556"/>
                        <a14:foregroundMark x1="93556" y1="36556" x2="93556" y2="36556"/>
                        <a14:foregroundMark x1="97889" y1="35778" x2="98667" y2="36222"/>
                        <a14:foregroundMark x1="62778" y1="5444" x2="62778" y2="5444"/>
                        <a14:foregroundMark x1="64444" y1="10556" x2="64444" y2="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2" t="1457" r="-374" b="555"/>
          <a:stretch/>
        </p:blipFill>
        <p:spPr bwMode="auto">
          <a:xfrm rot="1567107">
            <a:off x="6291444" y="3767803"/>
            <a:ext cx="2275568" cy="224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F1CCF4A-9852-46AD-8506-B02E72AB7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278" y="1539512"/>
            <a:ext cx="5299317" cy="512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B7EF0ECE-DCB0-4BBE-A581-7B5BDC129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44" b="92556" l="6556" r="98667">
                        <a14:foregroundMark x1="6556" y1="84333" x2="6556" y2="84333"/>
                        <a14:foregroundMark x1="12111" y1="92556" x2="12111" y2="92556"/>
                        <a14:foregroundMark x1="93556" y1="36556" x2="93556" y2="36556"/>
                        <a14:foregroundMark x1="97889" y1="35778" x2="98667" y2="36222"/>
                        <a14:foregroundMark x1="62778" y1="5444" x2="62778" y2="5444"/>
                        <a14:foregroundMark x1="64444" y1="10556" x2="64444" y2="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2" t="1457" r="-374" b="555"/>
          <a:stretch/>
        </p:blipFill>
        <p:spPr bwMode="auto">
          <a:xfrm>
            <a:off x="8893882" y="2434370"/>
            <a:ext cx="2326717" cy="229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B2250843-DE87-4597-A8E2-0F753CA6B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44" b="92556" l="6556" r="98667">
                        <a14:foregroundMark x1="6556" y1="84333" x2="6556" y2="84333"/>
                        <a14:foregroundMark x1="12111" y1="92556" x2="12111" y2="92556"/>
                        <a14:foregroundMark x1="93556" y1="36556" x2="93556" y2="36556"/>
                        <a14:foregroundMark x1="97889" y1="35778" x2="98667" y2="36222"/>
                        <a14:foregroundMark x1="62778" y1="5444" x2="62778" y2="5444"/>
                        <a14:foregroundMark x1="64444" y1="10556" x2="64444" y2="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2" t="1457" r="-374" b="555"/>
          <a:stretch/>
        </p:blipFill>
        <p:spPr bwMode="auto">
          <a:xfrm>
            <a:off x="8482699" y="849210"/>
            <a:ext cx="2498011" cy="246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7E88103C-17D2-4D35-B040-F95078C55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44" b="92556" l="6556" r="98667">
                        <a14:foregroundMark x1="6556" y1="84333" x2="6556" y2="84333"/>
                        <a14:foregroundMark x1="12111" y1="92556" x2="12111" y2="92556"/>
                        <a14:foregroundMark x1="93556" y1="36556" x2="93556" y2="36556"/>
                        <a14:foregroundMark x1="97889" y1="35778" x2="98667" y2="36222"/>
                        <a14:foregroundMark x1="62778" y1="5444" x2="62778" y2="5444"/>
                        <a14:foregroundMark x1="64444" y1="10556" x2="64444" y2="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2" t="1457" r="-374" b="555"/>
          <a:stretch/>
        </p:blipFill>
        <p:spPr bwMode="auto">
          <a:xfrm>
            <a:off x="6248400" y="900440"/>
            <a:ext cx="2275568" cy="224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62F40EC-1038-479E-A6E4-ABAED94EF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44" b="92556" l="6556" r="98667">
                        <a14:foregroundMark x1="6556" y1="84333" x2="6556" y2="84333"/>
                        <a14:foregroundMark x1="12111" y1="92556" x2="12111" y2="92556"/>
                        <a14:foregroundMark x1="93556" y1="36556" x2="93556" y2="36556"/>
                        <a14:foregroundMark x1="97889" y1="35778" x2="98667" y2="36222"/>
                        <a14:foregroundMark x1="62778" y1="5444" x2="62778" y2="5444"/>
                        <a14:foregroundMark x1="64444" y1="10556" x2="64444" y2="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2" t="1457" r="-374" b="555"/>
          <a:stretch/>
        </p:blipFill>
        <p:spPr bwMode="auto">
          <a:xfrm>
            <a:off x="4072914" y="527353"/>
            <a:ext cx="2011268" cy="198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BF7FC2A8-B9C1-448D-98CC-21112CAAC8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90A3DCC7-B994-461C-A087-1312CD5E56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7C5C75-B1AA-47A4-A4FA-936296D68D24}"/>
              </a:ext>
            </a:extLst>
          </p:cNvPr>
          <p:cNvSpPr txBox="1"/>
          <p:nvPr/>
        </p:nvSpPr>
        <p:spPr>
          <a:xfrm rot="19582008">
            <a:off x="4042340" y="1284902"/>
            <a:ext cx="1985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Дыбыс дегеніміз не?</a:t>
            </a:r>
            <a:endParaRPr lang="ru-RU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CD17FE-FB72-4AEC-B8F6-EE3BA320049A}"/>
              </a:ext>
            </a:extLst>
          </p:cNvPr>
          <p:cNvSpPr txBox="1"/>
          <p:nvPr/>
        </p:nvSpPr>
        <p:spPr>
          <a:xfrm rot="19812913">
            <a:off x="6095447" y="1596846"/>
            <a:ext cx="2519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Дыбыс нешеге бөлінеді?Қандай</a:t>
            </a:r>
            <a:r>
              <a:rPr lang="en-US" b="1" dirty="0"/>
              <a:t>-</a:t>
            </a:r>
            <a:r>
              <a:rPr lang="kk-KZ" b="1" dirty="0"/>
              <a:t>қандай?</a:t>
            </a:r>
            <a:endParaRPr lang="ru-RU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F8CE62-3F38-40C6-90E0-60CAC4D19FE6}"/>
              </a:ext>
            </a:extLst>
          </p:cNvPr>
          <p:cNvSpPr txBox="1"/>
          <p:nvPr/>
        </p:nvSpPr>
        <p:spPr>
          <a:xfrm rot="19529290">
            <a:off x="8358068" y="2033122"/>
            <a:ext cx="2408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Дыбысты</a:t>
            </a:r>
            <a:r>
              <a:rPr lang="ru-RU" b="1" dirty="0"/>
              <a:t> </a:t>
            </a:r>
            <a:r>
              <a:rPr lang="ru-RU" b="1" dirty="0" err="1"/>
              <a:t>таңбалап</a:t>
            </a:r>
            <a:r>
              <a:rPr lang="ru-RU" b="1" dirty="0"/>
              <a:t> </a:t>
            </a:r>
            <a:r>
              <a:rPr lang="ru-RU" b="1" dirty="0" err="1"/>
              <a:t>жазсақ</a:t>
            </a:r>
            <a:r>
              <a:rPr lang="ru-RU" b="1" dirty="0"/>
              <a:t> не </a:t>
            </a:r>
            <a:r>
              <a:rPr lang="ru-RU" b="1" dirty="0" err="1"/>
              <a:t>болады</a:t>
            </a:r>
            <a:r>
              <a:rPr lang="kk-KZ" b="1" dirty="0"/>
              <a:t>?</a:t>
            </a:r>
            <a:endParaRPr lang="ru-RU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2BA80D-D02B-40B7-BEE4-FDDE09A56C2B}"/>
              </a:ext>
            </a:extLst>
          </p:cNvPr>
          <p:cNvSpPr txBox="1"/>
          <p:nvPr/>
        </p:nvSpPr>
        <p:spPr>
          <a:xfrm rot="18982221">
            <a:off x="8681832" y="3397634"/>
            <a:ext cx="251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Қазақ әліпбиінде неше әріп бар?</a:t>
            </a:r>
            <a:endParaRPr lang="ru-RU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79B564-842E-49B1-A960-EBFB51E36692}"/>
              </a:ext>
            </a:extLst>
          </p:cNvPr>
          <p:cNvSpPr txBox="1"/>
          <p:nvPr/>
        </p:nvSpPr>
        <p:spPr>
          <a:xfrm rot="20981222">
            <a:off x="6156092" y="4590214"/>
            <a:ext cx="251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Ф дыбысы қандай дыбыс?</a:t>
            </a:r>
            <a:endParaRPr lang="ru-RU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5158F-735B-4FC7-B423-F2D91B6434A2}"/>
              </a:ext>
            </a:extLst>
          </p:cNvPr>
          <p:cNvSpPr txBox="1"/>
          <p:nvPr/>
        </p:nvSpPr>
        <p:spPr>
          <a:xfrm rot="20658189">
            <a:off x="8433722" y="5611041"/>
            <a:ext cx="2519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Фонтан сөзіне дыбыстық талдау жаса</a:t>
            </a:r>
            <a:endParaRPr lang="ru-RU" b="1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9C5AC5-E8BC-4421-B004-B36C1BC69F32}"/>
              </a:ext>
            </a:extLst>
          </p:cNvPr>
          <p:cNvSpPr/>
          <p:nvPr/>
        </p:nvSpPr>
        <p:spPr>
          <a:xfrm>
            <a:off x="372113" y="217192"/>
            <a:ext cx="10332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Өткенді қайталау.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Қоянға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көмек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берейік.Ол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тапсырмаларды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орында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k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F3CFB616-5F5A-4BF5-8650-8241A40BAD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E0E4C3D5-248C-4CBA-A614-7B7F27B49C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925D9CF1-CC6E-45FE-AA8C-B8B802BDB0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10">
            <a:extLst>
              <a:ext uri="{FF2B5EF4-FFF2-40B4-BE49-F238E27FC236}">
                <a16:creationId xmlns:a16="http://schemas.microsoft.com/office/drawing/2014/main" id="{2A2332FD-5A12-47AA-A720-E402C583C3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AA7F1E6D-763C-4789-9A90-45A53FBA29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0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>
            <a:extLst>
              <a:ext uri="{FF2B5EF4-FFF2-40B4-BE49-F238E27FC236}">
                <a16:creationId xmlns:a16="http://schemas.microsoft.com/office/drawing/2014/main" id="{E144A0B3-6B76-46C7-A185-7054A29D7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50" b="96456" l="2250" r="97167">
                        <a14:foregroundMark x1="31000" y1="92405" x2="31000" y2="92405"/>
                        <a14:foregroundMark x1="73000" y1="94684" x2="19583" y2="96540"/>
                        <a14:foregroundMark x1="8667" y1="74852" x2="2250" y2="44135"/>
                        <a14:foregroundMark x1="2250" y1="44135" x2="13667" y2="46582"/>
                        <a14:foregroundMark x1="48833" y1="12405" x2="46500" y2="7764"/>
                        <a14:foregroundMark x1="97167" y1="48017" x2="81667" y2="92827"/>
                        <a14:foregroundMark x1="25500" y1="60000" x2="23250" y2="47511"/>
                        <a14:foregroundMark x1="46500" y1="1350" x2="57500" y2="6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56"/>
          <a:stretch/>
        </p:blipFill>
        <p:spPr bwMode="auto">
          <a:xfrm rot="2309873">
            <a:off x="-139889" y="4819654"/>
            <a:ext cx="2414277" cy="181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Звук 33">
            <a:hlinkClick r:id="" action="ppaction://media"/>
            <a:extLst>
              <a:ext uri="{FF2B5EF4-FFF2-40B4-BE49-F238E27FC236}">
                <a16:creationId xmlns:a16="http://schemas.microsoft.com/office/drawing/2014/main" id="{7E2DD5D7-9CC2-4F1C-8988-F708D35277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317316"/>
      </p:ext>
    </p:extLst>
  </p:cSld>
  <p:clrMapOvr>
    <a:masterClrMapping/>
  </p:clrMapOvr>
  <p:transition spd="slow" advTm="11871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29089 0.4953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4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48646 0.5006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75" y="2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162 L -0.65274 0.4604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34" y="2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68034 0.2773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23" y="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4793 0.108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71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0.64154 -0.0423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83" y="-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6" grpId="0"/>
      <p:bldP spid="7" grpId="0"/>
      <p:bldP spid="6" grpId="0"/>
      <p:bldP spid="8" grpId="0"/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FA374F-01DC-4AF6-93FA-5E3CF8F282ED}"/>
              </a:ext>
            </a:extLst>
          </p:cNvPr>
          <p:cNvSpPr/>
          <p:nvPr/>
        </p:nvSpPr>
        <p:spPr>
          <a:xfrm>
            <a:off x="1545789" y="61522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E99689A-2431-4231-9FF0-FDF61E463785}"/>
              </a:ext>
            </a:extLst>
          </p:cNvPr>
          <p:cNvSpPr/>
          <p:nvPr/>
        </p:nvSpPr>
        <p:spPr>
          <a:xfrm>
            <a:off x="3652092" y="2941778"/>
            <a:ext cx="1336713" cy="1026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6564E9E-0556-46A7-889F-CDF723DE8CA7}"/>
              </a:ext>
            </a:extLst>
          </p:cNvPr>
          <p:cNvSpPr/>
          <p:nvPr/>
        </p:nvSpPr>
        <p:spPr>
          <a:xfrm>
            <a:off x="372113" y="217192"/>
            <a:ext cx="10332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ұмбақты шеш.</a:t>
            </a:r>
            <a:endParaRPr lang="kk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E4C8287-17CA-4AD2-9C77-F03F6C3B6B8D}"/>
              </a:ext>
            </a:extLst>
          </p:cNvPr>
          <p:cNvSpPr/>
          <p:nvPr/>
        </p:nvSpPr>
        <p:spPr>
          <a:xfrm>
            <a:off x="1770044" y="188202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err="1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Жеміс-жидек</a:t>
            </a:r>
            <a:r>
              <a:rPr lang="ru-RU" sz="3600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жегенім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Балды </a:t>
            </a:r>
            <a:r>
              <a:rPr lang="ru-RU" sz="3600" dirty="0" err="1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жақсы</a:t>
            </a:r>
            <a:r>
              <a:rPr lang="ru-RU" sz="3600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көремін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438A5F1-5427-40D4-9658-B4A99C5DD85C}"/>
              </a:ext>
            </a:extLst>
          </p:cNvPr>
          <p:cNvSpPr/>
          <p:nvPr/>
        </p:nvSpPr>
        <p:spPr>
          <a:xfrm>
            <a:off x="6395293" y="33361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АЮ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D6D5573-E546-48B0-A791-93E6F4D06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853" y="3336160"/>
            <a:ext cx="3305920" cy="31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Звук 12">
            <a:hlinkClick r:id="" action="ppaction://media"/>
            <a:extLst>
              <a:ext uri="{FF2B5EF4-FFF2-40B4-BE49-F238E27FC236}">
                <a16:creationId xmlns:a16="http://schemas.microsoft.com/office/drawing/2014/main" id="{5B3D4130-59E9-4CFE-8BC6-28F470C065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921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8033">
        <p14:gallery dir="l"/>
      </p:transition>
    </mc:Choice>
    <mc:Fallback>
      <p:transition spd="slow" advTm="28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2DA4BCD-CC45-4BF6-8276-4863906ED385}"/>
              </a:ext>
            </a:extLst>
          </p:cNvPr>
          <p:cNvSpPr/>
          <p:nvPr/>
        </p:nvSpPr>
        <p:spPr>
          <a:xfrm>
            <a:off x="805834" y="523167"/>
            <a:ext cx="529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ІІ.Жаңа сабақ.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file"/>
              </a:rPr>
              <a:t>Ю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file"/>
              </a:rPr>
              <a:t>дыбысы туралы видео көріңіздер</a:t>
            </a:r>
            <a:endParaRPr lang="ru-RU" dirty="0"/>
          </a:p>
        </p:txBody>
      </p:sp>
      <p:pic>
        <p:nvPicPr>
          <p:cNvPr id="3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6A5271E4-E09B-4B07-B9E1-435DCF55D4D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4564" y="1043847"/>
            <a:ext cx="7601638" cy="5701229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754ADD21-5D98-44F0-9CB6-5E2E9C19BCA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485115"/>
      </p:ext>
    </p:extLst>
  </p:cSld>
  <p:clrMapOvr>
    <a:masterClrMapping/>
  </p:clrMapOvr>
  <p:transition spd="slow" advTm="9426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2" objId="3"/>
        <p14:stopEvt time="83033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974D7F-F450-40DC-900B-E39E3C0B4FB4}"/>
              </a:ext>
            </a:extLst>
          </p:cNvPr>
          <p:cNvSpPr/>
          <p:nvPr/>
        </p:nvSpPr>
        <p:spPr>
          <a:xfrm>
            <a:off x="773384" y="462448"/>
            <a:ext cx="4420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Сөздерді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қайталап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айтып,буынға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бөлеміз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5" name="Таблица 6">
            <a:extLst>
              <a:ext uri="{FF2B5EF4-FFF2-40B4-BE49-F238E27FC236}">
                <a16:creationId xmlns:a16="http://schemas.microsoft.com/office/drawing/2014/main" id="{620F4172-4BA4-43BD-8B8A-12D851514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457568"/>
              </p:ext>
            </p:extLst>
          </p:nvPr>
        </p:nvGraphicFramePr>
        <p:xfrm>
          <a:off x="6560637" y="6362624"/>
          <a:ext cx="1902176" cy="3707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5544">
                  <a:extLst>
                    <a:ext uri="{9D8B030D-6E8A-4147-A177-3AD203B41FA5}">
                      <a16:colId xmlns:a16="http://schemas.microsoft.com/office/drawing/2014/main" val="3484140173"/>
                    </a:ext>
                  </a:extLst>
                </a:gridCol>
                <a:gridCol w="475544">
                  <a:extLst>
                    <a:ext uri="{9D8B030D-6E8A-4147-A177-3AD203B41FA5}">
                      <a16:colId xmlns:a16="http://schemas.microsoft.com/office/drawing/2014/main" val="3198199621"/>
                    </a:ext>
                  </a:extLst>
                </a:gridCol>
                <a:gridCol w="475544">
                  <a:extLst>
                    <a:ext uri="{9D8B030D-6E8A-4147-A177-3AD203B41FA5}">
                      <a16:colId xmlns:a16="http://schemas.microsoft.com/office/drawing/2014/main" val="2113666546"/>
                    </a:ext>
                  </a:extLst>
                </a:gridCol>
                <a:gridCol w="475544">
                  <a:extLst>
                    <a:ext uri="{9D8B030D-6E8A-4147-A177-3AD203B41FA5}">
                      <a16:colId xmlns:a16="http://schemas.microsoft.com/office/drawing/2014/main" val="1322568712"/>
                    </a:ext>
                  </a:extLst>
                </a:gridCol>
              </a:tblGrid>
              <a:tr h="370708">
                <a:tc>
                  <a:txBody>
                    <a:bodyPr/>
                    <a:lstStyle/>
                    <a:p>
                      <a:r>
                        <a:rPr lang="kk-KZ" dirty="0"/>
                        <a:t>Ю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120977"/>
                  </a:ext>
                </a:extLst>
              </a:tr>
            </a:tbl>
          </a:graphicData>
        </a:graphic>
      </p:graphicFrame>
      <p:sp>
        <p:nvSpPr>
          <p:cNvPr id="26" name="Овал 25">
            <a:extLst>
              <a:ext uri="{FF2B5EF4-FFF2-40B4-BE49-F238E27FC236}">
                <a16:creationId xmlns:a16="http://schemas.microsoft.com/office/drawing/2014/main" id="{B55B8EAA-9C58-47A9-8E77-390C55F8A036}"/>
              </a:ext>
            </a:extLst>
          </p:cNvPr>
          <p:cNvSpPr/>
          <p:nvPr/>
        </p:nvSpPr>
        <p:spPr>
          <a:xfrm>
            <a:off x="7618422" y="6420378"/>
            <a:ext cx="203722" cy="2552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6224D4A9-31DC-404F-B442-AF2E26C2B80E}"/>
              </a:ext>
            </a:extLst>
          </p:cNvPr>
          <p:cNvSpPr/>
          <p:nvPr/>
        </p:nvSpPr>
        <p:spPr>
          <a:xfrm>
            <a:off x="7155322" y="6420378"/>
            <a:ext cx="203722" cy="2552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86EDB012-8E43-4985-9EA5-2D286C9D89BC}"/>
              </a:ext>
            </a:extLst>
          </p:cNvPr>
          <p:cNvSpPr/>
          <p:nvPr/>
        </p:nvSpPr>
        <p:spPr>
          <a:xfrm>
            <a:off x="8157450" y="6379913"/>
            <a:ext cx="203722" cy="255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1C0F7CF5-13A0-4E66-BCFA-5415D1FE77BD}"/>
              </a:ext>
            </a:extLst>
          </p:cNvPr>
          <p:cNvSpPr/>
          <p:nvPr/>
        </p:nvSpPr>
        <p:spPr>
          <a:xfrm>
            <a:off x="2929690" y="3459854"/>
            <a:ext cx="203722" cy="255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FFB4EAE7-BCC0-4768-BDEC-E8F9649F765F}"/>
              </a:ext>
            </a:extLst>
          </p:cNvPr>
          <p:cNvSpPr/>
          <p:nvPr/>
        </p:nvSpPr>
        <p:spPr>
          <a:xfrm>
            <a:off x="7308003" y="3526304"/>
            <a:ext cx="203722" cy="255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6B5154EA-F2E4-4649-A8E1-B8CC53990DB2}"/>
              </a:ext>
            </a:extLst>
          </p:cNvPr>
          <p:cNvSpPr/>
          <p:nvPr/>
        </p:nvSpPr>
        <p:spPr>
          <a:xfrm>
            <a:off x="2379616" y="6182131"/>
            <a:ext cx="203722" cy="2552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0A10769A-9000-4C59-92FE-FFB8DCAB8459}"/>
              </a:ext>
            </a:extLst>
          </p:cNvPr>
          <p:cNvSpPr/>
          <p:nvPr/>
        </p:nvSpPr>
        <p:spPr>
          <a:xfrm>
            <a:off x="4275885" y="6196116"/>
            <a:ext cx="203722" cy="2552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A45C170E-C804-46D7-986A-E47A5F00D308}"/>
              </a:ext>
            </a:extLst>
          </p:cNvPr>
          <p:cNvSpPr/>
          <p:nvPr/>
        </p:nvSpPr>
        <p:spPr>
          <a:xfrm>
            <a:off x="3418417" y="6182131"/>
            <a:ext cx="203722" cy="2552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6716F4C7-6DF4-40CD-94EB-EDCCA450D939}"/>
              </a:ext>
            </a:extLst>
          </p:cNvPr>
          <p:cNvSpPr/>
          <p:nvPr/>
        </p:nvSpPr>
        <p:spPr>
          <a:xfrm>
            <a:off x="3847924" y="6196116"/>
            <a:ext cx="203722" cy="255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96A36A54-C958-49D3-988B-CF538455FCE1}"/>
              </a:ext>
            </a:extLst>
          </p:cNvPr>
          <p:cNvSpPr/>
          <p:nvPr/>
        </p:nvSpPr>
        <p:spPr>
          <a:xfrm>
            <a:off x="2894552" y="6182131"/>
            <a:ext cx="203722" cy="255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7" name="Таблица 13">
            <a:extLst>
              <a:ext uri="{FF2B5EF4-FFF2-40B4-BE49-F238E27FC236}">
                <a16:creationId xmlns:a16="http://schemas.microsoft.com/office/drawing/2014/main" id="{DB2C0B63-DC4C-4FFA-98AF-B4D7F94C4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664316"/>
              </p:ext>
            </p:extLst>
          </p:nvPr>
        </p:nvGraphicFramePr>
        <p:xfrm>
          <a:off x="1772097" y="6126851"/>
          <a:ext cx="2994132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9022">
                  <a:extLst>
                    <a:ext uri="{9D8B030D-6E8A-4147-A177-3AD203B41FA5}">
                      <a16:colId xmlns:a16="http://schemas.microsoft.com/office/drawing/2014/main" val="7503141"/>
                    </a:ext>
                  </a:extLst>
                </a:gridCol>
                <a:gridCol w="499022">
                  <a:extLst>
                    <a:ext uri="{9D8B030D-6E8A-4147-A177-3AD203B41FA5}">
                      <a16:colId xmlns:a16="http://schemas.microsoft.com/office/drawing/2014/main" val="2491388662"/>
                    </a:ext>
                  </a:extLst>
                </a:gridCol>
                <a:gridCol w="499022">
                  <a:extLst>
                    <a:ext uri="{9D8B030D-6E8A-4147-A177-3AD203B41FA5}">
                      <a16:colId xmlns:a16="http://schemas.microsoft.com/office/drawing/2014/main" val="3078355652"/>
                    </a:ext>
                  </a:extLst>
                </a:gridCol>
                <a:gridCol w="499022">
                  <a:extLst>
                    <a:ext uri="{9D8B030D-6E8A-4147-A177-3AD203B41FA5}">
                      <a16:colId xmlns:a16="http://schemas.microsoft.com/office/drawing/2014/main" val="3724275221"/>
                    </a:ext>
                  </a:extLst>
                </a:gridCol>
                <a:gridCol w="499022">
                  <a:extLst>
                    <a:ext uri="{9D8B030D-6E8A-4147-A177-3AD203B41FA5}">
                      <a16:colId xmlns:a16="http://schemas.microsoft.com/office/drawing/2014/main" val="3037760953"/>
                    </a:ext>
                  </a:extLst>
                </a:gridCol>
                <a:gridCol w="499022">
                  <a:extLst>
                    <a:ext uri="{9D8B030D-6E8A-4147-A177-3AD203B41FA5}">
                      <a16:colId xmlns:a16="http://schemas.microsoft.com/office/drawing/2014/main" val="3454265536"/>
                    </a:ext>
                  </a:extLst>
                </a:gridCol>
              </a:tblGrid>
              <a:tr h="365349">
                <a:tc>
                  <a:txBody>
                    <a:bodyPr/>
                    <a:lstStyle/>
                    <a:p>
                      <a:r>
                        <a:rPr lang="kk-KZ" dirty="0"/>
                        <a:t>Ю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330829"/>
                  </a:ext>
                </a:extLst>
              </a:tr>
            </a:tbl>
          </a:graphicData>
        </a:graphic>
      </p:graphicFrame>
      <p:pic>
        <p:nvPicPr>
          <p:cNvPr id="28" name="Picture 2">
            <a:extLst>
              <a:ext uri="{FF2B5EF4-FFF2-40B4-BE49-F238E27FC236}">
                <a16:creationId xmlns:a16="http://schemas.microsoft.com/office/drawing/2014/main" id="{0FEFE51B-E237-47BD-9F5D-148B2DA70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75" y="1278267"/>
            <a:ext cx="2150744" cy="204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21C331E2-0F36-4B6D-AA16-BF6BB8918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71" y="1107274"/>
            <a:ext cx="2218726" cy="211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CA961D5-7B50-4ED1-84E9-37648B4B8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543" y="3961794"/>
            <a:ext cx="2043814" cy="196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D5CB1190-3089-4304-A190-08E9DCEDB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5" r="-6959" b="20351"/>
          <a:stretch/>
        </p:blipFill>
        <p:spPr bwMode="auto">
          <a:xfrm>
            <a:off x="6486556" y="4162180"/>
            <a:ext cx="2428724" cy="147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7">
            <a:extLst>
              <a:ext uri="{FF2B5EF4-FFF2-40B4-BE49-F238E27FC236}">
                <a16:creationId xmlns:a16="http://schemas.microsoft.com/office/drawing/2014/main" id="{44703DBD-CF26-4393-843A-E47F13129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324390"/>
              </p:ext>
            </p:extLst>
          </p:nvPr>
        </p:nvGraphicFramePr>
        <p:xfrm>
          <a:off x="2774801" y="3354021"/>
          <a:ext cx="1027924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3962">
                  <a:extLst>
                    <a:ext uri="{9D8B030D-6E8A-4147-A177-3AD203B41FA5}">
                      <a16:colId xmlns:a16="http://schemas.microsoft.com/office/drawing/2014/main" val="1387353703"/>
                    </a:ext>
                  </a:extLst>
                </a:gridCol>
                <a:gridCol w="513962">
                  <a:extLst>
                    <a:ext uri="{9D8B030D-6E8A-4147-A177-3AD203B41FA5}">
                      <a16:colId xmlns:a16="http://schemas.microsoft.com/office/drawing/2014/main" val="2485300964"/>
                    </a:ext>
                  </a:extLst>
                </a:gridCol>
              </a:tblGrid>
              <a:tr h="468202"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400" dirty="0"/>
                        <a:t>ю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469127"/>
                  </a:ext>
                </a:extLst>
              </a:tr>
            </a:tbl>
          </a:graphicData>
        </a:graphic>
      </p:graphicFrame>
      <p:graphicFrame>
        <p:nvGraphicFramePr>
          <p:cNvPr id="35" name="Таблица 7">
            <a:extLst>
              <a:ext uri="{FF2B5EF4-FFF2-40B4-BE49-F238E27FC236}">
                <a16:creationId xmlns:a16="http://schemas.microsoft.com/office/drawing/2014/main" id="{C4DB363F-D844-41D7-B24D-2F8A6792A3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15670"/>
              </p:ext>
            </p:extLst>
          </p:nvPr>
        </p:nvGraphicFramePr>
        <p:xfrm>
          <a:off x="7155838" y="3453682"/>
          <a:ext cx="1027924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3962">
                  <a:extLst>
                    <a:ext uri="{9D8B030D-6E8A-4147-A177-3AD203B41FA5}">
                      <a16:colId xmlns:a16="http://schemas.microsoft.com/office/drawing/2014/main" val="1387353703"/>
                    </a:ext>
                  </a:extLst>
                </a:gridCol>
                <a:gridCol w="513962">
                  <a:extLst>
                    <a:ext uri="{9D8B030D-6E8A-4147-A177-3AD203B41FA5}">
                      <a16:colId xmlns:a16="http://schemas.microsoft.com/office/drawing/2014/main" val="2485300964"/>
                    </a:ext>
                  </a:extLst>
                </a:gridCol>
              </a:tblGrid>
              <a:tr h="468202"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400" dirty="0"/>
                        <a:t>ю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469127"/>
                  </a:ext>
                </a:extLst>
              </a:tr>
            </a:tbl>
          </a:graphicData>
        </a:graphic>
      </p:graphicFrame>
      <p:pic>
        <p:nvPicPr>
          <p:cNvPr id="16" name="Звук 15">
            <a:hlinkClick r:id="" action="ppaction://media"/>
            <a:extLst>
              <a:ext uri="{FF2B5EF4-FFF2-40B4-BE49-F238E27FC236}">
                <a16:creationId xmlns:a16="http://schemas.microsoft.com/office/drawing/2014/main" id="{6B99A54E-44E7-42DC-B343-4F0928E84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979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4029">
        <p15:prstTrans prst="wind"/>
      </p:transition>
    </mc:Choice>
    <mc:Fallback>
      <p:transition spd="slow" advTm="340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BA21530-B4A1-46CA-B153-27AD81073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0" t="31165" r="7029" b="23535"/>
          <a:stretch/>
        </p:blipFill>
        <p:spPr bwMode="auto">
          <a:xfrm>
            <a:off x="2709616" y="3251147"/>
            <a:ext cx="6213513" cy="310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2A93006-C59F-43E0-BDCA-325537DB02B0}"/>
              </a:ext>
            </a:extLst>
          </p:cNvPr>
          <p:cNvSpPr/>
          <p:nvPr/>
        </p:nvSpPr>
        <p:spPr>
          <a:xfrm>
            <a:off x="2540157" y="1681487"/>
            <a:ext cx="606768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kk-KZ" sz="9600" b="1" dirty="0">
                <a:solidFill>
                  <a:srgbClr val="002060"/>
                </a:solidFill>
                <a:latin typeface="Times New Roman" pitchFamily="18" charset="0"/>
              </a:rPr>
              <a:t>Й</a:t>
            </a:r>
            <a:r>
              <a:rPr lang="kk-KZ" sz="9600" b="1" dirty="0">
                <a:solidFill>
                  <a:srgbClr val="FF0000"/>
                </a:solidFill>
                <a:latin typeface="Times New Roman" pitchFamily="18" charset="0"/>
              </a:rPr>
              <a:t> + У </a:t>
            </a:r>
            <a:r>
              <a:rPr lang="ru-RU" sz="9600" b="1" dirty="0">
                <a:solidFill>
                  <a:srgbClr val="FF0000"/>
                </a:solidFill>
                <a:latin typeface="Times New Roman" pitchFamily="18" charset="0"/>
              </a:rPr>
              <a:t>= </a:t>
            </a:r>
            <a:r>
              <a:rPr lang="kk-KZ" sz="9600" b="1" dirty="0">
                <a:solidFill>
                  <a:srgbClr val="FF0000"/>
                </a:solidFill>
                <a:latin typeface="Times New Roman" pitchFamily="18" charset="0"/>
              </a:rPr>
              <a:t>Ю</a:t>
            </a:r>
            <a:endParaRPr lang="ru-RU" sz="9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5711993-5A84-4BCE-862A-AD128F71EA83}"/>
              </a:ext>
            </a:extLst>
          </p:cNvPr>
          <p:cNvSpPr/>
          <p:nvPr/>
        </p:nvSpPr>
        <p:spPr>
          <a:xfrm>
            <a:off x="162008" y="358048"/>
            <a:ext cx="106781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дыбысы 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дауысты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қосарлы дыбыс.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созылып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айтылады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Бәріміз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айтып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көрейікші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дыбысын айтқанда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дыбыстары естіледі,бірақ жазғанда  Ю әрпін жазамыз.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Сөздің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көбіне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аяғында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кездеседі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A69E4F5A-A9EE-4A0C-9432-BE72B1FCDEB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29360" y="3041280"/>
              <a:ext cx="3288240" cy="146160"/>
            </p14:xfrm>
          </p:contentPart>
        </mc:Choice>
        <mc:Fallback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A69E4F5A-A9EE-4A0C-9432-BE72B1FCDE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13520" y="2977920"/>
                <a:ext cx="3319560" cy="2728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E443A347-EB3A-4ADD-8B64-22FB62D7F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07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9738">
        <p15:prstTrans prst="prestige"/>
      </p:transition>
    </mc:Choice>
    <mc:Fallback>
      <p:transition spd="slow" advTm="397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47D546-0A26-4DCF-8E17-2ABE2CF9B3E3}"/>
              </a:ext>
            </a:extLst>
          </p:cNvPr>
          <p:cNvSpPr txBox="1"/>
          <p:nvPr/>
        </p:nvSpPr>
        <p:spPr>
          <a:xfrm>
            <a:off x="1036320" y="508000"/>
            <a:ext cx="8818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Юбка сөзіне дыбыстық талдау жасаймыз</a:t>
            </a:r>
            <a:r>
              <a:rPr lang="kk-KZ" sz="2000" b="1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61B8E2-CA34-4A16-BA8E-33968AD5DCFE}"/>
              </a:ext>
            </a:extLst>
          </p:cNvPr>
          <p:cNvSpPr txBox="1"/>
          <p:nvPr/>
        </p:nvSpPr>
        <p:spPr>
          <a:xfrm>
            <a:off x="877590" y="1124708"/>
            <a:ext cx="2489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Юбка</a:t>
            </a:r>
            <a:endParaRPr lang="kk-KZ" dirty="0"/>
          </a:p>
          <a:p>
            <a:endParaRPr lang="kk-KZ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152084-E91A-4F92-BD2E-796E77599775}"/>
              </a:ext>
            </a:extLst>
          </p:cNvPr>
          <p:cNvSpPr txBox="1"/>
          <p:nvPr/>
        </p:nvSpPr>
        <p:spPr>
          <a:xfrm>
            <a:off x="640080" y="3633033"/>
            <a:ext cx="3789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әріп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дыбыс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дауыссыз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дауысты</a:t>
            </a:r>
            <a:endParaRPr lang="kk-KZ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96878D6-1BF3-46F9-87FA-41887AF40FA4}"/>
              </a:ext>
            </a:extLst>
          </p:cNvPr>
          <p:cNvSpPr/>
          <p:nvPr/>
        </p:nvSpPr>
        <p:spPr>
          <a:xfrm>
            <a:off x="2936785" y="2173749"/>
            <a:ext cx="203722" cy="2552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1102354-EF5B-4203-B527-DA69069EDE0D}"/>
              </a:ext>
            </a:extLst>
          </p:cNvPr>
          <p:cNvSpPr/>
          <p:nvPr/>
        </p:nvSpPr>
        <p:spPr>
          <a:xfrm>
            <a:off x="2218391" y="2166344"/>
            <a:ext cx="203722" cy="2552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0B0F3E44-5779-4A61-A29C-881C85A6545D}"/>
              </a:ext>
            </a:extLst>
          </p:cNvPr>
          <p:cNvSpPr/>
          <p:nvPr/>
        </p:nvSpPr>
        <p:spPr>
          <a:xfrm>
            <a:off x="3594989" y="2109593"/>
            <a:ext cx="203722" cy="255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2BC49C20-4CEF-4B69-873F-42125F231CBB}"/>
              </a:ext>
            </a:extLst>
          </p:cNvPr>
          <p:cNvSpPr/>
          <p:nvPr/>
        </p:nvSpPr>
        <p:spPr>
          <a:xfrm>
            <a:off x="1601858" y="2119337"/>
            <a:ext cx="203722" cy="255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3253B60D-0B85-4BBD-8DB3-5ECA744E2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88901"/>
              </p:ext>
            </p:extLst>
          </p:nvPr>
        </p:nvGraphicFramePr>
        <p:xfrm>
          <a:off x="681290" y="1937390"/>
          <a:ext cx="3366265" cy="6190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253">
                  <a:extLst>
                    <a:ext uri="{9D8B030D-6E8A-4147-A177-3AD203B41FA5}">
                      <a16:colId xmlns:a16="http://schemas.microsoft.com/office/drawing/2014/main" val="189562661"/>
                    </a:ext>
                  </a:extLst>
                </a:gridCol>
                <a:gridCol w="673253">
                  <a:extLst>
                    <a:ext uri="{9D8B030D-6E8A-4147-A177-3AD203B41FA5}">
                      <a16:colId xmlns:a16="http://schemas.microsoft.com/office/drawing/2014/main" val="1005035330"/>
                    </a:ext>
                  </a:extLst>
                </a:gridCol>
                <a:gridCol w="673253">
                  <a:extLst>
                    <a:ext uri="{9D8B030D-6E8A-4147-A177-3AD203B41FA5}">
                      <a16:colId xmlns:a16="http://schemas.microsoft.com/office/drawing/2014/main" val="3806661704"/>
                    </a:ext>
                  </a:extLst>
                </a:gridCol>
                <a:gridCol w="673253">
                  <a:extLst>
                    <a:ext uri="{9D8B030D-6E8A-4147-A177-3AD203B41FA5}">
                      <a16:colId xmlns:a16="http://schemas.microsoft.com/office/drawing/2014/main" val="4168284905"/>
                    </a:ext>
                  </a:extLst>
                </a:gridCol>
                <a:gridCol w="673253">
                  <a:extLst>
                    <a:ext uri="{9D8B030D-6E8A-4147-A177-3AD203B41FA5}">
                      <a16:colId xmlns:a16="http://schemas.microsoft.com/office/drawing/2014/main" val="1106251730"/>
                    </a:ext>
                  </a:extLst>
                </a:gridCol>
              </a:tblGrid>
              <a:tr h="6190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418318"/>
                  </a:ext>
                </a:extLst>
              </a:tr>
            </a:tbl>
          </a:graphicData>
        </a:graphic>
      </p:graphicFrame>
      <p:sp>
        <p:nvSpPr>
          <p:cNvPr id="27" name="Овал 26">
            <a:extLst>
              <a:ext uri="{FF2B5EF4-FFF2-40B4-BE49-F238E27FC236}">
                <a16:creationId xmlns:a16="http://schemas.microsoft.com/office/drawing/2014/main" id="{F1F5408A-89D5-439A-9072-5CD1C6C6FADA}"/>
              </a:ext>
            </a:extLst>
          </p:cNvPr>
          <p:cNvSpPr/>
          <p:nvPr/>
        </p:nvSpPr>
        <p:spPr>
          <a:xfrm>
            <a:off x="988783" y="2077838"/>
            <a:ext cx="203722" cy="2552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6">
            <a:extLst>
              <a:ext uri="{FF2B5EF4-FFF2-40B4-BE49-F238E27FC236}">
                <a16:creationId xmlns:a16="http://schemas.microsoft.com/office/drawing/2014/main" id="{81D17966-02EC-4406-9091-7B6636868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5" r="-6959" b="20351"/>
          <a:stretch/>
        </p:blipFill>
        <p:spPr bwMode="auto">
          <a:xfrm>
            <a:off x="4429760" y="2428949"/>
            <a:ext cx="5541455" cy="336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9A81F897-63A7-42AA-BF4B-9158C6A3B50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30880" y="2858400"/>
              <a:ext cx="1324440" cy="192240"/>
            </p14:xfrm>
          </p:contentPart>
        </mc:Choice>
        <mc:Fallback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9A81F897-63A7-42AA-BF4B-9158C6A3B5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5040" y="2795040"/>
                <a:ext cx="1355760" cy="318960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Звук 28">
            <a:hlinkClick r:id="" action="ppaction://media"/>
            <a:extLst>
              <a:ext uri="{FF2B5EF4-FFF2-40B4-BE49-F238E27FC236}">
                <a16:creationId xmlns:a16="http://schemas.microsoft.com/office/drawing/2014/main" id="{05A47214-5E64-4EE5-92A4-B190D6A2EA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4529">
        <p14:warp dir="in"/>
      </p:transition>
    </mc:Choice>
    <mc:Fallback>
      <p:transition spd="slow" advTm="545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20" grpId="0" animBg="1"/>
      <p:bldP spid="23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187EDE3-5107-408B-A012-8BF86406AE3F}"/>
              </a:ext>
            </a:extLst>
          </p:cNvPr>
          <p:cNvSpPr/>
          <p:nvPr/>
        </p:nvSpPr>
        <p:spPr>
          <a:xfrm>
            <a:off x="986270" y="523240"/>
            <a:ext cx="64406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әрпімен танысамыз.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ңберді әкеп алаңға,</a:t>
            </a:r>
          </a:p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Байлап қойдым бағанға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әрпі неге ұқсайды?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>
            <a:extLst>
              <a:ext uri="{FF2B5EF4-FFF2-40B4-BE49-F238E27FC236}">
                <a16:creationId xmlns:a16="http://schemas.microsoft.com/office/drawing/2014/main" id="{A8DB4B6B-FBD1-4C17-983D-19E38912A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EB21DD3-BE9F-4322-8F84-634511A9729E}"/>
              </a:ext>
            </a:extLst>
          </p:cNvPr>
          <p:cNvSpPr/>
          <p:nvPr/>
        </p:nvSpPr>
        <p:spPr>
          <a:xfrm>
            <a:off x="1219200" y="5972486"/>
            <a:ext cx="2651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Баспа әріп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8C49805-DE19-40B8-8532-E1755BD4E780}"/>
              </a:ext>
            </a:extLst>
          </p:cNvPr>
          <p:cNvSpPr/>
          <p:nvPr/>
        </p:nvSpPr>
        <p:spPr>
          <a:xfrm>
            <a:off x="5010467" y="5972486"/>
            <a:ext cx="2651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Жазбаша әріп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4F690D3-E81C-467C-B12F-9BAC51282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754" b="30639"/>
          <a:stretch/>
        </p:blipFill>
        <p:spPr bwMode="auto">
          <a:xfrm>
            <a:off x="8497677" y="2458015"/>
            <a:ext cx="2783100" cy="224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7AA3652F-4505-485B-91C1-1EDEC992C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4" t="14457" r="12450" b="12912"/>
          <a:stretch/>
        </p:blipFill>
        <p:spPr bwMode="auto">
          <a:xfrm>
            <a:off x="5486227" y="664103"/>
            <a:ext cx="2651759" cy="205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2C9DB7D5-248B-4623-9049-82DB644A5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6"/>
          <a:stretch/>
        </p:blipFill>
        <p:spPr bwMode="auto">
          <a:xfrm>
            <a:off x="4407327" y="3564954"/>
            <a:ext cx="4090350" cy="215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671E2C3A-7BB1-4774-A75D-E91C53853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t="9683" r="55524" b="65892"/>
          <a:stretch/>
        </p:blipFill>
        <p:spPr bwMode="auto">
          <a:xfrm>
            <a:off x="263148" y="3564954"/>
            <a:ext cx="3789803" cy="227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751CBB72-9134-40A5-98CA-5047EE7912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6856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23658">
        <p14:warp dir="in"/>
      </p:transition>
    </mc:Choice>
    <mc:Fallback>
      <p:transition spd="slow" advTm="236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16.3|13.9|10.2|10.5|4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8|11.3|16.1|2.2|14.1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8.5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7.1|8.6"/>
</p:tagLst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567</TotalTime>
  <Words>312</Words>
  <Application>Microsoft Office PowerPoint</Application>
  <PresentationFormat>Широкоэкранный</PresentationFormat>
  <Paragraphs>57</Paragraphs>
  <Slides>14</Slides>
  <Notes>0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KZ Times New Roman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51</cp:revision>
  <dcterms:created xsi:type="dcterms:W3CDTF">2020-04-15T14:42:34Z</dcterms:created>
  <dcterms:modified xsi:type="dcterms:W3CDTF">2020-04-23T09:35:29Z</dcterms:modified>
</cp:coreProperties>
</file>