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5"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5972"/>
    <a:srgbClr val="8CBD51"/>
    <a:srgbClr val="758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ru-RU" smtClean="0"/>
              <a:t>Образец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48A87A34-81AB-432B-8DAE-1953F412C126}" type="datetimeFigureOut">
              <a:rPr lang="en-US" smtClean="0"/>
              <a:t>7/19/2019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3255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23306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53134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34684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pPr/>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0293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ru-RU" smtClean="0"/>
              <a:t>Образец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smtClean="0"/>
              <a:pPr/>
              <a:t>7/19/2019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74149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ru-RU" smtClean="0"/>
              <a:t>Образец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smtClean="0"/>
              <a:pPr/>
              <a:t>7/19/2019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62733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4402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5427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011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ru-RU" smtClean="0"/>
              <a:t>Образец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smtClean="0"/>
              <a:t>7/19/2019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512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670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685802" y="2861733"/>
            <a:ext cx="5088712"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5993969" y="2861733"/>
            <a:ext cx="5088713" cy="2512852"/>
          </a:xfrm>
        </p:spPr>
        <p:txBody>
          <a:bodyPr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067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899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7/19/2019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9406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794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smtClean="0"/>
              <a:t>7/19/2019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4868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48A87A34-81AB-432B-8DAE-1953F412C126}" type="datetimeFigureOut">
              <a:rPr lang="en-US" smtClean="0"/>
              <a:pPr/>
              <a:t>7/19/2019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3641002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48195" y="339634"/>
            <a:ext cx="11247120" cy="1162595"/>
          </a:xfrm>
        </p:spPr>
        <p:txBody>
          <a:bodyPr>
            <a:normAutofit fontScale="77500" lnSpcReduction="20000"/>
          </a:bodyPr>
          <a:lstStyle/>
          <a:p>
            <a:pPr algn="ctr"/>
            <a:r>
              <a:rPr lang="kk-KZ" dirty="0" smtClean="0">
                <a:solidFill>
                  <a:schemeClr val="tx1"/>
                </a:solidFill>
                <a:latin typeface="Times New Roman" panose="02020603050405020304" pitchFamily="18" charset="0"/>
                <a:cs typeface="Times New Roman" panose="02020603050405020304" pitchFamily="18" charset="0"/>
              </a:rPr>
              <a:t>Ұзақ мерзімді жоспардың тарауы: </a:t>
            </a:r>
            <a:r>
              <a:rPr lang="kk-KZ" b="1" dirty="0" smtClean="0">
                <a:solidFill>
                  <a:schemeClr val="tx1"/>
                </a:solidFill>
                <a:latin typeface="Times New Roman" panose="02020603050405020304" pitchFamily="18" charset="0"/>
                <a:cs typeface="Times New Roman" panose="02020603050405020304" pitchFamily="18" charset="0"/>
              </a:rPr>
              <a:t>ВИЗУАЛДЫ ӨНЕР.</a:t>
            </a:r>
          </a:p>
          <a:p>
            <a:pPr algn="ctr"/>
            <a:r>
              <a:rPr lang="kk-KZ" dirty="0" smtClean="0">
                <a:solidFill>
                  <a:schemeClr val="tx1"/>
                </a:solidFill>
                <a:latin typeface="Times New Roman" panose="02020603050405020304" pitchFamily="18" charset="0"/>
                <a:cs typeface="Times New Roman" panose="02020603050405020304" pitchFamily="18" charset="0"/>
              </a:rPr>
              <a:t>Сабақтың тақырыбы: </a:t>
            </a:r>
            <a:r>
              <a:rPr lang="kk-KZ" sz="2800" b="1" dirty="0" smtClean="0">
                <a:solidFill>
                  <a:schemeClr val="tx1"/>
                </a:solidFill>
                <a:latin typeface="Times New Roman" panose="02020603050405020304" pitchFamily="18" charset="0"/>
                <a:cs typeface="Times New Roman" panose="02020603050405020304" pitchFamily="18" charset="0"/>
              </a:rPr>
              <a:t>ПЛАСТИКАЛЫҚ ПІШІНДЕР ӨНЕРІ. МҮСІН ӨНЕРІ.</a:t>
            </a:r>
            <a:endParaRPr lang="ru-RU" sz="2800" b="1" dirty="0">
              <a:solidFill>
                <a:schemeClr val="tx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9758" y="3878798"/>
            <a:ext cx="1823575" cy="243143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6954" y="3605348"/>
            <a:ext cx="3134183" cy="2651760"/>
          </a:xfrm>
          <a:prstGeom prst="rect">
            <a:avLst/>
          </a:prstGeom>
        </p:spPr>
      </p:pic>
      <p:sp>
        <p:nvSpPr>
          <p:cNvPr id="6" name="Заголовок 1"/>
          <p:cNvSpPr txBox="1">
            <a:spLocks/>
          </p:cNvSpPr>
          <p:nvPr/>
        </p:nvSpPr>
        <p:spPr>
          <a:xfrm>
            <a:off x="5969726" y="1487425"/>
            <a:ext cx="5055325" cy="104677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kk-KZ" sz="2000" b="1" dirty="0" smtClean="0">
                <a:latin typeface="Times New Roman" panose="02020603050405020304" pitchFamily="18" charset="0"/>
                <a:cs typeface="Times New Roman" panose="02020603050405020304" pitchFamily="18" charset="0"/>
              </a:rPr>
              <a:t>Сайрам ауданы. </a:t>
            </a:r>
          </a:p>
          <a:p>
            <a:pPr algn="ctr"/>
            <a:r>
              <a:rPr lang="kk-KZ" sz="2000" b="1" dirty="0" smtClean="0">
                <a:latin typeface="Times New Roman" panose="02020603050405020304" pitchFamily="18" charset="0"/>
                <a:cs typeface="Times New Roman" panose="02020603050405020304" pitchFamily="18" charset="0"/>
              </a:rPr>
              <a:t>№59 Қ. Жандарбеков атындағы жалпы орта мектеп</a:t>
            </a:r>
            <a:r>
              <a:rPr lang="kk-KZ" sz="2000" dirty="0" smtClean="0">
                <a:latin typeface="Times New Roman" panose="02020603050405020304" pitchFamily="18" charset="0"/>
                <a:cs typeface="Times New Roman" panose="02020603050405020304" pitchFamily="18" charset="0"/>
              </a:rPr>
              <a:t/>
            </a:r>
            <a:br>
              <a:rPr lang="kk-KZ" sz="2000" dirty="0" smtClean="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6348548" y="2677887"/>
            <a:ext cx="4297680" cy="77070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dirty="0" smtClean="0">
                <a:solidFill>
                  <a:schemeClr val="tx1"/>
                </a:solidFill>
                <a:latin typeface="Times New Roman" panose="02020603050405020304" pitchFamily="18" charset="0"/>
                <a:cs typeface="Times New Roman" panose="02020603050405020304" pitchFamily="18" charset="0"/>
              </a:rPr>
              <a:t>Пән мұғалімі: Калыбеков Абылай Махмутович</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248194" y="1645920"/>
            <a:ext cx="5185955" cy="32657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smtClean="0">
                <a:solidFill>
                  <a:schemeClr val="tx1"/>
                </a:solidFill>
                <a:latin typeface="Times New Roman" panose="02020603050405020304" pitchFamily="18" charset="0"/>
                <a:cs typeface="Times New Roman" panose="02020603050405020304" pitchFamily="18" charset="0"/>
              </a:rPr>
              <a:t>Осы сабақта қол жеткізілетін оқу мақсаты</a:t>
            </a:r>
            <a:r>
              <a:rPr lang="kk-KZ"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11" name="Стрелка вниз 10"/>
          <p:cNvSpPr/>
          <p:nvPr/>
        </p:nvSpPr>
        <p:spPr>
          <a:xfrm>
            <a:off x="2246812" y="2168434"/>
            <a:ext cx="953588" cy="365761"/>
          </a:xfrm>
          <a:prstGeom prst="downArrow">
            <a:avLst/>
          </a:prstGeom>
          <a:solidFill>
            <a:schemeClr val="accent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Загнутый угол 11"/>
          <p:cNvSpPr/>
          <p:nvPr/>
        </p:nvSpPr>
        <p:spPr>
          <a:xfrm>
            <a:off x="404949" y="2730138"/>
            <a:ext cx="4911634" cy="3801291"/>
          </a:xfrm>
          <a:prstGeom prst="foldedCorner">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dirty="0" smtClean="0">
                <a:solidFill>
                  <a:schemeClr val="tx1"/>
                </a:solidFill>
                <a:latin typeface="Times New Roman" panose="02020603050405020304" pitchFamily="18" charset="0"/>
                <a:cs typeface="Times New Roman" panose="02020603050405020304" pitchFamily="18" charset="0"/>
              </a:rPr>
              <a:t>5.1.1.1. Қоршаған ортаның ассоциативті мағынасы мен визуалды сипаттамасын зерделеу және анықтау </a:t>
            </a:r>
            <a:r>
              <a:rPr lang="ru-RU" sz="2400" dirty="0" smtClean="0">
                <a:solidFill>
                  <a:schemeClr val="tx1"/>
                </a:solidFill>
                <a:latin typeface="Times New Roman" panose="02020603050405020304" pitchFamily="18" charset="0"/>
                <a:cs typeface="Times New Roman" panose="02020603050405020304" pitchFamily="18" charset="0"/>
              </a:rPr>
              <a:t>(</a:t>
            </a:r>
            <a:r>
              <a:rPr lang="kk-KZ" sz="2400" i="1" u="sng" dirty="0" smtClean="0">
                <a:solidFill>
                  <a:schemeClr val="tx1"/>
                </a:solidFill>
                <a:latin typeface="Times New Roman" panose="02020603050405020304" pitchFamily="18" charset="0"/>
                <a:cs typeface="Times New Roman" panose="02020603050405020304" pitchFamily="18" charset="0"/>
              </a:rPr>
              <a:t>компазиция, түс, пішін, фактура, тепе- теңдік</a:t>
            </a:r>
            <a:r>
              <a:rPr lang="en-US" sz="2400" dirty="0" smtClean="0">
                <a:solidFill>
                  <a:schemeClr val="tx1"/>
                </a:solidFill>
                <a:latin typeface="Times New Roman" panose="02020603050405020304" pitchFamily="18" charset="0"/>
                <a:cs typeface="Times New Roman" panose="02020603050405020304" pitchFamily="18" charset="0"/>
              </a:rPr>
              <a:t>)</a:t>
            </a:r>
            <a:endParaRPr lang="ru-RU"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917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3952" y="3278778"/>
            <a:ext cx="3579223" cy="2286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r>
              <a:rPr lang="kk-KZ" sz="2400" b="1" i="1" dirty="0">
                <a:solidFill>
                  <a:schemeClr val="tx1"/>
                </a:solidFill>
                <a:latin typeface="Times New Roman" panose="02020603050405020304" pitchFamily="18" charset="0"/>
                <a:cs typeface="Times New Roman" panose="02020603050405020304" pitchFamily="18" charset="0"/>
              </a:rPr>
              <a:t>Барлығы:</a:t>
            </a:r>
            <a:r>
              <a:rPr lang="kk-KZ" sz="2400" i="1" dirty="0">
                <a:solidFill>
                  <a:schemeClr val="tx1"/>
                </a:solidFill>
                <a:latin typeface="Times New Roman" panose="02020603050405020304" pitchFamily="18" charset="0"/>
                <a:cs typeface="Times New Roman" panose="02020603050405020304" pitchFamily="18" charset="0"/>
              </a:rPr>
              <a:t> </a:t>
            </a:r>
            <a:r>
              <a:rPr lang="kk-KZ" sz="2400" dirty="0">
                <a:solidFill>
                  <a:schemeClr val="tx1"/>
                </a:solidFill>
                <a:latin typeface="Times New Roman" panose="02020603050405020304" pitchFamily="18" charset="0"/>
                <a:cs typeface="Times New Roman" panose="02020603050405020304" pitchFamily="18" charset="0"/>
              </a:rPr>
              <a:t>Қоршаған ортаның ассоциативті мағынасы мен визуалды сипаттамасын анықтау.</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454434" y="3278776"/>
            <a:ext cx="3579223" cy="2286001"/>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kk-KZ" sz="2400" b="1" i="1" dirty="0">
                <a:solidFill>
                  <a:schemeClr val="tx1"/>
                </a:solidFill>
                <a:latin typeface="Times New Roman" panose="02020603050405020304" pitchFamily="18" charset="0"/>
                <a:cs typeface="Times New Roman" panose="02020603050405020304" pitchFamily="18" charset="0"/>
              </a:rPr>
              <a:t>Көпшілігі:</a:t>
            </a:r>
            <a:r>
              <a:rPr lang="kk-KZ" sz="2400" dirty="0">
                <a:solidFill>
                  <a:schemeClr val="tx1"/>
                </a:solidFill>
                <a:latin typeface="Times New Roman" panose="02020603050405020304" pitchFamily="18" charset="0"/>
                <a:cs typeface="Times New Roman" panose="02020603050405020304" pitchFamily="18" charset="0"/>
              </a:rPr>
              <a:t>. Қоршаған ортаның ассоциативті мағынасы мен визуалды сипаттамасын таңдау.</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512628" y="3278777"/>
            <a:ext cx="3579223" cy="22860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2400" b="1" i="1" dirty="0">
                <a:solidFill>
                  <a:schemeClr val="accent4">
                    <a:lumMod val="50000"/>
                  </a:schemeClr>
                </a:solidFill>
                <a:latin typeface="Times New Roman" panose="02020603050405020304" pitchFamily="18" charset="0"/>
                <a:cs typeface="Times New Roman" panose="02020603050405020304" pitchFamily="18" charset="0"/>
              </a:rPr>
              <a:t>Кейбіреуі:</a:t>
            </a:r>
            <a:r>
              <a:rPr lang="kk-KZ" sz="2400" dirty="0">
                <a:solidFill>
                  <a:schemeClr val="accent4">
                    <a:lumMod val="50000"/>
                  </a:schemeClr>
                </a:solidFill>
                <a:latin typeface="Times New Roman" panose="02020603050405020304" pitchFamily="18" charset="0"/>
                <a:cs typeface="Times New Roman" panose="02020603050405020304" pitchFamily="18" charset="0"/>
              </a:rPr>
              <a:t> Қоршаған ортаның ассоциативті мағынасы мен визуалды сипаттамасын зерделеу.</a:t>
            </a:r>
            <a:endParaRPr lang="ru-RU" sz="24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8" name="Стрелка вниз 7"/>
          <p:cNvSpPr/>
          <p:nvPr/>
        </p:nvSpPr>
        <p:spPr>
          <a:xfrm>
            <a:off x="5852160" y="2181497"/>
            <a:ext cx="836022" cy="901337"/>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rot="3115165">
            <a:off x="2277770" y="1998899"/>
            <a:ext cx="808623" cy="1189564"/>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0" name="Стрелка вниз 9"/>
          <p:cNvSpPr/>
          <p:nvPr/>
        </p:nvSpPr>
        <p:spPr>
          <a:xfrm rot="18952573">
            <a:off x="9532167" y="1876441"/>
            <a:ext cx="808623" cy="1189564"/>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a:off x="2586446" y="853772"/>
            <a:ext cx="7315200" cy="80989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kk-KZ" sz="4400" b="1"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САБАҚТЫҢ МАҚСАТЫ:</a:t>
            </a:r>
            <a:endParaRPr lang="ru-RU" sz="4400" b="1" dirty="0">
              <a:ln w="22225">
                <a:solidFill>
                  <a:schemeClr val="accent2"/>
                </a:solidFill>
                <a:prstDash val="solid"/>
              </a:ln>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380540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ыноска со стрелкой вниз 3"/>
          <p:cNvSpPr/>
          <p:nvPr/>
        </p:nvSpPr>
        <p:spPr>
          <a:xfrm>
            <a:off x="274319" y="927463"/>
            <a:ext cx="3644537" cy="574766"/>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k-KZ" b="1" dirty="0" smtClean="0">
                <a:solidFill>
                  <a:schemeClr val="tx1"/>
                </a:solidFill>
                <a:latin typeface="Times New Roman" panose="02020603050405020304" pitchFamily="18" charset="0"/>
                <a:cs typeface="Times New Roman" panose="02020603050405020304" pitchFamily="18" charset="0"/>
              </a:rPr>
              <a:t>САБАҚТЫҢ БАСЫ</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5" name="Выноска со стрелкой вниз 4"/>
          <p:cNvSpPr/>
          <p:nvPr/>
        </p:nvSpPr>
        <p:spPr>
          <a:xfrm>
            <a:off x="8138160" y="953589"/>
            <a:ext cx="3731623" cy="548640"/>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k-KZ" b="1" dirty="0" smtClean="0">
                <a:latin typeface="Times New Roman" panose="02020603050405020304" pitchFamily="18" charset="0"/>
                <a:cs typeface="Times New Roman" panose="02020603050405020304" pitchFamily="18" charset="0"/>
              </a:rPr>
              <a:t>САБАҚТЫҢ СОҢЫ</a:t>
            </a:r>
            <a:endParaRPr lang="ru-RU" b="1" dirty="0">
              <a:latin typeface="Times New Roman" panose="02020603050405020304" pitchFamily="18" charset="0"/>
              <a:cs typeface="Times New Roman" panose="02020603050405020304" pitchFamily="18" charset="0"/>
            </a:endParaRPr>
          </a:p>
        </p:txBody>
      </p:sp>
      <p:sp>
        <p:nvSpPr>
          <p:cNvPr id="6" name="Выноска со стрелкой вниз 5"/>
          <p:cNvSpPr/>
          <p:nvPr/>
        </p:nvSpPr>
        <p:spPr>
          <a:xfrm>
            <a:off x="4206240" y="927463"/>
            <a:ext cx="3422469" cy="574766"/>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k-KZ" b="1" dirty="0" smtClean="0">
                <a:latin typeface="Times New Roman" panose="02020603050405020304" pitchFamily="18" charset="0"/>
                <a:cs typeface="Times New Roman" panose="02020603050405020304" pitchFamily="18" charset="0"/>
              </a:rPr>
              <a:t>САБАҚТЫҢ ОРТАСЫ</a:t>
            </a:r>
            <a:endParaRPr lang="ru-RU" b="1" dirty="0">
              <a:latin typeface="Times New Roman" panose="02020603050405020304" pitchFamily="18" charset="0"/>
              <a:cs typeface="Times New Roman" panose="02020603050405020304" pitchFamily="18" charset="0"/>
            </a:endParaRPr>
          </a:p>
        </p:txBody>
      </p:sp>
      <p:sp>
        <p:nvSpPr>
          <p:cNvPr id="7" name="Загнутый угол 6"/>
          <p:cNvSpPr/>
          <p:nvPr/>
        </p:nvSpPr>
        <p:spPr>
          <a:xfrm>
            <a:off x="274319" y="1502229"/>
            <a:ext cx="3644537" cy="5120640"/>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r>
              <a:rPr lang="kk-KZ" sz="3200" b="1" dirty="0">
                <a:latin typeface="Times New Roman" panose="02020603050405020304" pitchFamily="18" charset="0"/>
                <a:cs typeface="Times New Roman" panose="02020603050405020304" pitchFamily="18" charset="0"/>
              </a:rPr>
              <a:t> </a:t>
            </a:r>
            <a:endParaRPr lang="kk-KZ" sz="3200" b="1" dirty="0" smtClean="0">
              <a:latin typeface="Times New Roman" panose="02020603050405020304" pitchFamily="18" charset="0"/>
              <a:cs typeface="Times New Roman" panose="02020603050405020304" pitchFamily="18" charset="0"/>
            </a:endParaRPr>
          </a:p>
          <a:p>
            <a:r>
              <a:rPr lang="kk-KZ" sz="1450" b="1" dirty="0" smtClean="0">
                <a:latin typeface="Times New Roman" panose="02020603050405020304" pitchFamily="18" charset="0"/>
                <a:cs typeface="Times New Roman" panose="02020603050405020304" pitchFamily="18" charset="0"/>
              </a:rPr>
              <a:t>1. «Суреттерді </a:t>
            </a:r>
            <a:r>
              <a:rPr lang="kk-KZ" sz="1450" b="1" dirty="0">
                <a:latin typeface="Times New Roman" panose="02020603050405020304" pitchFamily="18" charset="0"/>
                <a:cs typeface="Times New Roman" panose="02020603050405020304" pitchFamily="18" charset="0"/>
              </a:rPr>
              <a:t>аяқтайық</a:t>
            </a:r>
            <a:r>
              <a:rPr lang="kk-KZ" sz="1450" dirty="0">
                <a:latin typeface="Times New Roman" panose="02020603050405020304" pitchFamily="18" charset="0"/>
                <a:cs typeface="Times New Roman" panose="02020603050405020304" pitchFamily="18" charset="0"/>
              </a:rPr>
              <a:t>» психологиялық ахуал туғызу. Білім алушылардың логикалық ойлауын, көру арқылы есте сақтауын ойша жұмыс істей білуін дамыту. Алдын ала тақтаға мысықтың және қоянның құлақтары салынған плакат ілініп дайындалады. Білім алушылардың көздері шарфпен байланады да, олар кезек- кезекпен шығып, бірі денесін, бірі басын, бірі аяғын салады.</a:t>
            </a:r>
            <a:endParaRPr lang="ru-RU" sz="1450" dirty="0">
              <a:latin typeface="Times New Roman" panose="02020603050405020304" pitchFamily="18" charset="0"/>
              <a:cs typeface="Times New Roman" panose="02020603050405020304" pitchFamily="18" charset="0"/>
            </a:endParaRPr>
          </a:p>
          <a:p>
            <a:r>
              <a:rPr lang="kk-KZ" sz="1450" b="1" dirty="0">
                <a:latin typeface="Times New Roman" panose="02020603050405020304" pitchFamily="18" charset="0"/>
                <a:cs typeface="Times New Roman" panose="02020603050405020304" pitchFamily="18" charset="0"/>
              </a:rPr>
              <a:t> </a:t>
            </a:r>
            <a:endParaRPr lang="ru-RU" sz="1450" dirty="0">
              <a:latin typeface="Times New Roman" panose="02020603050405020304" pitchFamily="18" charset="0"/>
              <a:cs typeface="Times New Roman" panose="02020603050405020304" pitchFamily="18" charset="0"/>
            </a:endParaRPr>
          </a:p>
          <a:p>
            <a:r>
              <a:rPr lang="kk-KZ" sz="1450" b="1" dirty="0" smtClean="0">
                <a:latin typeface="Times New Roman" panose="02020603050405020304" pitchFamily="18" charset="0"/>
                <a:cs typeface="Times New Roman" panose="02020603050405020304" pitchFamily="18" charset="0"/>
              </a:rPr>
              <a:t> 2. «Асық</a:t>
            </a:r>
            <a:r>
              <a:rPr lang="kk-KZ" sz="1450" b="1" dirty="0">
                <a:latin typeface="Times New Roman" panose="02020603050405020304" pitchFamily="18" charset="0"/>
                <a:cs typeface="Times New Roman" panose="02020603050405020304" pitchFamily="18" charset="0"/>
              </a:rPr>
              <a:t>»</a:t>
            </a:r>
            <a:r>
              <a:rPr lang="kk-KZ" sz="1450" dirty="0">
                <a:latin typeface="Times New Roman" panose="02020603050405020304" pitchFamily="18" charset="0"/>
                <a:cs typeface="Times New Roman" panose="02020603050405020304" pitchFamily="18" charset="0"/>
              </a:rPr>
              <a:t> әдісі арқылы 2 топқа біріктіру.</a:t>
            </a:r>
            <a:endParaRPr lang="ru-RU" sz="1450" dirty="0">
              <a:latin typeface="Times New Roman" panose="02020603050405020304" pitchFamily="18" charset="0"/>
              <a:cs typeface="Times New Roman" panose="02020603050405020304" pitchFamily="18" charset="0"/>
            </a:endParaRPr>
          </a:p>
          <a:p>
            <a:pPr lvl="0"/>
            <a:r>
              <a:rPr lang="kk-KZ" sz="1450" dirty="0" smtClean="0">
                <a:latin typeface="Times New Roman" panose="02020603050405020304" pitchFamily="18" charset="0"/>
                <a:cs typeface="Times New Roman" panose="02020603050405020304" pitchFamily="18" charset="0"/>
              </a:rPr>
              <a:t>1-топ </a:t>
            </a:r>
            <a:r>
              <a:rPr lang="kk-KZ" sz="1450" b="1" dirty="0">
                <a:latin typeface="Times New Roman" panose="02020603050405020304" pitchFamily="18" charset="0"/>
                <a:cs typeface="Times New Roman" panose="02020603050405020304" pitchFamily="18" charset="0"/>
              </a:rPr>
              <a:t>«Шебер қолдар»</a:t>
            </a:r>
            <a:endParaRPr lang="ru-RU" sz="1450" dirty="0">
              <a:latin typeface="Times New Roman" panose="02020603050405020304" pitchFamily="18" charset="0"/>
              <a:cs typeface="Times New Roman" panose="02020603050405020304" pitchFamily="18" charset="0"/>
            </a:endParaRPr>
          </a:p>
          <a:p>
            <a:pPr lvl="0"/>
            <a:r>
              <a:rPr lang="kk-KZ" sz="1450" dirty="0" smtClean="0">
                <a:latin typeface="Times New Roman" panose="02020603050405020304" pitchFamily="18" charset="0"/>
                <a:cs typeface="Times New Roman" panose="02020603050405020304" pitchFamily="18" charset="0"/>
              </a:rPr>
              <a:t>топ </a:t>
            </a:r>
            <a:r>
              <a:rPr lang="kk-KZ" sz="1450" b="1" dirty="0">
                <a:latin typeface="Times New Roman" panose="02020603050405020304" pitchFamily="18" charset="0"/>
                <a:cs typeface="Times New Roman" panose="02020603050405020304" pitchFamily="18" charset="0"/>
              </a:rPr>
              <a:t>«Мүсіншілер»</a:t>
            </a:r>
            <a:endParaRPr lang="ru-RU" sz="1450" dirty="0">
              <a:latin typeface="Times New Roman" panose="02020603050405020304" pitchFamily="18" charset="0"/>
              <a:cs typeface="Times New Roman" panose="02020603050405020304" pitchFamily="18" charset="0"/>
            </a:endParaRPr>
          </a:p>
          <a:p>
            <a:r>
              <a:rPr lang="kk-KZ" sz="1450" dirty="0">
                <a:latin typeface="Times New Roman" panose="02020603050405020304" pitchFamily="18" charset="0"/>
                <a:cs typeface="Times New Roman" panose="02020603050405020304" pitchFamily="18" charset="0"/>
              </a:rPr>
              <a:t> </a:t>
            </a:r>
            <a:endParaRPr lang="ru-RU" sz="1450" dirty="0">
              <a:latin typeface="Times New Roman" panose="02020603050405020304" pitchFamily="18" charset="0"/>
              <a:cs typeface="Times New Roman" panose="02020603050405020304" pitchFamily="18" charset="0"/>
            </a:endParaRPr>
          </a:p>
          <a:p>
            <a:r>
              <a:rPr lang="kk-KZ" sz="1450" b="1" dirty="0" smtClean="0">
                <a:latin typeface="Times New Roman" panose="02020603050405020304" pitchFamily="18" charset="0"/>
                <a:cs typeface="Times New Roman" panose="02020603050405020304" pitchFamily="18" charset="0"/>
              </a:rPr>
              <a:t>3. «Мүсіндер </a:t>
            </a:r>
            <a:r>
              <a:rPr lang="kk-KZ" sz="1450" b="1" dirty="0">
                <a:latin typeface="Times New Roman" panose="02020603050405020304" pitchFamily="18" charset="0"/>
                <a:cs typeface="Times New Roman" panose="02020603050405020304" pitchFamily="18" charset="0"/>
              </a:rPr>
              <a:t>сөйлейді»</a:t>
            </a:r>
            <a:r>
              <a:rPr lang="kk-KZ" sz="1450" dirty="0">
                <a:latin typeface="Times New Roman" panose="02020603050405020304" pitchFamily="18" charset="0"/>
                <a:cs typeface="Times New Roman" panose="02020603050405020304" pitchFamily="18" charset="0"/>
              </a:rPr>
              <a:t> әдісі арқылы білім алушылар сабақтың тақырыбын және мақсатын ашады.</a:t>
            </a:r>
            <a:endParaRPr lang="ru-RU" sz="1450" dirty="0">
              <a:latin typeface="Times New Roman" panose="02020603050405020304" pitchFamily="18" charset="0"/>
              <a:cs typeface="Times New Roman" panose="02020603050405020304" pitchFamily="18" charset="0"/>
            </a:endParaRPr>
          </a:p>
          <a:p>
            <a:r>
              <a:rPr lang="kk-KZ" sz="1450" dirty="0"/>
              <a:t> </a:t>
            </a:r>
            <a:endParaRPr lang="ru-RU" sz="1450" dirty="0"/>
          </a:p>
        </p:txBody>
      </p:sp>
      <p:sp>
        <p:nvSpPr>
          <p:cNvPr id="8" name="Загнутый угол 7"/>
          <p:cNvSpPr/>
          <p:nvPr/>
        </p:nvSpPr>
        <p:spPr>
          <a:xfrm>
            <a:off x="8138160" y="1502229"/>
            <a:ext cx="3731623" cy="5120640"/>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kk-KZ" sz="1450" b="1" dirty="0">
                <a:latin typeface="Times New Roman" panose="02020603050405020304" pitchFamily="18" charset="0"/>
                <a:cs typeface="Times New Roman" panose="02020603050405020304" pitchFamily="18" charset="0"/>
              </a:rPr>
              <a:t>«Сұрақ- жауап»</a:t>
            </a:r>
            <a:r>
              <a:rPr lang="kk-KZ" sz="1450" dirty="0">
                <a:latin typeface="Times New Roman" panose="02020603050405020304" pitchFamily="18" charset="0"/>
                <a:cs typeface="Times New Roman" panose="02020603050405020304" pitchFamily="18" charset="0"/>
              </a:rPr>
              <a:t> әдісі арқылы білім алушылардың мүсін туралы білімдерін анықтау.</a:t>
            </a:r>
            <a:endParaRPr lang="ru-RU" sz="1450" dirty="0">
              <a:latin typeface="Times New Roman" panose="02020603050405020304" pitchFamily="18" charset="0"/>
              <a:cs typeface="Times New Roman" panose="02020603050405020304" pitchFamily="18" charset="0"/>
            </a:endParaRPr>
          </a:p>
          <a:p>
            <a:pPr algn="just"/>
            <a:r>
              <a:rPr lang="kk-KZ" sz="1450" i="1" dirty="0">
                <a:latin typeface="Times New Roman" panose="02020603050405020304" pitchFamily="18" charset="0"/>
                <a:cs typeface="Times New Roman" panose="02020603050405020304" pitchFamily="18" charset="0"/>
              </a:rPr>
              <a:t>- Мүсін өнері дегенміз не?</a:t>
            </a:r>
            <a:endParaRPr lang="ru-RU" sz="1450" dirty="0">
              <a:latin typeface="Times New Roman" panose="02020603050405020304" pitchFamily="18" charset="0"/>
              <a:cs typeface="Times New Roman" panose="02020603050405020304" pitchFamily="18" charset="0"/>
            </a:endParaRPr>
          </a:p>
          <a:p>
            <a:pPr algn="just"/>
            <a:r>
              <a:rPr lang="kk-KZ" sz="1450" i="1" dirty="0">
                <a:latin typeface="Times New Roman" panose="02020603050405020304" pitchFamily="18" charset="0"/>
                <a:cs typeface="Times New Roman" panose="02020603050405020304" pitchFamily="18" charset="0"/>
              </a:rPr>
              <a:t>- Мүсіндеудің түрлерін атаңыз?</a:t>
            </a:r>
            <a:endParaRPr lang="ru-RU" sz="1450" dirty="0">
              <a:latin typeface="Times New Roman" panose="02020603050405020304" pitchFamily="18" charset="0"/>
              <a:cs typeface="Times New Roman" panose="02020603050405020304" pitchFamily="18" charset="0"/>
            </a:endParaRPr>
          </a:p>
          <a:p>
            <a:pPr algn="just"/>
            <a:r>
              <a:rPr lang="kk-KZ" sz="1450" i="1" dirty="0">
                <a:latin typeface="Times New Roman" panose="02020603050405020304" pitchFamily="18" charset="0"/>
                <a:cs typeface="Times New Roman" panose="02020603050405020304" pitchFamily="18" charset="0"/>
              </a:rPr>
              <a:t>- Мүсін жасау үшін қандай материалдар қолдануға болады?</a:t>
            </a:r>
            <a:endParaRPr lang="ru-RU" sz="1450" dirty="0">
              <a:latin typeface="Times New Roman" panose="02020603050405020304" pitchFamily="18" charset="0"/>
              <a:cs typeface="Times New Roman" panose="02020603050405020304" pitchFamily="18" charset="0"/>
            </a:endParaRPr>
          </a:p>
          <a:p>
            <a:pPr algn="just"/>
            <a:r>
              <a:rPr lang="kk-KZ" sz="1450" b="1" dirty="0">
                <a:latin typeface="Times New Roman" panose="02020603050405020304" pitchFamily="18" charset="0"/>
                <a:cs typeface="Times New Roman" panose="02020603050405020304" pitchFamily="18" charset="0"/>
              </a:rPr>
              <a:t>Қалыптастырушы бағалау. </a:t>
            </a:r>
            <a:r>
              <a:rPr lang="kk-KZ" sz="1450" dirty="0">
                <a:latin typeface="Times New Roman" panose="02020603050405020304" pitchFamily="18" charset="0"/>
                <a:cs typeface="Times New Roman" panose="02020603050405020304" pitchFamily="18" charset="0"/>
              </a:rPr>
              <a:t>Сөзбен мақтау</a:t>
            </a:r>
            <a:endParaRPr lang="ru-RU" sz="1450" dirty="0">
              <a:latin typeface="Times New Roman" panose="02020603050405020304" pitchFamily="18" charset="0"/>
              <a:cs typeface="Times New Roman" panose="02020603050405020304" pitchFamily="18" charset="0"/>
            </a:endParaRPr>
          </a:p>
          <a:p>
            <a:pPr algn="just"/>
            <a:r>
              <a:rPr lang="kk-KZ" sz="1450" b="1" dirty="0">
                <a:latin typeface="Times New Roman" panose="02020603050405020304" pitchFamily="18" charset="0"/>
                <a:cs typeface="Times New Roman" panose="02020603050405020304" pitchFamily="18" charset="0"/>
              </a:rPr>
              <a:t> </a:t>
            </a:r>
            <a:endParaRPr lang="ru-RU" sz="1450" dirty="0">
              <a:latin typeface="Times New Roman" panose="02020603050405020304" pitchFamily="18" charset="0"/>
              <a:cs typeface="Times New Roman" panose="02020603050405020304" pitchFamily="18" charset="0"/>
            </a:endParaRPr>
          </a:p>
          <a:p>
            <a:pPr algn="just"/>
            <a:r>
              <a:rPr lang="kk-KZ" sz="1450" b="1" dirty="0">
                <a:latin typeface="Times New Roman" panose="02020603050405020304" pitchFamily="18" charset="0"/>
                <a:cs typeface="Times New Roman" panose="02020603050405020304" pitchFamily="18" charset="0"/>
              </a:rPr>
              <a:t>Кері байланыс. </a:t>
            </a:r>
            <a:endParaRPr lang="kk-KZ" sz="1450" b="1" dirty="0" smtClean="0">
              <a:latin typeface="Times New Roman" panose="02020603050405020304" pitchFamily="18" charset="0"/>
              <a:cs typeface="Times New Roman" panose="02020603050405020304" pitchFamily="18" charset="0"/>
            </a:endParaRPr>
          </a:p>
          <a:p>
            <a:pPr algn="just"/>
            <a:endParaRPr lang="kk-KZ" sz="1450" b="1" dirty="0">
              <a:latin typeface="Times New Roman" panose="02020603050405020304" pitchFamily="18" charset="0"/>
              <a:cs typeface="Times New Roman" panose="02020603050405020304" pitchFamily="18" charset="0"/>
            </a:endParaRPr>
          </a:p>
          <a:p>
            <a:pPr algn="just"/>
            <a:endParaRPr lang="kk-KZ" sz="1450" b="1" dirty="0" smtClean="0">
              <a:latin typeface="Times New Roman" panose="02020603050405020304" pitchFamily="18" charset="0"/>
              <a:cs typeface="Times New Roman" panose="02020603050405020304" pitchFamily="18" charset="0"/>
            </a:endParaRPr>
          </a:p>
          <a:p>
            <a:pPr algn="just"/>
            <a:endParaRPr lang="kk-KZ" sz="1450" b="1" dirty="0">
              <a:latin typeface="Times New Roman" panose="02020603050405020304" pitchFamily="18" charset="0"/>
              <a:cs typeface="Times New Roman" panose="02020603050405020304" pitchFamily="18" charset="0"/>
            </a:endParaRPr>
          </a:p>
          <a:p>
            <a:pPr algn="just"/>
            <a:endParaRPr lang="kk-KZ" sz="1450" b="1" dirty="0" smtClean="0">
              <a:latin typeface="Times New Roman" panose="02020603050405020304" pitchFamily="18" charset="0"/>
              <a:cs typeface="Times New Roman" panose="02020603050405020304" pitchFamily="18" charset="0"/>
            </a:endParaRPr>
          </a:p>
          <a:p>
            <a:pPr algn="just"/>
            <a:endParaRPr lang="kk-KZ" sz="1450" b="1" dirty="0">
              <a:latin typeface="Times New Roman" panose="02020603050405020304" pitchFamily="18" charset="0"/>
              <a:cs typeface="Times New Roman" panose="02020603050405020304" pitchFamily="18" charset="0"/>
            </a:endParaRPr>
          </a:p>
          <a:p>
            <a:pPr algn="just"/>
            <a:endParaRPr lang="kk-KZ" sz="1450" b="1" dirty="0" smtClean="0">
              <a:latin typeface="Times New Roman" panose="02020603050405020304" pitchFamily="18" charset="0"/>
              <a:cs typeface="Times New Roman" panose="02020603050405020304" pitchFamily="18" charset="0"/>
            </a:endParaRPr>
          </a:p>
        </p:txBody>
      </p:sp>
      <p:sp>
        <p:nvSpPr>
          <p:cNvPr id="9" name="Загнутый угол 8"/>
          <p:cNvSpPr/>
          <p:nvPr/>
        </p:nvSpPr>
        <p:spPr>
          <a:xfrm>
            <a:off x="4023361" y="1502229"/>
            <a:ext cx="3984170" cy="5120640"/>
          </a:xfrm>
          <a:prstGeom prst="foldedCorner">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endParaRPr lang="kk-KZ" sz="1450" dirty="0" smtClean="0"/>
          </a:p>
          <a:p>
            <a:pPr algn="just"/>
            <a:endParaRPr lang="kk-KZ" sz="1450" dirty="0"/>
          </a:p>
          <a:p>
            <a:pPr algn="just"/>
            <a:r>
              <a:rPr lang="kk-KZ" sz="1450" dirty="0" smtClean="0">
                <a:latin typeface="Times New Roman" panose="02020603050405020304" pitchFamily="18" charset="0"/>
                <a:cs typeface="Times New Roman" panose="02020603050405020304" pitchFamily="18" charset="0"/>
              </a:rPr>
              <a:t>1.Білім </a:t>
            </a:r>
            <a:r>
              <a:rPr lang="kk-KZ" sz="1450" dirty="0">
                <a:latin typeface="Times New Roman" panose="02020603050405020304" pitchFamily="18" charset="0"/>
                <a:cs typeface="Times New Roman" panose="02020603050405020304" pitchFamily="18" charset="0"/>
              </a:rPr>
              <a:t>алушыларға «</a:t>
            </a:r>
            <a:r>
              <a:rPr lang="kk-KZ" sz="1450" b="1" dirty="0">
                <a:latin typeface="Times New Roman" panose="02020603050405020304" pitchFamily="18" charset="0"/>
                <a:cs typeface="Times New Roman" panose="02020603050405020304" pitchFamily="18" charset="0"/>
              </a:rPr>
              <a:t>Демонстрациялау» және «Мұғалім сөзі» </a:t>
            </a:r>
            <a:r>
              <a:rPr lang="kk-KZ" sz="1450" dirty="0">
                <a:latin typeface="Times New Roman" panose="02020603050405020304" pitchFamily="18" charset="0"/>
                <a:cs typeface="Times New Roman" panose="02020603050405020304" pitchFamily="18" charset="0"/>
              </a:rPr>
              <a:t>әдістері арқылы мүсін туралы видеороликті көрсету жұмыс орындау кезендерін анықтау.</a:t>
            </a:r>
            <a:endParaRPr lang="ru-RU" sz="1450" dirty="0">
              <a:latin typeface="Times New Roman" panose="02020603050405020304" pitchFamily="18" charset="0"/>
              <a:cs typeface="Times New Roman" panose="02020603050405020304" pitchFamily="18" charset="0"/>
            </a:endParaRPr>
          </a:p>
          <a:p>
            <a:pPr algn="just"/>
            <a:r>
              <a:rPr lang="kk-KZ" sz="1450" b="1" dirty="0">
                <a:latin typeface="Times New Roman" panose="02020603050405020304" pitchFamily="18" charset="0"/>
                <a:cs typeface="Times New Roman" panose="02020603050405020304" pitchFamily="18" charset="0"/>
              </a:rPr>
              <a:t>2. «Мұғалім сөзі» </a:t>
            </a:r>
            <a:r>
              <a:rPr lang="kk-KZ" sz="1450" dirty="0">
                <a:latin typeface="Times New Roman" panose="02020603050405020304" pitchFamily="18" charset="0"/>
                <a:cs typeface="Times New Roman" panose="02020603050405020304" pitchFamily="18" charset="0"/>
              </a:rPr>
              <a:t>әдісі арқылы тәжірибелік жұмыс жасау кезінде техника қауіпсздігін еске түсіру.</a:t>
            </a:r>
            <a:endParaRPr lang="ru-RU" sz="1450" dirty="0">
              <a:latin typeface="Times New Roman" panose="02020603050405020304" pitchFamily="18" charset="0"/>
              <a:cs typeface="Times New Roman" panose="02020603050405020304" pitchFamily="18" charset="0"/>
            </a:endParaRPr>
          </a:p>
          <a:p>
            <a:pPr algn="just"/>
            <a:r>
              <a:rPr lang="kk-KZ" sz="1450" dirty="0">
                <a:latin typeface="Times New Roman" panose="02020603050405020304" pitchFamily="18" charset="0"/>
                <a:cs typeface="Times New Roman" panose="02020603050405020304" pitchFamily="18" charset="0"/>
              </a:rPr>
              <a:t>- Жұмыс жасау орындарын таза ұстау.</a:t>
            </a:r>
            <a:endParaRPr lang="ru-RU" sz="1450" dirty="0">
              <a:latin typeface="Times New Roman" panose="02020603050405020304" pitchFamily="18" charset="0"/>
              <a:cs typeface="Times New Roman" panose="02020603050405020304" pitchFamily="18" charset="0"/>
            </a:endParaRPr>
          </a:p>
          <a:p>
            <a:pPr algn="just"/>
            <a:r>
              <a:rPr lang="kk-KZ" sz="1450" dirty="0">
                <a:latin typeface="Times New Roman" panose="02020603050405020304" pitchFamily="18" charset="0"/>
                <a:cs typeface="Times New Roman" panose="02020603050405020304" pitchFamily="18" charset="0"/>
              </a:rPr>
              <a:t>- Арнайы киім /фартук, халат, көзілдірік т.б./ кию керек.</a:t>
            </a:r>
            <a:endParaRPr lang="ru-RU" sz="1450" dirty="0">
              <a:latin typeface="Times New Roman" panose="02020603050405020304" pitchFamily="18" charset="0"/>
              <a:cs typeface="Times New Roman" panose="02020603050405020304" pitchFamily="18" charset="0"/>
            </a:endParaRPr>
          </a:p>
          <a:p>
            <a:pPr algn="just"/>
            <a:r>
              <a:rPr lang="kk-KZ" sz="1450" dirty="0">
                <a:latin typeface="Times New Roman" panose="02020603050405020304" pitchFamily="18" charset="0"/>
                <a:cs typeface="Times New Roman" panose="02020603050405020304" pitchFamily="18" charset="0"/>
              </a:rPr>
              <a:t>- Ұшты және өткір заттармен жұмыс жасау барысында ұқыпты болу керек.</a:t>
            </a:r>
            <a:endParaRPr lang="ru-RU" sz="1450" dirty="0">
              <a:latin typeface="Times New Roman" panose="02020603050405020304" pitchFamily="18" charset="0"/>
              <a:cs typeface="Times New Roman" panose="02020603050405020304" pitchFamily="18" charset="0"/>
            </a:endParaRPr>
          </a:p>
          <a:p>
            <a:pPr algn="just"/>
            <a:r>
              <a:rPr lang="kk-KZ" sz="1450" dirty="0">
                <a:latin typeface="Times New Roman" panose="02020603050405020304" pitchFamily="18" charset="0"/>
                <a:cs typeface="Times New Roman" panose="02020603050405020304" pitchFamily="18" charset="0"/>
              </a:rPr>
              <a:t>- Жұмыс істеу кезінде қолды жиі сулап отыру т.б.</a:t>
            </a:r>
            <a:endParaRPr lang="ru-RU" sz="1450" dirty="0">
              <a:latin typeface="Times New Roman" panose="02020603050405020304" pitchFamily="18" charset="0"/>
              <a:cs typeface="Times New Roman" panose="02020603050405020304" pitchFamily="18" charset="0"/>
            </a:endParaRPr>
          </a:p>
          <a:p>
            <a:pPr algn="just"/>
            <a:r>
              <a:rPr lang="kk-KZ" sz="1450" b="1" dirty="0">
                <a:latin typeface="Times New Roman" panose="02020603050405020304" pitchFamily="18" charset="0"/>
                <a:cs typeface="Times New Roman" panose="02020603050405020304" pitchFamily="18" charset="0"/>
              </a:rPr>
              <a:t>Топтық тапсырма.</a:t>
            </a:r>
            <a:endParaRPr lang="ru-RU" sz="1450" dirty="0">
              <a:latin typeface="Times New Roman" panose="02020603050405020304" pitchFamily="18" charset="0"/>
              <a:cs typeface="Times New Roman" panose="02020603050405020304" pitchFamily="18" charset="0"/>
            </a:endParaRPr>
          </a:p>
          <a:p>
            <a:pPr algn="just"/>
            <a:r>
              <a:rPr lang="kk-KZ" sz="1450" b="1" dirty="0">
                <a:latin typeface="Times New Roman" panose="02020603050405020304" pitchFamily="18" charset="0"/>
                <a:cs typeface="Times New Roman" panose="02020603050405020304" pitchFamily="18" charset="0"/>
              </a:rPr>
              <a:t>3. Тапсырма. </a:t>
            </a:r>
            <a:r>
              <a:rPr lang="kk-KZ" sz="1450" dirty="0">
                <a:latin typeface="Times New Roman" panose="02020603050405020304" pitchFamily="18" charset="0"/>
                <a:cs typeface="Times New Roman" panose="02020603050405020304" pitchFamily="18" charset="0"/>
              </a:rPr>
              <a:t>Өзіңізге ұнайтын бір жануарды көз алдыңызға елестетіңіз және визуалды сипаттап, ермексазбен мүсінін жасаңыз.</a:t>
            </a:r>
            <a:endParaRPr lang="ru-RU" sz="1450" dirty="0">
              <a:latin typeface="Times New Roman" panose="02020603050405020304" pitchFamily="18" charset="0"/>
              <a:cs typeface="Times New Roman" panose="02020603050405020304" pitchFamily="18" charset="0"/>
            </a:endParaRPr>
          </a:p>
        </p:txBody>
      </p:sp>
      <p:sp>
        <p:nvSpPr>
          <p:cNvPr id="12" name="Блок-схема: альтернативный процесс 11"/>
          <p:cNvSpPr/>
          <p:nvPr/>
        </p:nvSpPr>
        <p:spPr>
          <a:xfrm>
            <a:off x="2103119" y="179614"/>
            <a:ext cx="7249887" cy="538843"/>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3600" dirty="0" smtClean="0">
                <a:solidFill>
                  <a:schemeClr val="accent6">
                    <a:lumMod val="50000"/>
                  </a:schemeClr>
                </a:solidFill>
                <a:latin typeface="Times New Roman" panose="02020603050405020304" pitchFamily="18" charset="0"/>
                <a:cs typeface="Times New Roman" panose="02020603050405020304" pitchFamily="18" charset="0"/>
              </a:rPr>
              <a:t>БЕЛСЕНДІ ОҚЫТУ ӘДІСТЕРІ:</a:t>
            </a:r>
            <a:endParaRPr lang="ru-RU" sz="36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4" name="Рисунок 13"/>
          <p:cNvPicPr/>
          <p:nvPr/>
        </p:nvPicPr>
        <p:blipFill>
          <a:blip r:embed="rId2">
            <a:extLst>
              <a:ext uri="{28A0092B-C50C-407E-A947-70E740481C1C}">
                <a14:useLocalDpi xmlns:a14="http://schemas.microsoft.com/office/drawing/2010/main" val="0"/>
              </a:ext>
            </a:extLst>
          </a:blip>
          <a:stretch>
            <a:fillRect/>
          </a:stretch>
        </p:blipFill>
        <p:spPr>
          <a:xfrm>
            <a:off x="8321265" y="4284617"/>
            <a:ext cx="2965043" cy="2207623"/>
          </a:xfrm>
          <a:prstGeom prst="rect">
            <a:avLst/>
          </a:prstGeom>
        </p:spPr>
      </p:pic>
    </p:spTree>
    <p:extLst>
      <p:ext uri="{BB962C8B-B14F-4D97-AF65-F5344CB8AC3E}">
        <p14:creationId xmlns:p14="http://schemas.microsoft.com/office/powerpoint/2010/main" val="4013931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ссылка на другую страницу 1"/>
          <p:cNvSpPr/>
          <p:nvPr/>
        </p:nvSpPr>
        <p:spPr>
          <a:xfrm>
            <a:off x="3004457" y="313510"/>
            <a:ext cx="5003074" cy="1188720"/>
          </a:xfrm>
          <a:prstGeom prst="flowChartOffpage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3600" b="1" spc="50" dirty="0">
                <a:ln w="9525" cmpd="sng">
                  <a:solidFill>
                    <a:schemeClr val="accent1"/>
                  </a:solidFill>
                  <a:prstDash val="solid"/>
                </a:ln>
                <a:solidFill>
                  <a:schemeClr val="tx1"/>
                </a:solidFill>
                <a:effectLst>
                  <a:glow rad="38100">
                    <a:schemeClr val="accent1">
                      <a:alpha val="40000"/>
                    </a:schemeClr>
                  </a:glow>
                  <a:outerShdw blurRad="254000" dist="2197100" dir="21540000" sx="200000" sy="200000" algn="ctr" rotWithShape="0">
                    <a:srgbClr val="000000">
                      <a:alpha val="0"/>
                    </a:srgbClr>
                  </a:outerShdw>
                  <a:reflection stA="37000" endPos="65000" dist="50800" dir="5400000" sy="-100000" algn="bl" rotWithShape="0"/>
                </a:effectLst>
                <a:latin typeface="Times New Roman" panose="02020603050405020304" pitchFamily="18" charset="0"/>
                <a:cs typeface="Times New Roman" panose="02020603050405020304" pitchFamily="18" charset="0"/>
              </a:rPr>
              <a:t>САРАЛАУ ӘДІСТЕРІ:</a:t>
            </a:r>
          </a:p>
        </p:txBody>
      </p:sp>
      <p:sp>
        <p:nvSpPr>
          <p:cNvPr id="3" name="Скругленный прямоугольник 2"/>
          <p:cNvSpPr/>
          <p:nvPr/>
        </p:nvSpPr>
        <p:spPr>
          <a:xfrm>
            <a:off x="3540035" y="1920240"/>
            <a:ext cx="4167052" cy="48463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k-KZ" b="1" u="sng"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ТАПСЫРМА БОЙЫНША САРАЛАУ:</a:t>
            </a:r>
          </a:p>
          <a:p>
            <a:pPr algn="just"/>
            <a:r>
              <a:rPr lang="kk-KZ" sz="2000" b="1" i="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Барлығы:</a:t>
            </a:r>
            <a:r>
              <a:rPr lang="kk-KZ" sz="2000" i="1" dirty="0">
                <a:solidFill>
                  <a:schemeClr val="tx1"/>
                </a:solidFill>
                <a:latin typeface="Times New Roman" panose="02020603050405020304" pitchFamily="18" charset="0"/>
                <a:cs typeface="Times New Roman" panose="02020603050405020304" pitchFamily="18" charset="0"/>
              </a:rPr>
              <a:t> </a:t>
            </a:r>
            <a:r>
              <a:rPr lang="kk-KZ" sz="2000" dirty="0">
                <a:solidFill>
                  <a:schemeClr val="tx1"/>
                </a:solidFill>
                <a:latin typeface="Times New Roman" panose="02020603050405020304" pitchFamily="18" charset="0"/>
                <a:cs typeface="Times New Roman" panose="02020603050405020304" pitchFamily="18" charset="0"/>
              </a:rPr>
              <a:t>Қоршаған ортаның ассоциативті мағынасы мен визуалды сипаттамасын анықтау.</a:t>
            </a:r>
            <a:endParaRPr lang="ru-RU" sz="2000" dirty="0">
              <a:solidFill>
                <a:schemeClr val="tx1"/>
              </a:solidFill>
              <a:latin typeface="Times New Roman" panose="02020603050405020304" pitchFamily="18" charset="0"/>
              <a:cs typeface="Times New Roman" panose="02020603050405020304" pitchFamily="18" charset="0"/>
            </a:endParaRPr>
          </a:p>
          <a:p>
            <a:pPr algn="just"/>
            <a:r>
              <a:rPr lang="kk-KZ" sz="2000" b="1" i="1" dirty="0" smtClean="0">
                <a:solidFill>
                  <a:schemeClr val="tx1"/>
                </a:solidFill>
                <a:latin typeface="Times New Roman" panose="02020603050405020304" pitchFamily="18" charset="0"/>
                <a:cs typeface="Times New Roman" panose="02020603050405020304" pitchFamily="18" charset="0"/>
              </a:rPr>
              <a:t>Көпшілігі:</a:t>
            </a:r>
            <a:r>
              <a:rPr lang="kk-KZ" sz="2000" dirty="0" smtClean="0">
                <a:solidFill>
                  <a:schemeClr val="tx1"/>
                </a:solidFill>
                <a:latin typeface="Times New Roman" panose="02020603050405020304" pitchFamily="18" charset="0"/>
                <a:cs typeface="Times New Roman" panose="02020603050405020304" pitchFamily="18" charset="0"/>
              </a:rPr>
              <a:t> </a:t>
            </a:r>
            <a:r>
              <a:rPr lang="kk-KZ" sz="2000" dirty="0">
                <a:solidFill>
                  <a:schemeClr val="tx1"/>
                </a:solidFill>
                <a:latin typeface="Times New Roman" panose="02020603050405020304" pitchFamily="18" charset="0"/>
                <a:cs typeface="Times New Roman" panose="02020603050405020304" pitchFamily="18" charset="0"/>
              </a:rPr>
              <a:t>Қоршаған ортаның ассоциативті мағынасы мен визуалды сипаттамасын таңдау.</a:t>
            </a:r>
            <a:endParaRPr lang="ru-RU" sz="2000" dirty="0">
              <a:solidFill>
                <a:schemeClr val="tx1"/>
              </a:solidFill>
              <a:latin typeface="Times New Roman" panose="02020603050405020304" pitchFamily="18" charset="0"/>
              <a:cs typeface="Times New Roman" panose="02020603050405020304" pitchFamily="18" charset="0"/>
            </a:endParaRPr>
          </a:p>
          <a:p>
            <a:pPr algn="just"/>
            <a:r>
              <a:rPr lang="kk-KZ" sz="2000" b="1" i="1" dirty="0">
                <a:solidFill>
                  <a:schemeClr val="tx1"/>
                </a:solidFill>
                <a:latin typeface="Times New Roman" panose="02020603050405020304" pitchFamily="18" charset="0"/>
                <a:cs typeface="Times New Roman" panose="02020603050405020304" pitchFamily="18" charset="0"/>
              </a:rPr>
              <a:t>Кейбіреуі:</a:t>
            </a:r>
            <a:r>
              <a:rPr lang="kk-KZ" sz="2000" dirty="0">
                <a:solidFill>
                  <a:schemeClr val="tx1"/>
                </a:solidFill>
                <a:latin typeface="Times New Roman" panose="02020603050405020304" pitchFamily="18" charset="0"/>
                <a:cs typeface="Times New Roman" panose="02020603050405020304" pitchFamily="18" charset="0"/>
              </a:rPr>
              <a:t> Қоршаған ортаның ассоциативті мағынасы мен визуалды сипаттамасын зерделеу.</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4" name="Скругленный прямоугольник 3"/>
          <p:cNvSpPr/>
          <p:nvPr/>
        </p:nvSpPr>
        <p:spPr>
          <a:xfrm>
            <a:off x="8112034" y="1920241"/>
            <a:ext cx="3696789" cy="48463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k-KZ" b="1" u="sng"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ҚАРҚЫН БОЙЫНША САРАЛАУ:</a:t>
            </a:r>
            <a:endParaRPr lang="en-US" b="1" u="sng"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kk-KZ"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Тапсырмалар барлығына бірдей берілгенімен кейбір білім алушылар </a:t>
            </a:r>
            <a:r>
              <a:rPr lang="kk-KZ"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жылдам </a:t>
            </a:r>
            <a:r>
              <a:rPr lang="kk-KZ"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немесе кеш орындайды. Көмек </a:t>
            </a:r>
            <a:r>
              <a:rPr lang="kk-KZ"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a:t>
            </a:r>
            <a:r>
              <a:rPr lang="kk-KZ"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ажет </a:t>
            </a:r>
            <a:r>
              <a:rPr lang="kk-KZ"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ететін білім алушыларға қосымша </a:t>
            </a:r>
            <a:r>
              <a:rPr lang="kk-KZ"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уақыт </a:t>
            </a:r>
            <a:r>
              <a:rPr lang="kk-KZ"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беріледі.</a:t>
            </a:r>
            <a:r>
              <a:rPr lang="kk-KZ"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Деңгейлері бойынша білім алушыларға қосымша </a:t>
            </a:r>
            <a:r>
              <a:rPr lang="kk-KZ"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тапырмалар беруге </a:t>
            </a:r>
            <a:r>
              <a:rPr lang="kk-KZ"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болады</a:t>
            </a:r>
            <a:r>
              <a:rPr lang="kk-KZ"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endParaRPr lang="kk-KZ"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kk-KZ"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kk-KZ"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kk-KZ"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261257" y="2011680"/>
            <a:ext cx="2978331" cy="46634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kk-KZ" b="1" u="sng"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ДЕРЕК КӨЗДЕР БОЙЫНША САРАЛАУ</a:t>
            </a:r>
            <a:endParaRPr lang="en-US" b="1" u="sng"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kk-KZ" b="1" dirty="0">
                <a:solidFill>
                  <a:schemeClr val="tx1"/>
                </a:solidFill>
                <a:latin typeface="Times New Roman" panose="02020603050405020304" pitchFamily="18" charset="0"/>
                <a:cs typeface="Times New Roman" panose="02020603050405020304" pitchFamily="18" charset="0"/>
              </a:rPr>
              <a:t>Қабілеті жоғары </a:t>
            </a:r>
            <a:r>
              <a:rPr lang="kk-KZ" dirty="0">
                <a:solidFill>
                  <a:schemeClr val="tx1"/>
                </a:solidFill>
                <a:latin typeface="Times New Roman" panose="02020603050405020304" pitchFamily="18" charset="0"/>
                <a:cs typeface="Times New Roman" panose="02020603050405020304" pitchFamily="18" charset="0"/>
              </a:rPr>
              <a:t>білім алушы зерттеу жұмыстырды АКТ арқылы жүргізді.</a:t>
            </a:r>
            <a:endParaRPr lang="ru-RU" dirty="0">
              <a:solidFill>
                <a:schemeClr val="tx1"/>
              </a:solidFill>
              <a:latin typeface="Times New Roman" panose="02020603050405020304" pitchFamily="18" charset="0"/>
              <a:cs typeface="Times New Roman" panose="02020603050405020304" pitchFamily="18" charset="0"/>
            </a:endParaRPr>
          </a:p>
          <a:p>
            <a:r>
              <a:rPr lang="kk-KZ" dirty="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a:p>
            <a:r>
              <a:rPr lang="kk-KZ" b="1" dirty="0">
                <a:solidFill>
                  <a:schemeClr val="tx1"/>
                </a:solidFill>
                <a:latin typeface="Times New Roman" panose="02020603050405020304" pitchFamily="18" charset="0"/>
                <a:cs typeface="Times New Roman" panose="02020603050405020304" pitchFamily="18" charset="0"/>
              </a:rPr>
              <a:t>Қабілетті</a:t>
            </a:r>
            <a:r>
              <a:rPr lang="kk-KZ" dirty="0">
                <a:solidFill>
                  <a:schemeClr val="tx1"/>
                </a:solidFill>
                <a:latin typeface="Times New Roman" panose="02020603050405020304" pitchFamily="18" charset="0"/>
                <a:cs typeface="Times New Roman" panose="02020603050405020304" pitchFamily="18" charset="0"/>
              </a:rPr>
              <a:t> білім алушылар өз мүмкіндігінше жұмыс жасады.</a:t>
            </a:r>
            <a:endParaRPr lang="ru-RU" dirty="0">
              <a:solidFill>
                <a:schemeClr val="tx1"/>
              </a:solidFill>
              <a:latin typeface="Times New Roman" panose="02020603050405020304" pitchFamily="18" charset="0"/>
              <a:cs typeface="Times New Roman" panose="02020603050405020304" pitchFamily="18" charset="0"/>
            </a:endParaRPr>
          </a:p>
          <a:p>
            <a:r>
              <a:rPr lang="kk-KZ" dirty="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a:p>
            <a:r>
              <a:rPr lang="kk-KZ" b="1" dirty="0">
                <a:solidFill>
                  <a:schemeClr val="tx1"/>
                </a:solidFill>
                <a:latin typeface="Times New Roman" panose="02020603050405020304" pitchFamily="18" charset="0"/>
                <a:cs typeface="Times New Roman" panose="02020603050405020304" pitchFamily="18" charset="0"/>
              </a:rPr>
              <a:t>Қабілеті төмен </a:t>
            </a:r>
            <a:r>
              <a:rPr lang="kk-KZ" dirty="0">
                <a:solidFill>
                  <a:schemeClr val="tx1"/>
                </a:solidFill>
                <a:latin typeface="Times New Roman" panose="02020603050405020304" pitchFamily="18" charset="0"/>
                <a:cs typeface="Times New Roman" panose="02020603050405020304" pitchFamily="18" charset="0"/>
              </a:rPr>
              <a:t>білім алушыларға қолдау көрсетілді.</a:t>
            </a:r>
            <a:endParaRPr lang="ru-RU" dirty="0">
              <a:solidFill>
                <a:schemeClr val="tx1"/>
              </a:solidFill>
              <a:latin typeface="Times New Roman" panose="02020603050405020304" pitchFamily="18" charset="0"/>
              <a:cs typeface="Times New Roman" panose="02020603050405020304" pitchFamily="18" charset="0"/>
            </a:endParaRPr>
          </a:p>
          <a:p>
            <a:pPr algn="ctr"/>
            <a:endParaRPr lang="ru-RU"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8344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Выноска 2 10"/>
          <p:cNvSpPr/>
          <p:nvPr/>
        </p:nvSpPr>
        <p:spPr>
          <a:xfrm>
            <a:off x="2516777" y="313509"/>
            <a:ext cx="6953795" cy="1005840"/>
          </a:xfrm>
          <a:prstGeom prst="borderCallout2">
            <a:avLst>
              <a:gd name="adj1" fmla="val 22646"/>
              <a:gd name="adj2" fmla="val -5140"/>
              <a:gd name="adj3" fmla="val 44724"/>
              <a:gd name="adj4" fmla="val -24369"/>
              <a:gd name="adj5" fmla="val 193019"/>
              <a:gd name="adj6" fmla="val -3163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3600" dirty="0" smtClean="0">
                <a:latin typeface="Times New Roman" panose="02020603050405020304" pitchFamily="18" charset="0"/>
                <a:cs typeface="Times New Roman" panose="02020603050405020304" pitchFamily="18" charset="0"/>
              </a:rPr>
              <a:t>КРИТЕРИАЛДЫ БАҒАЛАУ</a:t>
            </a:r>
            <a:endParaRPr lang="ru-RU" sz="3600" dirty="0">
              <a:latin typeface="Times New Roman" panose="02020603050405020304" pitchFamily="18" charset="0"/>
              <a:cs typeface="Times New Roman" panose="02020603050405020304" pitchFamily="18" charset="0"/>
            </a:endParaRPr>
          </a:p>
        </p:txBody>
      </p:sp>
      <p:sp>
        <p:nvSpPr>
          <p:cNvPr id="13" name="Блок-схема: альтернативный процесс 12"/>
          <p:cNvSpPr/>
          <p:nvPr/>
        </p:nvSpPr>
        <p:spPr>
          <a:xfrm>
            <a:off x="104503" y="3644531"/>
            <a:ext cx="3997236" cy="2873831"/>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numCol="1" rtlCol="0" anchor="ctr"/>
          <a:lstStyle/>
          <a:p>
            <a:pPr lvl="0" algn="just"/>
            <a:r>
              <a:rPr lang="kk-KZ" sz="1900" dirty="0">
                <a:solidFill>
                  <a:schemeClr val="tx1"/>
                </a:solidFill>
                <a:latin typeface="Times New Roman" panose="02020603050405020304" pitchFamily="18" charset="0"/>
                <a:cs typeface="Times New Roman" panose="02020603050405020304" pitchFamily="18" charset="0"/>
              </a:rPr>
              <a:t>Қоршаған ортаның ассоциативті мағынасы мен визуалды сипаттамасын анықтайды.</a:t>
            </a:r>
            <a:endParaRPr lang="ru-RU" sz="1900" dirty="0">
              <a:solidFill>
                <a:schemeClr val="tx1"/>
              </a:solidFill>
              <a:latin typeface="Times New Roman" panose="02020603050405020304" pitchFamily="18" charset="0"/>
              <a:cs typeface="Times New Roman" panose="02020603050405020304" pitchFamily="18" charset="0"/>
            </a:endParaRPr>
          </a:p>
          <a:p>
            <a:pPr lvl="0" algn="just"/>
            <a:r>
              <a:rPr lang="kk-KZ" sz="1900" dirty="0">
                <a:solidFill>
                  <a:schemeClr val="tx1"/>
                </a:solidFill>
                <a:latin typeface="Times New Roman" panose="02020603050405020304" pitchFamily="18" charset="0"/>
                <a:cs typeface="Times New Roman" panose="02020603050405020304" pitchFamily="18" charset="0"/>
              </a:rPr>
              <a:t>Қоршаған ортаның ассоциативті мағынасы мен визуалды сипаттамасын таңдайды.</a:t>
            </a:r>
            <a:endParaRPr lang="ru-RU" sz="1900" dirty="0">
              <a:solidFill>
                <a:schemeClr val="tx1"/>
              </a:solidFill>
              <a:latin typeface="Times New Roman" panose="02020603050405020304" pitchFamily="18" charset="0"/>
              <a:cs typeface="Times New Roman" panose="02020603050405020304" pitchFamily="18" charset="0"/>
            </a:endParaRPr>
          </a:p>
          <a:p>
            <a:pPr algn="just"/>
            <a:r>
              <a:rPr lang="kk-KZ" sz="1900" dirty="0">
                <a:solidFill>
                  <a:schemeClr val="tx1"/>
                </a:solidFill>
                <a:latin typeface="Times New Roman" panose="02020603050405020304" pitchFamily="18" charset="0"/>
                <a:cs typeface="Times New Roman" panose="02020603050405020304" pitchFamily="18" charset="0"/>
              </a:rPr>
              <a:t>Қоршаған ортаның ассоциативті мағынасы мен визуалды сипаттамасын зерделейді.</a:t>
            </a:r>
            <a:endParaRPr lang="ru-RU" sz="1900" dirty="0">
              <a:solidFill>
                <a:schemeClr val="tx1"/>
              </a:solidFill>
              <a:latin typeface="Times New Roman" panose="02020603050405020304" pitchFamily="18" charset="0"/>
              <a:cs typeface="Times New Roman" panose="02020603050405020304" pitchFamily="18" charset="0"/>
            </a:endParaRPr>
          </a:p>
        </p:txBody>
      </p:sp>
      <p:sp>
        <p:nvSpPr>
          <p:cNvPr id="14" name="Блок-схема: альтернативный процесс 13"/>
          <p:cNvSpPr/>
          <p:nvPr/>
        </p:nvSpPr>
        <p:spPr>
          <a:xfrm>
            <a:off x="4288971" y="2795450"/>
            <a:ext cx="4450079" cy="3801291"/>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numCol="1" rtlCol="0" anchor="ctr"/>
          <a:lstStyle/>
          <a:p>
            <a:pPr algn="just"/>
            <a:r>
              <a:rPr lang="kk-KZ" b="1" dirty="0">
                <a:solidFill>
                  <a:schemeClr val="tx1"/>
                </a:solidFill>
                <a:latin typeface="Times New Roman" panose="02020603050405020304" pitchFamily="18" charset="0"/>
                <a:cs typeface="Times New Roman" panose="02020603050405020304" pitchFamily="18" charset="0"/>
              </a:rPr>
              <a:t>Дискриптор.</a:t>
            </a:r>
            <a:endParaRPr lang="ru-RU" dirty="0">
              <a:solidFill>
                <a:schemeClr val="tx1"/>
              </a:solidFill>
              <a:latin typeface="Times New Roman" panose="02020603050405020304" pitchFamily="18" charset="0"/>
              <a:cs typeface="Times New Roman" panose="02020603050405020304" pitchFamily="18" charset="0"/>
            </a:endParaRPr>
          </a:p>
          <a:p>
            <a:pPr algn="just"/>
            <a:r>
              <a:rPr lang="kk-KZ" dirty="0">
                <a:solidFill>
                  <a:schemeClr val="tx1"/>
                </a:solidFill>
                <a:latin typeface="Times New Roman" panose="02020603050405020304" pitchFamily="18" charset="0"/>
                <a:cs typeface="Times New Roman" panose="02020603050405020304" pitchFamily="18" charset="0"/>
              </a:rPr>
              <a:t>Білім алушы:</a:t>
            </a:r>
            <a:endParaRPr lang="ru-RU" dirty="0">
              <a:solidFill>
                <a:schemeClr val="tx1"/>
              </a:solidFill>
              <a:latin typeface="Times New Roman" panose="02020603050405020304" pitchFamily="18" charset="0"/>
              <a:cs typeface="Times New Roman" panose="02020603050405020304" pitchFamily="18" charset="0"/>
            </a:endParaRPr>
          </a:p>
          <a:p>
            <a:pPr algn="just"/>
            <a:r>
              <a:rPr lang="kk-KZ" dirty="0">
                <a:solidFill>
                  <a:schemeClr val="tx1"/>
                </a:solidFill>
                <a:latin typeface="Times New Roman" panose="02020603050405020304" pitchFamily="18" charset="0"/>
                <a:cs typeface="Times New Roman" panose="02020603050405020304" pitchFamily="18" charset="0"/>
              </a:rPr>
              <a:t>-зерттеу жұмыстарын жүргізеді</a:t>
            </a:r>
            <a:endParaRPr lang="ru-RU" dirty="0">
              <a:solidFill>
                <a:schemeClr val="tx1"/>
              </a:solidFill>
              <a:latin typeface="Times New Roman" panose="02020603050405020304" pitchFamily="18" charset="0"/>
              <a:cs typeface="Times New Roman" panose="02020603050405020304" pitchFamily="18" charset="0"/>
            </a:endParaRPr>
          </a:p>
          <a:p>
            <a:pPr algn="just"/>
            <a:r>
              <a:rPr lang="kk-KZ" dirty="0">
                <a:solidFill>
                  <a:schemeClr val="tx1"/>
                </a:solidFill>
                <a:latin typeface="Times New Roman" panose="02020603050405020304" pitchFamily="18" charset="0"/>
                <a:cs typeface="Times New Roman" panose="02020603050405020304" pitchFamily="18" charset="0"/>
              </a:rPr>
              <a:t>-мүсін жасауда реттілігін анықтайды.</a:t>
            </a:r>
            <a:endParaRPr lang="ru-RU" dirty="0">
              <a:solidFill>
                <a:schemeClr val="tx1"/>
              </a:solidFill>
              <a:latin typeface="Times New Roman" panose="02020603050405020304" pitchFamily="18" charset="0"/>
              <a:cs typeface="Times New Roman" panose="02020603050405020304" pitchFamily="18" charset="0"/>
            </a:endParaRPr>
          </a:p>
          <a:p>
            <a:pPr algn="just"/>
            <a:r>
              <a:rPr lang="kk-KZ" dirty="0">
                <a:solidFill>
                  <a:schemeClr val="tx1"/>
                </a:solidFill>
                <a:latin typeface="Times New Roman" panose="02020603050405020304" pitchFamily="18" charset="0"/>
                <a:cs typeface="Times New Roman" panose="02020603050405020304" pitchFamily="18" charset="0"/>
              </a:rPr>
              <a:t>- жұмыс жасаудың материалдарын анықтайды.</a:t>
            </a:r>
            <a:endParaRPr lang="ru-RU" dirty="0">
              <a:solidFill>
                <a:schemeClr val="tx1"/>
              </a:solidFill>
              <a:latin typeface="Times New Roman" panose="02020603050405020304" pitchFamily="18" charset="0"/>
              <a:cs typeface="Times New Roman" panose="02020603050405020304" pitchFamily="18" charset="0"/>
            </a:endParaRPr>
          </a:p>
          <a:p>
            <a:pPr algn="just"/>
            <a:r>
              <a:rPr lang="kk-KZ" dirty="0">
                <a:solidFill>
                  <a:schemeClr val="tx1"/>
                </a:solidFill>
                <a:latin typeface="Times New Roman" panose="02020603050405020304" pitchFamily="18" charset="0"/>
                <a:cs typeface="Times New Roman" panose="02020603050405020304" pitchFamily="18" charset="0"/>
              </a:rPr>
              <a:t>-өз шығармашылық идеяларын жүзеге асыруда материалдар мен құралдарды қолданып ермек сазбен жұмыс жасайды.</a:t>
            </a:r>
            <a:endParaRPr lang="ru-RU" dirty="0">
              <a:solidFill>
                <a:schemeClr val="tx1"/>
              </a:solidFill>
              <a:latin typeface="Times New Roman" panose="02020603050405020304" pitchFamily="18" charset="0"/>
              <a:cs typeface="Times New Roman" panose="02020603050405020304" pitchFamily="18" charset="0"/>
            </a:endParaRPr>
          </a:p>
          <a:p>
            <a:pPr algn="just"/>
            <a:r>
              <a:rPr lang="kk-KZ" dirty="0">
                <a:solidFill>
                  <a:schemeClr val="tx1"/>
                </a:solidFill>
                <a:latin typeface="Times New Roman" panose="02020603050405020304" pitchFamily="18" charset="0"/>
                <a:cs typeface="Times New Roman" panose="02020603050405020304" pitchFamily="18" charset="0"/>
              </a:rPr>
              <a:t>-жұмыс кезеңінде техника қауіпсіздігін сақтайды.</a:t>
            </a:r>
            <a:endParaRPr lang="ru-RU" dirty="0">
              <a:solidFill>
                <a:schemeClr val="tx1"/>
              </a:solidFill>
              <a:latin typeface="Times New Roman" panose="02020603050405020304" pitchFamily="18" charset="0"/>
              <a:cs typeface="Times New Roman" panose="02020603050405020304" pitchFamily="18" charset="0"/>
            </a:endParaRPr>
          </a:p>
          <a:p>
            <a:pPr algn="just"/>
            <a:r>
              <a:rPr lang="kk-KZ" dirty="0">
                <a:solidFill>
                  <a:schemeClr val="tx1"/>
                </a:solidFill>
                <a:latin typeface="Times New Roman" panose="02020603050405020304" pitchFamily="18" charset="0"/>
                <a:cs typeface="Times New Roman" panose="02020603050405020304" pitchFamily="18" charset="0"/>
              </a:rPr>
              <a:t>-уақытты тиімді пайдаланады</a:t>
            </a:r>
            <a:r>
              <a:rPr lang="kk-KZ" sz="1900" dirty="0">
                <a:solidFill>
                  <a:schemeClr val="tx1"/>
                </a:solidFill>
                <a:latin typeface="Times New Roman" panose="02020603050405020304" pitchFamily="18" charset="0"/>
                <a:cs typeface="Times New Roman" panose="02020603050405020304" pitchFamily="18" charset="0"/>
              </a:rPr>
              <a:t>.</a:t>
            </a:r>
            <a:endParaRPr lang="ru-RU" sz="1900" dirty="0">
              <a:solidFill>
                <a:schemeClr val="tx1"/>
              </a:solidFill>
              <a:latin typeface="Times New Roman" panose="02020603050405020304" pitchFamily="18" charset="0"/>
              <a:cs typeface="Times New Roman" panose="02020603050405020304" pitchFamily="18" charset="0"/>
            </a:endParaRPr>
          </a:p>
        </p:txBody>
      </p:sp>
      <p:sp>
        <p:nvSpPr>
          <p:cNvPr id="15" name="Скругленный прямоугольник 14"/>
          <p:cNvSpPr/>
          <p:nvPr/>
        </p:nvSpPr>
        <p:spPr>
          <a:xfrm>
            <a:off x="9013369" y="3644531"/>
            <a:ext cx="3178631" cy="287383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kk-KZ" dirty="0">
                <a:solidFill>
                  <a:schemeClr val="tx1"/>
                </a:solidFill>
                <a:latin typeface="Times New Roman" panose="02020603050405020304" pitchFamily="18" charset="0"/>
                <a:cs typeface="Times New Roman" panose="02020603050405020304" pitchFamily="18" charset="0"/>
              </a:rPr>
              <a:t>Сабақ бойы бақылау</a:t>
            </a:r>
            <a:r>
              <a:rPr lang="kk-KZ" dirty="0" smtClean="0">
                <a:solidFill>
                  <a:schemeClr val="tx1"/>
                </a:solidFill>
                <a:latin typeface="Times New Roman" panose="02020603050405020304" pitchFamily="18" charset="0"/>
                <a:cs typeface="Times New Roman" panose="02020603050405020304" pitchFamily="18" charset="0"/>
              </a:rPr>
              <a:t>. </a:t>
            </a:r>
            <a:r>
              <a:rPr lang="kk-KZ" dirty="0">
                <a:solidFill>
                  <a:schemeClr val="tx1"/>
                </a:solidFill>
                <a:latin typeface="Times New Roman" panose="02020603050405020304" pitchFamily="18" charset="0"/>
                <a:cs typeface="Times New Roman" panose="02020603050405020304" pitchFamily="18" charset="0"/>
              </a:rPr>
              <a:t>Қалыптастырушы бағалау: сөзбен мақтау, жұлдызша тарату арқылы. </a:t>
            </a:r>
            <a:r>
              <a:rPr lang="kk-KZ" dirty="0" smtClean="0">
                <a:solidFill>
                  <a:schemeClr val="tx1"/>
                </a:solidFill>
                <a:latin typeface="Times New Roman" panose="02020603050405020304" pitchFamily="18" charset="0"/>
                <a:cs typeface="Times New Roman" panose="02020603050405020304" pitchFamily="18" charset="0"/>
              </a:rPr>
              <a:t>Смайлик </a:t>
            </a:r>
            <a:r>
              <a:rPr lang="kk-KZ" dirty="0">
                <a:solidFill>
                  <a:schemeClr val="tx1"/>
                </a:solidFill>
                <a:latin typeface="Times New Roman" panose="02020603050405020304" pitchFamily="18" charset="0"/>
                <a:cs typeface="Times New Roman" panose="02020603050405020304" pitchFamily="18" charset="0"/>
              </a:rPr>
              <a:t>арқылы, Кері байланыс: «Бес саусақ»</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2610394" y="1580605"/>
            <a:ext cx="6766561" cy="96665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kk-KZ" sz="2000" b="1" dirty="0">
                <a:solidFill>
                  <a:schemeClr val="tx1"/>
                </a:solidFill>
                <a:latin typeface="Times New Roman" panose="02020603050405020304" pitchFamily="18" charset="0"/>
                <a:cs typeface="Times New Roman" panose="02020603050405020304" pitchFamily="18" charset="0"/>
              </a:rPr>
              <a:t>Тапсырма. </a:t>
            </a:r>
            <a:r>
              <a:rPr lang="kk-KZ" sz="2000" dirty="0">
                <a:solidFill>
                  <a:schemeClr val="tx1"/>
                </a:solidFill>
                <a:latin typeface="Times New Roman" panose="02020603050405020304" pitchFamily="18" charset="0"/>
                <a:cs typeface="Times New Roman" panose="02020603050405020304" pitchFamily="18" charset="0"/>
              </a:rPr>
              <a:t>Өзіңізге ұнайтын бір жануарды көз алдыңызға елестетіңіз және визуалды сипаттап, ермексазбен мүсінін жасаңыз.</a:t>
            </a:r>
            <a:endParaRPr lang="ru-RU" sz="2000"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9470572" y="1580605"/>
            <a:ext cx="2721428" cy="17765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1600" b="1" dirty="0" smtClean="0">
                <a:solidFill>
                  <a:schemeClr val="tx1"/>
                </a:solidFill>
                <a:latin typeface="Times New Roman" panose="02020603050405020304" pitchFamily="18" charset="0"/>
                <a:cs typeface="Times New Roman" panose="02020603050405020304" pitchFamily="18" charset="0"/>
              </a:rPr>
              <a:t>ҚАЛЫПТАСТЫРУШЫ БАҒАЛАУ</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21" name="Скругленный прямоугольник 20"/>
          <p:cNvSpPr/>
          <p:nvPr/>
        </p:nvSpPr>
        <p:spPr>
          <a:xfrm>
            <a:off x="404949" y="1502228"/>
            <a:ext cx="2111828" cy="18679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b="1" dirty="0" smtClean="0">
                <a:solidFill>
                  <a:schemeClr val="tx1"/>
                </a:solidFill>
                <a:latin typeface="Times New Roman" panose="02020603050405020304" pitchFamily="18" charset="0"/>
                <a:cs typeface="Times New Roman" panose="02020603050405020304" pitchFamily="18" charset="0"/>
              </a:rPr>
              <a:t>БАҒАЛАУ КРИТЕРИЯЛАР</a:t>
            </a:r>
            <a:endParaRPr lang="ru-RU" b="1" dirty="0">
              <a:solidFill>
                <a:schemeClr val="tx1"/>
              </a:solidFill>
              <a:latin typeface="Times New Roman" panose="02020603050405020304" pitchFamily="18" charset="0"/>
              <a:cs typeface="Times New Roman" panose="02020603050405020304" pitchFamily="18" charset="0"/>
            </a:endParaRPr>
          </a:p>
        </p:txBody>
      </p:sp>
      <p:sp>
        <p:nvSpPr>
          <p:cNvPr id="22" name="Стрелка вниз 21"/>
          <p:cNvSpPr/>
          <p:nvPr/>
        </p:nvSpPr>
        <p:spPr>
          <a:xfrm>
            <a:off x="1084217" y="3148148"/>
            <a:ext cx="666206" cy="496383"/>
          </a:xfrm>
          <a:prstGeom prst="downArrow">
            <a:avLst/>
          </a:prstGeom>
          <a:solidFill>
            <a:schemeClr val="tx1">
              <a:lumMod val="95000"/>
              <a:lumOff val="5000"/>
            </a:schemeClr>
          </a:solidFill>
          <a:ln>
            <a:solidFill>
              <a:srgbClr val="CF5972"/>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24" name="Стрелка вниз 23"/>
          <p:cNvSpPr/>
          <p:nvPr/>
        </p:nvSpPr>
        <p:spPr>
          <a:xfrm>
            <a:off x="6230983" y="2547256"/>
            <a:ext cx="653143" cy="457201"/>
          </a:xfrm>
          <a:prstGeom prst="downArrow">
            <a:avLst/>
          </a:prstGeom>
          <a:solidFill>
            <a:schemeClr val="tx2">
              <a:lumMod val="75000"/>
            </a:schemeClr>
          </a:solidFill>
          <a:ln>
            <a:solidFill>
              <a:schemeClr val="accent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25" name="Стрелка вниз 24"/>
          <p:cNvSpPr/>
          <p:nvPr/>
        </p:nvSpPr>
        <p:spPr>
          <a:xfrm>
            <a:off x="10602684" y="3357153"/>
            <a:ext cx="740230" cy="509453"/>
          </a:xfrm>
          <a:prstGeom prst="downArrow">
            <a:avLst/>
          </a:prstGeom>
          <a:solidFill>
            <a:schemeClr val="tx1">
              <a:lumMod val="75000"/>
              <a:lumOff val="25000"/>
            </a:schemeClr>
          </a:solidFill>
          <a:ln>
            <a:solidFill>
              <a:srgbClr val="CF59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99612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Главное мероприятие">
  <a:themeElements>
    <a:clrScheme name="Главное мероприятие">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Главное мероприятие">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ое мероприятие">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TM04033927[[fn=Главное мероприятие]]</Template>
  <TotalTime>672</TotalTime>
  <Words>525</Words>
  <Application>Microsoft Office PowerPoint</Application>
  <PresentationFormat>Широкоэкранный</PresentationFormat>
  <Paragraphs>78</Paragraphs>
  <Slides>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vt:i4>
      </vt:variant>
    </vt:vector>
  </HeadingPairs>
  <TitlesOfParts>
    <vt:vector size="9" baseType="lpstr">
      <vt:lpstr>Arial</vt:lpstr>
      <vt:lpstr>Impact</vt:lpstr>
      <vt:lpstr>Times New Roman</vt:lpstr>
      <vt:lpstr>Главное мероприятие</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Пән мұғалімі: Калыбеков абылай махмутович</dc:title>
  <dc:creator>Admin</dc:creator>
  <cp:lastModifiedBy>Admin</cp:lastModifiedBy>
  <cp:revision>22</cp:revision>
  <dcterms:created xsi:type="dcterms:W3CDTF">2019-07-16T09:41:10Z</dcterms:created>
  <dcterms:modified xsi:type="dcterms:W3CDTF">2019-07-18T18:48:21Z</dcterms:modified>
</cp:coreProperties>
</file>